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3" r:id="rId3"/>
    <p:sldId id="258" r:id="rId4"/>
    <p:sldId id="281" r:id="rId5"/>
    <p:sldId id="261" r:id="rId6"/>
    <p:sldId id="262" r:id="rId7"/>
    <p:sldId id="271" r:id="rId8"/>
    <p:sldId id="274" r:id="rId9"/>
    <p:sldId id="277" r:id="rId10"/>
    <p:sldId id="275" r:id="rId11"/>
    <p:sldId id="276" r:id="rId12"/>
    <p:sldId id="270" r:id="rId13"/>
    <p:sldId id="278" r:id="rId14"/>
    <p:sldId id="279" r:id="rId15"/>
    <p:sldId id="280" r:id="rId16"/>
    <p:sldId id="269" r:id="rId17"/>
    <p:sldId id="265" r:id="rId18"/>
    <p:sldId id="267" r:id="rId19"/>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FF33CC"/>
    <a:srgbClr val="0033CC"/>
    <a:srgbClr val="0066FF"/>
    <a:srgbClr val="00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190" autoAdjust="0"/>
  </p:normalViewPr>
  <p:slideViewPr>
    <p:cSldViewPr>
      <p:cViewPr>
        <p:scale>
          <a:sx n="69" d="100"/>
          <a:sy n="69" d="100"/>
        </p:scale>
        <p:origin x="-366" y="-78"/>
      </p:cViewPr>
      <p:guideLst>
        <p:guide orient="horz" pos="2160"/>
        <p:guide pos="3831"/>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cat>
            <c:strRef>
              <c:f>Sheet1!$A$2:$A$5</c:f>
              <c:strCache>
                <c:ptCount val="2"/>
                <c:pt idx="0">
                  <c:v>1st Qtr</c:v>
                </c:pt>
                <c:pt idx="1">
                  <c:v>2nd Qtr</c:v>
                </c:pt>
              </c:strCache>
            </c:strRef>
          </c:cat>
          <c:val>
            <c:numRef>
              <c:f>Sheet1!$B$2:$B$5</c:f>
              <c:numCache>
                <c:formatCode>General</c:formatCode>
                <c:ptCount val="4"/>
                <c:pt idx="0">
                  <c:v>3</c:v>
                </c:pt>
                <c:pt idx="1">
                  <c:v>7</c:v>
                </c:pt>
              </c:numCache>
            </c:numRef>
          </c:val>
        </c:ser>
        <c:firstSliceAng val="0"/>
      </c:pieChart>
    </c:plotArea>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6D4F19-C4DF-4C43-9367-8543E2F95377}" type="datetimeFigureOut">
              <a:rPr lang="en-US" smtClean="0"/>
              <a:pPr/>
              <a:t>9/11/2020</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76FFD4-2351-41A7-A560-3531C274B9A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3CC18D-D5AA-4732-9E18-E5D10FDF4B4E}" type="datetime1">
              <a:rPr lang="en-US" smtClean="0"/>
              <a:pPr/>
              <a:t>9/11/2020</a:t>
            </a:fld>
            <a:endParaRPr lang="en-US"/>
          </a:p>
        </p:txBody>
      </p:sp>
      <p:sp>
        <p:nvSpPr>
          <p:cNvPr id="5" name="Footer Placeholder 4"/>
          <p:cNvSpPr>
            <a:spLocks noGrp="1"/>
          </p:cNvSpPr>
          <p:nvPr>
            <p:ph type="ftr" sz="quarter" idx="11"/>
          </p:nvPr>
        </p:nvSpPr>
        <p:spPr/>
        <p:txBody>
          <a:bodyPr/>
          <a:lstStyle/>
          <a:p>
            <a:r>
              <a:rPr lang="bn-BD" smtClean="0"/>
              <a:t>পলাশ কুমার ঘোষ। সরকারি শহীদ সিরাজুদ্দীন হোসেন কলেজ, যশোর। মোবাইলঃ 01920-393252 ই-মেইলঃ </a:t>
            </a:r>
            <a:r>
              <a:rPr lang="en-US" smtClean="0"/>
              <a:t>palashg489@gmail.com</a:t>
            </a:r>
            <a:endParaRPr lang="en-US"/>
          </a:p>
        </p:txBody>
      </p:sp>
      <p:sp>
        <p:nvSpPr>
          <p:cNvPr id="6" name="Slide Number Placeholder 5"/>
          <p:cNvSpPr>
            <a:spLocks noGrp="1"/>
          </p:cNvSpPr>
          <p:nvPr>
            <p:ph type="sldNum" sz="quarter" idx="12"/>
          </p:nvPr>
        </p:nvSpPr>
        <p:spPr/>
        <p:txBody>
          <a:bodyPr/>
          <a:lstStyle/>
          <a:p>
            <a:fld id="{0C230A82-0BFD-4F97-BC5B-1787BFB6DE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70BD7E-A48A-48AD-89BA-62A7C4B90BE0}" type="datetime1">
              <a:rPr lang="en-US" smtClean="0"/>
              <a:pPr/>
              <a:t>9/11/2020</a:t>
            </a:fld>
            <a:endParaRPr lang="en-US"/>
          </a:p>
        </p:txBody>
      </p:sp>
      <p:sp>
        <p:nvSpPr>
          <p:cNvPr id="5" name="Footer Placeholder 4"/>
          <p:cNvSpPr>
            <a:spLocks noGrp="1"/>
          </p:cNvSpPr>
          <p:nvPr>
            <p:ph type="ftr" sz="quarter" idx="11"/>
          </p:nvPr>
        </p:nvSpPr>
        <p:spPr/>
        <p:txBody>
          <a:bodyPr/>
          <a:lstStyle/>
          <a:p>
            <a:r>
              <a:rPr lang="bn-BD" smtClean="0"/>
              <a:t>পলাশ কুমার ঘোষ। সরকারি শহীদ সিরাজুদ্দীন হোসেন কলেজ, যশোর। মোবাইলঃ 01920-393252 ই-মেইলঃ </a:t>
            </a:r>
            <a:r>
              <a:rPr lang="en-US" smtClean="0"/>
              <a:t>palashg489@gmail.com</a:t>
            </a:r>
            <a:endParaRPr lang="en-US"/>
          </a:p>
        </p:txBody>
      </p:sp>
      <p:sp>
        <p:nvSpPr>
          <p:cNvPr id="6" name="Slide Number Placeholder 5"/>
          <p:cNvSpPr>
            <a:spLocks noGrp="1"/>
          </p:cNvSpPr>
          <p:nvPr>
            <p:ph type="sldNum" sz="quarter" idx="12"/>
          </p:nvPr>
        </p:nvSpPr>
        <p:spPr/>
        <p:txBody>
          <a:bodyPr/>
          <a:lstStyle/>
          <a:p>
            <a:fld id="{0C230A82-0BFD-4F97-BC5B-1787BFB6DE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39"/>
            <a:ext cx="273641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092" y="274639"/>
            <a:ext cx="800654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86A29-D07B-4D36-A51A-E025BD27AFC9}" type="datetime1">
              <a:rPr lang="en-US" smtClean="0"/>
              <a:pPr/>
              <a:t>9/11/2020</a:t>
            </a:fld>
            <a:endParaRPr lang="en-US"/>
          </a:p>
        </p:txBody>
      </p:sp>
      <p:sp>
        <p:nvSpPr>
          <p:cNvPr id="5" name="Footer Placeholder 4"/>
          <p:cNvSpPr>
            <a:spLocks noGrp="1"/>
          </p:cNvSpPr>
          <p:nvPr>
            <p:ph type="ftr" sz="quarter" idx="11"/>
          </p:nvPr>
        </p:nvSpPr>
        <p:spPr/>
        <p:txBody>
          <a:bodyPr/>
          <a:lstStyle/>
          <a:p>
            <a:r>
              <a:rPr lang="bn-BD" smtClean="0"/>
              <a:t>পলাশ কুমার ঘোষ। সরকারি শহীদ সিরাজুদ্দীন হোসেন কলেজ, যশোর। মোবাইলঃ 01920-393252 ই-মেইলঃ </a:t>
            </a:r>
            <a:r>
              <a:rPr lang="en-US" smtClean="0"/>
              <a:t>palashg489@gmail.com</a:t>
            </a:r>
            <a:endParaRPr lang="en-US"/>
          </a:p>
        </p:txBody>
      </p:sp>
      <p:sp>
        <p:nvSpPr>
          <p:cNvPr id="6" name="Slide Number Placeholder 5"/>
          <p:cNvSpPr>
            <a:spLocks noGrp="1"/>
          </p:cNvSpPr>
          <p:nvPr>
            <p:ph type="sldNum" sz="quarter" idx="12"/>
          </p:nvPr>
        </p:nvSpPr>
        <p:spPr/>
        <p:txBody>
          <a:bodyPr/>
          <a:lstStyle/>
          <a:p>
            <a:fld id="{0C230A82-0BFD-4F97-BC5B-1787BFB6DE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39EE54-2ECA-46B2-A293-63BE9A259B21}" type="datetime1">
              <a:rPr lang="en-US" smtClean="0"/>
              <a:pPr/>
              <a:t>9/11/2020</a:t>
            </a:fld>
            <a:endParaRPr lang="en-US"/>
          </a:p>
        </p:txBody>
      </p:sp>
      <p:sp>
        <p:nvSpPr>
          <p:cNvPr id="5" name="Footer Placeholder 4"/>
          <p:cNvSpPr>
            <a:spLocks noGrp="1"/>
          </p:cNvSpPr>
          <p:nvPr>
            <p:ph type="ftr" sz="quarter" idx="11"/>
          </p:nvPr>
        </p:nvSpPr>
        <p:spPr/>
        <p:txBody>
          <a:bodyPr/>
          <a:lstStyle/>
          <a:p>
            <a:r>
              <a:rPr lang="bn-BD" smtClean="0"/>
              <a:t>পলাশ কুমার ঘোষ। সরকারি শহীদ সিরাজুদ্দীন হোসেন কলেজ, যশোর। মোবাইলঃ 01920-393252 ই-মেইলঃ </a:t>
            </a:r>
            <a:r>
              <a:rPr lang="en-US" smtClean="0"/>
              <a:t>palashg489@gmail.com</a:t>
            </a:r>
            <a:endParaRPr lang="en-US"/>
          </a:p>
        </p:txBody>
      </p:sp>
      <p:sp>
        <p:nvSpPr>
          <p:cNvPr id="6" name="Slide Number Placeholder 5"/>
          <p:cNvSpPr>
            <a:spLocks noGrp="1"/>
          </p:cNvSpPr>
          <p:nvPr>
            <p:ph type="sldNum" sz="quarter" idx="12"/>
          </p:nvPr>
        </p:nvSpPr>
        <p:spPr/>
        <p:txBody>
          <a:bodyPr/>
          <a:lstStyle/>
          <a:p>
            <a:fld id="{0C230A82-0BFD-4F97-BC5B-1787BFB6DE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3D74CB-DF1F-4779-9124-386246820228}" type="datetime1">
              <a:rPr lang="en-US" smtClean="0"/>
              <a:pPr/>
              <a:t>9/11/2020</a:t>
            </a:fld>
            <a:endParaRPr lang="en-US"/>
          </a:p>
        </p:txBody>
      </p:sp>
      <p:sp>
        <p:nvSpPr>
          <p:cNvPr id="5" name="Footer Placeholder 4"/>
          <p:cNvSpPr>
            <a:spLocks noGrp="1"/>
          </p:cNvSpPr>
          <p:nvPr>
            <p:ph type="ftr" sz="quarter" idx="11"/>
          </p:nvPr>
        </p:nvSpPr>
        <p:spPr/>
        <p:txBody>
          <a:bodyPr/>
          <a:lstStyle/>
          <a:p>
            <a:r>
              <a:rPr lang="bn-BD" smtClean="0"/>
              <a:t>পলাশ কুমার ঘোষ। সরকারি শহীদ সিরাজুদ্দীন হোসেন কলেজ, যশোর। মোবাইলঃ 01920-393252 ই-মেইলঃ </a:t>
            </a:r>
            <a:r>
              <a:rPr lang="en-US" smtClean="0"/>
              <a:t>palashg489@gmail.com</a:t>
            </a:r>
            <a:endParaRPr lang="en-US"/>
          </a:p>
        </p:txBody>
      </p:sp>
      <p:sp>
        <p:nvSpPr>
          <p:cNvPr id="6" name="Slide Number Placeholder 5"/>
          <p:cNvSpPr>
            <a:spLocks noGrp="1"/>
          </p:cNvSpPr>
          <p:nvPr>
            <p:ph type="sldNum" sz="quarter" idx="12"/>
          </p:nvPr>
        </p:nvSpPr>
        <p:spPr/>
        <p:txBody>
          <a:bodyPr/>
          <a:lstStyle/>
          <a:p>
            <a:fld id="{0C230A82-0BFD-4F97-BC5B-1787BFB6DED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C2597F-1E53-47FF-97D5-6D8386BF630F}" type="datetime1">
              <a:rPr lang="en-US" smtClean="0"/>
              <a:pPr/>
              <a:t>9/11/2020</a:t>
            </a:fld>
            <a:endParaRPr lang="en-US"/>
          </a:p>
        </p:txBody>
      </p:sp>
      <p:sp>
        <p:nvSpPr>
          <p:cNvPr id="6" name="Footer Placeholder 5"/>
          <p:cNvSpPr>
            <a:spLocks noGrp="1"/>
          </p:cNvSpPr>
          <p:nvPr>
            <p:ph type="ftr" sz="quarter" idx="11"/>
          </p:nvPr>
        </p:nvSpPr>
        <p:spPr/>
        <p:txBody>
          <a:bodyPr/>
          <a:lstStyle/>
          <a:p>
            <a:r>
              <a:rPr lang="bn-BD" smtClean="0"/>
              <a:t>পলাশ কুমার ঘোষ। সরকারি শহীদ সিরাজুদ্দীন হোসেন কলেজ, যশোর। মোবাইলঃ 01920-393252 ই-মেইলঃ </a:t>
            </a:r>
            <a:r>
              <a:rPr lang="en-US" smtClean="0"/>
              <a:t>palashg489@gmail.com</a:t>
            </a:r>
            <a:endParaRPr lang="en-US"/>
          </a:p>
        </p:txBody>
      </p:sp>
      <p:sp>
        <p:nvSpPr>
          <p:cNvPr id="7" name="Slide Number Placeholder 6"/>
          <p:cNvSpPr>
            <a:spLocks noGrp="1"/>
          </p:cNvSpPr>
          <p:nvPr>
            <p:ph type="sldNum" sz="quarter" idx="12"/>
          </p:nvPr>
        </p:nvSpPr>
        <p:spPr/>
        <p:txBody>
          <a:bodyPr/>
          <a:lstStyle/>
          <a:p>
            <a:fld id="{0C230A82-0BFD-4F97-BC5B-1787BFB6DE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AFCC7A-74D1-4360-83B0-2B7393D02F5F}" type="datetime1">
              <a:rPr lang="en-US" smtClean="0"/>
              <a:pPr/>
              <a:t>9/11/2020</a:t>
            </a:fld>
            <a:endParaRPr lang="en-US"/>
          </a:p>
        </p:txBody>
      </p:sp>
      <p:sp>
        <p:nvSpPr>
          <p:cNvPr id="8" name="Footer Placeholder 7"/>
          <p:cNvSpPr>
            <a:spLocks noGrp="1"/>
          </p:cNvSpPr>
          <p:nvPr>
            <p:ph type="ftr" sz="quarter" idx="11"/>
          </p:nvPr>
        </p:nvSpPr>
        <p:spPr/>
        <p:txBody>
          <a:bodyPr/>
          <a:lstStyle/>
          <a:p>
            <a:r>
              <a:rPr lang="bn-BD" smtClean="0"/>
              <a:t>পলাশ কুমার ঘোষ। সরকারি শহীদ সিরাজুদ্দীন হোসেন কলেজ, যশোর। মোবাইলঃ 01920-393252 ই-মেইলঃ </a:t>
            </a:r>
            <a:r>
              <a:rPr lang="en-US" smtClean="0"/>
              <a:t>palashg489@gmail.com</a:t>
            </a:r>
            <a:endParaRPr lang="en-US"/>
          </a:p>
        </p:txBody>
      </p:sp>
      <p:sp>
        <p:nvSpPr>
          <p:cNvPr id="9" name="Slide Number Placeholder 8"/>
          <p:cNvSpPr>
            <a:spLocks noGrp="1"/>
          </p:cNvSpPr>
          <p:nvPr>
            <p:ph type="sldNum" sz="quarter" idx="12"/>
          </p:nvPr>
        </p:nvSpPr>
        <p:spPr/>
        <p:txBody>
          <a:bodyPr/>
          <a:lstStyle/>
          <a:p>
            <a:fld id="{0C230A82-0BFD-4F97-BC5B-1787BFB6DE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8227CD-B221-4D3C-8545-34C432CE4411}" type="datetime1">
              <a:rPr lang="en-US" smtClean="0"/>
              <a:pPr/>
              <a:t>9/11/2020</a:t>
            </a:fld>
            <a:endParaRPr lang="en-US"/>
          </a:p>
        </p:txBody>
      </p:sp>
      <p:sp>
        <p:nvSpPr>
          <p:cNvPr id="4" name="Footer Placeholder 3"/>
          <p:cNvSpPr>
            <a:spLocks noGrp="1"/>
          </p:cNvSpPr>
          <p:nvPr>
            <p:ph type="ftr" sz="quarter" idx="11"/>
          </p:nvPr>
        </p:nvSpPr>
        <p:spPr/>
        <p:txBody>
          <a:bodyPr/>
          <a:lstStyle/>
          <a:p>
            <a:r>
              <a:rPr lang="bn-BD" smtClean="0"/>
              <a:t>পলাশ কুমার ঘোষ। সরকারি শহীদ সিরাজুদ্দীন হোসেন কলেজ, যশোর। মোবাইলঃ 01920-393252 ই-মেইলঃ </a:t>
            </a:r>
            <a:r>
              <a:rPr lang="en-US" smtClean="0"/>
              <a:t>palashg489@gmail.com</a:t>
            </a:r>
            <a:endParaRPr lang="en-US"/>
          </a:p>
        </p:txBody>
      </p:sp>
      <p:sp>
        <p:nvSpPr>
          <p:cNvPr id="5" name="Slide Number Placeholder 4"/>
          <p:cNvSpPr>
            <a:spLocks noGrp="1"/>
          </p:cNvSpPr>
          <p:nvPr>
            <p:ph type="sldNum" sz="quarter" idx="12"/>
          </p:nvPr>
        </p:nvSpPr>
        <p:spPr/>
        <p:txBody>
          <a:bodyPr/>
          <a:lstStyle/>
          <a:p>
            <a:fld id="{0C230A82-0BFD-4F97-BC5B-1787BFB6DE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7B046-8F0C-4D23-8D8E-8CF835AAC6D0}" type="datetime1">
              <a:rPr lang="en-US" smtClean="0"/>
              <a:pPr/>
              <a:t>9/11/2020</a:t>
            </a:fld>
            <a:endParaRPr lang="en-US"/>
          </a:p>
        </p:txBody>
      </p:sp>
      <p:sp>
        <p:nvSpPr>
          <p:cNvPr id="3" name="Footer Placeholder 2"/>
          <p:cNvSpPr>
            <a:spLocks noGrp="1"/>
          </p:cNvSpPr>
          <p:nvPr>
            <p:ph type="ftr" sz="quarter" idx="11"/>
          </p:nvPr>
        </p:nvSpPr>
        <p:spPr/>
        <p:txBody>
          <a:bodyPr/>
          <a:lstStyle/>
          <a:p>
            <a:r>
              <a:rPr lang="bn-BD" smtClean="0"/>
              <a:t>পলাশ কুমার ঘোষ। সরকারি শহীদ সিরাজুদ্দীন হোসেন কলেজ, যশোর। মোবাইলঃ 01920-393252 ই-মেইলঃ </a:t>
            </a:r>
            <a:r>
              <a:rPr lang="en-US" smtClean="0"/>
              <a:t>palashg489@gmail.com</a:t>
            </a:r>
            <a:endParaRPr lang="en-US"/>
          </a:p>
        </p:txBody>
      </p:sp>
      <p:sp>
        <p:nvSpPr>
          <p:cNvPr id="4" name="Slide Number Placeholder 3"/>
          <p:cNvSpPr>
            <a:spLocks noGrp="1"/>
          </p:cNvSpPr>
          <p:nvPr>
            <p:ph type="sldNum" sz="quarter" idx="12"/>
          </p:nvPr>
        </p:nvSpPr>
        <p:spPr/>
        <p:txBody>
          <a:bodyPr/>
          <a:lstStyle/>
          <a:p>
            <a:fld id="{0C230A82-0BFD-4F97-BC5B-1787BFB6DE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AE087A-2569-4AE9-A4CA-4E7B618BDA2F}" type="datetime1">
              <a:rPr lang="en-US" smtClean="0"/>
              <a:pPr/>
              <a:t>9/11/2020</a:t>
            </a:fld>
            <a:endParaRPr lang="en-US"/>
          </a:p>
        </p:txBody>
      </p:sp>
      <p:sp>
        <p:nvSpPr>
          <p:cNvPr id="6" name="Footer Placeholder 5"/>
          <p:cNvSpPr>
            <a:spLocks noGrp="1"/>
          </p:cNvSpPr>
          <p:nvPr>
            <p:ph type="ftr" sz="quarter" idx="11"/>
          </p:nvPr>
        </p:nvSpPr>
        <p:spPr/>
        <p:txBody>
          <a:bodyPr/>
          <a:lstStyle/>
          <a:p>
            <a:r>
              <a:rPr lang="bn-BD" smtClean="0"/>
              <a:t>পলাশ কুমার ঘোষ। সরকারি শহীদ সিরাজুদ্দীন হোসেন কলেজ, যশোর। মোবাইলঃ 01920-393252 ই-মেইলঃ </a:t>
            </a:r>
            <a:r>
              <a:rPr lang="en-US" smtClean="0"/>
              <a:t>palashg489@gmail.com</a:t>
            </a:r>
            <a:endParaRPr lang="en-US"/>
          </a:p>
        </p:txBody>
      </p:sp>
      <p:sp>
        <p:nvSpPr>
          <p:cNvPr id="7" name="Slide Number Placeholder 6"/>
          <p:cNvSpPr>
            <a:spLocks noGrp="1"/>
          </p:cNvSpPr>
          <p:nvPr>
            <p:ph type="sldNum" sz="quarter" idx="12"/>
          </p:nvPr>
        </p:nvSpPr>
        <p:spPr/>
        <p:txBody>
          <a:bodyPr/>
          <a:lstStyle/>
          <a:p>
            <a:fld id="{0C230A82-0BFD-4F97-BC5B-1787BFB6DE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3E6220-A74E-4198-9884-5504EA2654DB}" type="datetime1">
              <a:rPr lang="en-US" smtClean="0"/>
              <a:pPr/>
              <a:t>9/11/2020</a:t>
            </a:fld>
            <a:endParaRPr lang="en-US"/>
          </a:p>
        </p:txBody>
      </p:sp>
      <p:sp>
        <p:nvSpPr>
          <p:cNvPr id="6" name="Footer Placeholder 5"/>
          <p:cNvSpPr>
            <a:spLocks noGrp="1"/>
          </p:cNvSpPr>
          <p:nvPr>
            <p:ph type="ftr" sz="quarter" idx="11"/>
          </p:nvPr>
        </p:nvSpPr>
        <p:spPr/>
        <p:txBody>
          <a:bodyPr/>
          <a:lstStyle/>
          <a:p>
            <a:r>
              <a:rPr lang="bn-BD" smtClean="0"/>
              <a:t>পলাশ কুমার ঘোষ। সরকারি শহীদ সিরাজুদ্দীন হোসেন কলেজ, যশোর। মোবাইলঃ 01920-393252 ই-মেইলঃ </a:t>
            </a:r>
            <a:r>
              <a:rPr lang="en-US" smtClean="0"/>
              <a:t>palashg489@gmail.com</a:t>
            </a:r>
            <a:endParaRPr lang="en-US"/>
          </a:p>
        </p:txBody>
      </p:sp>
      <p:sp>
        <p:nvSpPr>
          <p:cNvPr id="7" name="Slide Number Placeholder 6"/>
          <p:cNvSpPr>
            <a:spLocks noGrp="1"/>
          </p:cNvSpPr>
          <p:nvPr>
            <p:ph type="sldNum" sz="quarter" idx="12"/>
          </p:nvPr>
        </p:nvSpPr>
        <p:spPr/>
        <p:txBody>
          <a:bodyPr/>
          <a:lstStyle/>
          <a:p>
            <a:fld id="{0C230A82-0BFD-4F97-BC5B-1787BFB6DE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65BEF-4913-416E-9319-112EEA76C5DB}" type="datetime1">
              <a:rPr lang="en-US" smtClean="0"/>
              <a:pPr/>
              <a:t>9/11/2020</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bn-BD" smtClean="0"/>
              <a:t>পলাশ কুমার ঘোষ। সরকারি শহীদ সিরাজুদ্দীন হোসেন কলেজ, যশোর। মোবাইলঃ 01920-393252 ই-মেইলঃ </a:t>
            </a:r>
            <a:r>
              <a:rPr lang="en-US" smtClean="0"/>
              <a:t>palashg489@gmail.com</a:t>
            </a:r>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30A82-0BFD-4F97-BC5B-1787BFB6DE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lowers_183799.jpg"/>
          <p:cNvPicPr>
            <a:picLocks noGrp="1" noChangeAspect="1"/>
          </p:cNvPicPr>
          <p:nvPr>
            <p:ph idx="1"/>
          </p:nvPr>
        </p:nvPicPr>
        <p:blipFill>
          <a:blip r:embed="rId2"/>
          <a:stretch>
            <a:fillRect/>
          </a:stretch>
        </p:blipFill>
        <p:spPr>
          <a:xfrm>
            <a:off x="0" y="0"/>
            <a:ext cx="12161838" cy="6858000"/>
          </a:xfrm>
        </p:spPr>
      </p:pic>
      <p:sp>
        <p:nvSpPr>
          <p:cNvPr id="6" name="TextBox 5"/>
          <p:cNvSpPr txBox="1"/>
          <p:nvPr/>
        </p:nvSpPr>
        <p:spPr>
          <a:xfrm>
            <a:off x="442119" y="1420095"/>
            <a:ext cx="11553746" cy="92333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BD" sz="5400" b="1" dirty="0" smtClean="0">
                <a:ln>
                  <a:prstDash val="solid"/>
                </a:ln>
                <a:solidFill>
                  <a:srgbClr val="FF33CC"/>
                </a:solidFill>
                <a:effectLst>
                  <a:outerShdw blurRad="88000" dist="50800" dir="5040000" algn="tl">
                    <a:schemeClr val="accent4">
                      <a:tint val="80000"/>
                      <a:satMod val="250000"/>
                      <a:alpha val="45000"/>
                    </a:schemeClr>
                  </a:outerShdw>
                </a:effectLst>
                <a:latin typeface="NikoshBAN" pitchFamily="2" charset="0"/>
                <a:cs typeface="NikoshBAN" pitchFamily="2" charset="0"/>
              </a:rPr>
              <a:t>আজকের মাল্টিমিডিয়া ক্লাসে সবাইকে ফুলেল শুভেচ্ছা।</a:t>
            </a:r>
            <a:endParaRPr lang="en-US" sz="5400" b="1" dirty="0">
              <a:ln>
                <a:prstDash val="solid"/>
              </a:ln>
              <a:solidFill>
                <a:srgbClr val="FF33CC"/>
              </a:solidFill>
              <a:effectLst>
                <a:outerShdw blurRad="88000" dist="50800" dir="5040000" algn="tl">
                  <a:schemeClr val="accent4">
                    <a:tint val="80000"/>
                    <a:satMod val="250000"/>
                    <a:alpha val="45000"/>
                  </a:schemeClr>
                </a:outerShdw>
              </a:effectLst>
              <a:latin typeface="NikoshBAN" pitchFamily="2" charset="0"/>
              <a:cs typeface="NikoshBAN" pitchFamily="2" charset="0"/>
            </a:endParaRPr>
          </a:p>
        </p:txBody>
      </p:sp>
      <p:pic>
        <p:nvPicPr>
          <p:cNvPr id="7" name="Picture 6" descr="Picture2.jpg"/>
          <p:cNvPicPr>
            <a:picLocks noChangeAspect="1"/>
          </p:cNvPicPr>
          <p:nvPr/>
        </p:nvPicPr>
        <p:blipFill>
          <a:blip r:embed="rId3"/>
          <a:stretch>
            <a:fillRect/>
          </a:stretch>
        </p:blipFill>
        <p:spPr>
          <a:xfrm>
            <a:off x="0" y="0"/>
            <a:ext cx="6182268" cy="6858000"/>
          </a:xfrm>
          <a:prstGeom prst="rect">
            <a:avLst/>
          </a:prstGeom>
        </p:spPr>
      </p:pic>
      <p:pic>
        <p:nvPicPr>
          <p:cNvPr id="8" name="Picture 7" descr="Picture3.jpg"/>
          <p:cNvPicPr>
            <a:picLocks noChangeAspect="1"/>
          </p:cNvPicPr>
          <p:nvPr/>
        </p:nvPicPr>
        <p:blipFill>
          <a:blip r:embed="rId4"/>
          <a:stretch>
            <a:fillRect/>
          </a:stretch>
        </p:blipFill>
        <p:spPr>
          <a:xfrm>
            <a:off x="6182268" y="0"/>
            <a:ext cx="5979570" cy="6858000"/>
          </a:xfrm>
          <a:prstGeom prst="rect">
            <a:avLst/>
          </a:prstGeom>
        </p:spPr>
      </p:pic>
      <p:sp>
        <p:nvSpPr>
          <p:cNvPr id="9" name="Date Placeholder 8"/>
          <p:cNvSpPr>
            <a:spLocks noGrp="1"/>
          </p:cNvSpPr>
          <p:nvPr>
            <p:ph type="dt" sz="half" idx="10"/>
          </p:nvPr>
        </p:nvSpPr>
        <p:spPr/>
        <p:txBody>
          <a:bodyPr/>
          <a:lstStyle/>
          <a:p>
            <a:fld id="{13244E2B-ED02-4918-BBE1-14F603525F85}" type="datetime1">
              <a:rPr lang="en-US" smtClean="0"/>
              <a:pPr/>
              <a:t>9/11/2020</a:t>
            </a:fld>
            <a:endParaRPr lang="en-US" dirty="0"/>
          </a:p>
        </p:txBody>
      </p:sp>
      <p:sp>
        <p:nvSpPr>
          <p:cNvPr id="10" name="Slide Number Placeholder 9"/>
          <p:cNvSpPr>
            <a:spLocks noGrp="1"/>
          </p:cNvSpPr>
          <p:nvPr>
            <p:ph type="sldNum" sz="quarter" idx="12"/>
          </p:nvPr>
        </p:nvSpPr>
        <p:spPr/>
        <p:txBody>
          <a:bodyPr/>
          <a:lstStyle/>
          <a:p>
            <a:fld id="{0C230A82-0BFD-4F97-BC5B-1787BFB6DEDE}" type="slidenum">
              <a:rPr lang="en-US" smtClean="0"/>
              <a:pPr/>
              <a:t>1</a:t>
            </a:fld>
            <a:endParaRPr lang="en-US"/>
          </a:p>
        </p:txBody>
      </p:sp>
      <p:sp>
        <p:nvSpPr>
          <p:cNvPr id="11" name="Footer Placeholder 10"/>
          <p:cNvSpPr>
            <a:spLocks noGrp="1"/>
          </p:cNvSpPr>
          <p:nvPr>
            <p:ph type="ftr" sz="quarter" idx="11"/>
          </p:nvPr>
        </p:nvSpPr>
        <p:spPr>
          <a:xfrm>
            <a:off x="3185319" y="6356351"/>
            <a:ext cx="6324600" cy="365125"/>
          </a:xfrm>
        </p:spPr>
        <p:txBody>
          <a:bodyPr/>
          <a:lstStyle/>
          <a:p>
            <a:r>
              <a:rPr lang="bn-BD" dirty="0" smtClean="0">
                <a:solidFill>
                  <a:schemeClr val="tx1"/>
                </a:solidFill>
              </a:rPr>
              <a:t>পলাশ কুমার ঘোষ। সরকারি শহীদ সিরাজুদ্দীন হোসেন কলেজ, যশোর। মোবাইলঃ 01920-393252 ই-মেইলঃ </a:t>
            </a:r>
            <a:r>
              <a:rPr lang="en-US" dirty="0" smtClean="0">
                <a:solidFill>
                  <a:schemeClr val="tx1"/>
                </a:solidFill>
              </a:rPr>
              <a:t>palashg489@gmail.com</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7"/>
                                        </p:tgtEl>
                                        <p:attrNameLst>
                                          <p:attrName>ppt_x</p:attrName>
                                        </p:attrNameLst>
                                      </p:cBhvr>
                                      <p:tavLst>
                                        <p:tav tm="0">
                                          <p:val>
                                            <p:strVal val="ppt_x"/>
                                          </p:val>
                                        </p:tav>
                                        <p:tav tm="100000">
                                          <p:val>
                                            <p:strVal val="0-ppt_w/2"/>
                                          </p:val>
                                        </p:tav>
                                      </p:tavLst>
                                    </p:anim>
                                    <p:anim calcmode="lin" valueType="num">
                                      <p:cBhvr additive="base">
                                        <p:cTn id="7" dur="5000"/>
                                        <p:tgtEl>
                                          <p:spTgt spid="7"/>
                                        </p:tgtEl>
                                        <p:attrNameLst>
                                          <p:attrName>ppt_y</p:attrName>
                                        </p:attrNameLst>
                                      </p:cBhvr>
                                      <p:tavLst>
                                        <p:tav tm="0">
                                          <p:val>
                                            <p:strVal val="ppt_y"/>
                                          </p:val>
                                        </p:tav>
                                        <p:tav tm="100000">
                                          <p:val>
                                            <p:strVal val="ppt_y"/>
                                          </p:val>
                                        </p:tav>
                                      </p:tavLst>
                                    </p:anim>
                                    <p:set>
                                      <p:cBhvr>
                                        <p:cTn id="8" dur="1" fill="hold">
                                          <p:stCondLst>
                                            <p:cond delay="4999"/>
                                          </p:stCondLst>
                                        </p:cTn>
                                        <p:tgtEl>
                                          <p:spTgt spid="7"/>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000"/>
                                        <p:tgtEl>
                                          <p:spTgt spid="8"/>
                                        </p:tgtEl>
                                        <p:attrNameLst>
                                          <p:attrName>ppt_x</p:attrName>
                                        </p:attrNameLst>
                                      </p:cBhvr>
                                      <p:tavLst>
                                        <p:tav tm="0">
                                          <p:val>
                                            <p:strVal val="ppt_x"/>
                                          </p:val>
                                        </p:tav>
                                        <p:tav tm="100000">
                                          <p:val>
                                            <p:strVal val="1+ppt_w/2"/>
                                          </p:val>
                                        </p:tav>
                                      </p:tavLst>
                                    </p:anim>
                                    <p:anim calcmode="lin" valueType="num">
                                      <p:cBhvr additive="base">
                                        <p:cTn id="11" dur="5000"/>
                                        <p:tgtEl>
                                          <p:spTgt spid="8"/>
                                        </p:tgtEl>
                                        <p:attrNameLst>
                                          <p:attrName>ppt_y</p:attrName>
                                        </p:attrNameLst>
                                      </p:cBhvr>
                                      <p:tavLst>
                                        <p:tav tm="0">
                                          <p:val>
                                            <p:strVal val="ppt_y"/>
                                          </p:val>
                                        </p:tav>
                                        <p:tav tm="100000">
                                          <p:val>
                                            <p:strVal val="ppt_y"/>
                                          </p:val>
                                        </p:tav>
                                      </p:tavLst>
                                    </p:anim>
                                    <p:set>
                                      <p:cBhvr>
                                        <p:cTn id="12" dur="1" fill="hold">
                                          <p:stCondLst>
                                            <p:cond delay="49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4" presetClass="emph" presetSubtype="0" fill="hold" grpId="0" nodeType="clickEffect">
                                  <p:stCondLst>
                                    <p:cond delay="0"/>
                                  </p:stCondLst>
                                  <p:iterate type="lt">
                                    <p:tmPct val="10000"/>
                                  </p:iterate>
                                  <p:childTnLst>
                                    <p:animMotion origin="layout" path="M 0.0 0.0 L 0.0 -0.07213" pathEditMode="relative" ptsTypes="">
                                      <p:cBhvr>
                                        <p:cTn id="16" dur="250" accel="50000" decel="50000" autoRev="1" fill="hold">
                                          <p:stCondLst>
                                            <p:cond delay="0"/>
                                          </p:stCondLst>
                                        </p:cTn>
                                        <p:tgtEl>
                                          <p:spTgt spid="6"/>
                                        </p:tgtEl>
                                        <p:attrNameLst>
                                          <p:attrName>ppt_x</p:attrName>
                                          <p:attrName>ppt_y</p:attrName>
                                        </p:attrNameLst>
                                      </p:cBhvr>
                                    </p:animMotion>
                                    <p:animRot by="1500000">
                                      <p:cBhvr>
                                        <p:cTn id="17" dur="125" fill="hold">
                                          <p:stCondLst>
                                            <p:cond delay="0"/>
                                          </p:stCondLst>
                                        </p:cTn>
                                        <p:tgtEl>
                                          <p:spTgt spid="6"/>
                                        </p:tgtEl>
                                        <p:attrNameLst>
                                          <p:attrName>r</p:attrName>
                                        </p:attrNameLst>
                                      </p:cBhvr>
                                    </p:animRot>
                                    <p:animRot by="-1500000">
                                      <p:cBhvr>
                                        <p:cTn id="18" dur="125" fill="hold">
                                          <p:stCondLst>
                                            <p:cond delay="125"/>
                                          </p:stCondLst>
                                        </p:cTn>
                                        <p:tgtEl>
                                          <p:spTgt spid="6"/>
                                        </p:tgtEl>
                                        <p:attrNameLst>
                                          <p:attrName>r</p:attrName>
                                        </p:attrNameLst>
                                      </p:cBhvr>
                                    </p:animRot>
                                    <p:animRot by="-1500000">
                                      <p:cBhvr>
                                        <p:cTn id="19" dur="125" fill="hold">
                                          <p:stCondLst>
                                            <p:cond delay="250"/>
                                          </p:stCondLst>
                                        </p:cTn>
                                        <p:tgtEl>
                                          <p:spTgt spid="6"/>
                                        </p:tgtEl>
                                        <p:attrNameLst>
                                          <p:attrName>r</p:attrName>
                                        </p:attrNameLst>
                                      </p:cBhvr>
                                    </p:animRot>
                                    <p:animRot by="1500000">
                                      <p:cBhvr>
                                        <p:cTn id="2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0719" y="1524000"/>
            <a:ext cx="109728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bn-BD" sz="3200" dirty="0" smtClean="0">
                <a:latin typeface="NikoshBAN" panose="02000000000000000000" pitchFamily="2" charset="0"/>
                <a:cs typeface="NikoshBAN" panose="02000000000000000000" pitchFamily="2" charset="0"/>
              </a:rPr>
              <a:t>অন্যান্য অবস্থা স্থির থেকে কোনো দ্রব্যের দাম বাড়লে যোগান বাড়ে, দাম কমলে যোগান কমে। দাম ও যোগানের পরিমাণের এ রুপ ক্রিয়াগত সম্পর্ককে যোগান বিধি বলে। </a:t>
            </a:r>
            <a:endParaRPr lang="en-US" sz="3200" dirty="0"/>
          </a:p>
        </p:txBody>
      </p:sp>
      <p:sp>
        <p:nvSpPr>
          <p:cNvPr id="5" name="TextBox 4"/>
          <p:cNvSpPr txBox="1"/>
          <p:nvPr/>
        </p:nvSpPr>
        <p:spPr>
          <a:xfrm>
            <a:off x="518319" y="4191000"/>
            <a:ext cx="11049000" cy="107721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bn-BD" sz="3200" dirty="0" smtClean="0">
                <a:latin typeface="NikoshBAN" panose="02000000000000000000" pitchFamily="2" charset="0"/>
                <a:cs typeface="NikoshBAN" panose="02000000000000000000" pitchFamily="2" charset="0"/>
              </a:rPr>
              <a:t>দাম ও যোগানের পরিমাণের গাণিতিক সম্পর্ককে যোগান অপেক্ষক বলে। দামের সাথে যোগানের সম্পর্ক প্রত্যক্ষ বা সমমুখী। </a:t>
            </a:r>
            <a:endParaRPr lang="en-US" sz="3200" dirty="0"/>
          </a:p>
        </p:txBody>
      </p:sp>
      <p:sp>
        <p:nvSpPr>
          <p:cNvPr id="6" name="TextBox 5"/>
          <p:cNvSpPr txBox="1"/>
          <p:nvPr/>
        </p:nvSpPr>
        <p:spPr>
          <a:xfrm>
            <a:off x="5090319" y="228600"/>
            <a:ext cx="2362200" cy="76944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bn-BD" sz="4400" dirty="0" smtClean="0">
                <a:latin typeface="NikoshBAN" panose="02000000000000000000" pitchFamily="2" charset="0"/>
                <a:cs typeface="NikoshBAN" panose="02000000000000000000" pitchFamily="2" charset="0"/>
              </a:rPr>
              <a:t>যোগান বিধি</a:t>
            </a:r>
            <a:endParaRPr lang="en-US" sz="4400" dirty="0"/>
          </a:p>
        </p:txBody>
      </p:sp>
      <p:sp>
        <p:nvSpPr>
          <p:cNvPr id="7" name="TextBox 6"/>
          <p:cNvSpPr txBox="1"/>
          <p:nvPr/>
        </p:nvSpPr>
        <p:spPr>
          <a:xfrm>
            <a:off x="4785519" y="2971800"/>
            <a:ext cx="3352800" cy="83099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bn-BD" sz="4800" dirty="0" smtClean="0">
                <a:latin typeface="NikoshBAN" panose="02000000000000000000" pitchFamily="2" charset="0"/>
                <a:cs typeface="NikoshBAN" panose="02000000000000000000" pitchFamily="2" charset="0"/>
              </a:rPr>
              <a:t>যোগান অপেক্ষক</a:t>
            </a:r>
            <a:endParaRPr lang="en-US" sz="4800" dirty="0"/>
          </a:p>
        </p:txBody>
      </p:sp>
      <p:sp>
        <p:nvSpPr>
          <p:cNvPr id="8" name="Date Placeholder 7"/>
          <p:cNvSpPr>
            <a:spLocks noGrp="1"/>
          </p:cNvSpPr>
          <p:nvPr>
            <p:ph type="dt" sz="half" idx="10"/>
          </p:nvPr>
        </p:nvSpPr>
        <p:spPr/>
        <p:txBody>
          <a:bodyPr/>
          <a:lstStyle/>
          <a:p>
            <a:fld id="{9075D838-7B83-4A93-8BEC-D8E3C6A1E0D0}" type="datetime1">
              <a:rPr lang="en-US" smtClean="0"/>
              <a:pPr/>
              <a:t>9/11/2020</a:t>
            </a:fld>
            <a:endParaRPr lang="en-US"/>
          </a:p>
        </p:txBody>
      </p:sp>
      <p:sp>
        <p:nvSpPr>
          <p:cNvPr id="9" name="Slide Number Placeholder 8"/>
          <p:cNvSpPr>
            <a:spLocks noGrp="1"/>
          </p:cNvSpPr>
          <p:nvPr>
            <p:ph type="sldNum" sz="quarter" idx="12"/>
          </p:nvPr>
        </p:nvSpPr>
        <p:spPr/>
        <p:txBody>
          <a:bodyPr/>
          <a:lstStyle/>
          <a:p>
            <a:fld id="{0C230A82-0BFD-4F97-BC5B-1787BFB6DEDE}" type="slidenum">
              <a:rPr lang="en-US" smtClean="0"/>
              <a:pPr/>
              <a:t>10</a:t>
            </a:fld>
            <a:endParaRPr lang="en-US"/>
          </a:p>
        </p:txBody>
      </p:sp>
      <p:sp>
        <p:nvSpPr>
          <p:cNvPr id="10" name="Footer Placeholder 9"/>
          <p:cNvSpPr>
            <a:spLocks noGrp="1"/>
          </p:cNvSpPr>
          <p:nvPr>
            <p:ph type="ftr" sz="quarter" idx="11"/>
          </p:nvPr>
        </p:nvSpPr>
        <p:spPr>
          <a:xfrm>
            <a:off x="3185319" y="6356351"/>
            <a:ext cx="6172200" cy="365125"/>
          </a:xfrm>
        </p:spPr>
        <p:txBody>
          <a:bodyPr/>
          <a:lstStyle/>
          <a:p>
            <a:r>
              <a:rPr lang="bn-BD" dirty="0" smtClean="0"/>
              <a:t>পলাশ কুমার ঘোষ। সরকারি শহীদ সিরাজুদ্দীন হোসেন কলেজ, যশোর। মোবাইলঃ 01920-393252 ই-মেইলঃ </a:t>
            </a:r>
            <a:r>
              <a:rPr lang="en-US" dirty="0" smtClean="0"/>
              <a:t>palashg489@gmail.com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1"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800" decel="100000"/>
                                        <p:tgtEl>
                                          <p:spTgt spid="4"/>
                                        </p:tgtEl>
                                      </p:cBhvr>
                                    </p:animEffect>
                                    <p:anim calcmode="lin" valueType="num">
                                      <p:cBhvr>
                                        <p:cTn id="15" dur="800" decel="100000" fill="hold"/>
                                        <p:tgtEl>
                                          <p:spTgt spid="4"/>
                                        </p:tgtEl>
                                        <p:attrNameLst>
                                          <p:attrName>style.rotation</p:attrName>
                                        </p:attrNameLst>
                                      </p:cBhvr>
                                      <p:tavLst>
                                        <p:tav tm="0">
                                          <p:val>
                                            <p:fltVal val="-90"/>
                                          </p:val>
                                        </p:tav>
                                        <p:tav tm="100000">
                                          <p:val>
                                            <p:fltVal val="0"/>
                                          </p:val>
                                        </p:tav>
                                      </p:tavLst>
                                    </p:anim>
                                    <p:anim calcmode="lin" valueType="num">
                                      <p:cBhvr>
                                        <p:cTn id="16" dur="800" decel="100000" fill="hold"/>
                                        <p:tgtEl>
                                          <p:spTgt spid="4"/>
                                        </p:tgtEl>
                                        <p:attrNameLst>
                                          <p:attrName>ppt_x</p:attrName>
                                        </p:attrNameLst>
                                      </p:cBhvr>
                                      <p:tavLst>
                                        <p:tav tm="0">
                                          <p:val>
                                            <p:strVal val="#ppt_x+0.4"/>
                                          </p:val>
                                        </p:tav>
                                        <p:tav tm="100000">
                                          <p:val>
                                            <p:strVal val="#ppt_x-0.05"/>
                                          </p:val>
                                        </p:tav>
                                      </p:tavLst>
                                    </p:anim>
                                    <p:anim calcmode="lin" valueType="num">
                                      <p:cBhvr>
                                        <p:cTn id="17" dur="800" decel="100000" fill="hold"/>
                                        <p:tgtEl>
                                          <p:spTgt spid="4"/>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4)">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14119" y="609600"/>
            <a:ext cx="2133600"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bn-BD" sz="3600" dirty="0" smtClean="0">
                <a:latin typeface="NikoshBAN" panose="02000000000000000000" pitchFamily="2" charset="0"/>
                <a:cs typeface="NikoshBAN" panose="02000000000000000000" pitchFamily="2" charset="0"/>
              </a:rPr>
              <a:t>যোগান সূচিঃ </a:t>
            </a:r>
            <a:endParaRPr lang="en-US" sz="3600" dirty="0"/>
          </a:p>
        </p:txBody>
      </p:sp>
      <p:sp>
        <p:nvSpPr>
          <p:cNvPr id="3" name="TextBox 2"/>
          <p:cNvSpPr txBox="1"/>
          <p:nvPr/>
        </p:nvSpPr>
        <p:spPr>
          <a:xfrm>
            <a:off x="594519" y="1905000"/>
            <a:ext cx="10820400"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bn-BD" sz="3200" dirty="0" smtClean="0">
                <a:latin typeface="NikoshBAN" panose="02000000000000000000" pitchFamily="2" charset="0"/>
                <a:cs typeface="NikoshBAN" panose="02000000000000000000" pitchFamily="2" charset="0"/>
              </a:rPr>
              <a:t>দাম ও যোগানের পরিমাণকে তালিকায় বা সংখ্যার মাধ্যমে প্রকাশ করলে তাকে যোগান সূচি বলে। অন্যভাবে বলা যায়, যোগান বিধির গাণিতিক প্রকাশকে যোগান সূচি বলে। </a:t>
            </a:r>
            <a:endParaRPr lang="en-US" sz="3200" dirty="0" smtClean="0"/>
          </a:p>
        </p:txBody>
      </p:sp>
      <p:graphicFrame>
        <p:nvGraphicFramePr>
          <p:cNvPr id="4" name="Table 3"/>
          <p:cNvGraphicFramePr>
            <a:graphicFrameLocks noGrp="1"/>
          </p:cNvGraphicFramePr>
          <p:nvPr/>
        </p:nvGraphicFramePr>
        <p:xfrm>
          <a:off x="2575719" y="3581400"/>
          <a:ext cx="6400800" cy="2590800"/>
        </p:xfrm>
        <a:graphic>
          <a:graphicData uri="http://schemas.openxmlformats.org/drawingml/2006/table">
            <a:tbl>
              <a:tblPr firstRow="1" bandRow="1">
                <a:tableStyleId>{5C22544A-7EE6-4342-B048-85BDC9FD1C3A}</a:tableStyleId>
              </a:tblPr>
              <a:tblGrid>
                <a:gridCol w="3200400"/>
                <a:gridCol w="32004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BD" sz="2800" dirty="0" smtClean="0">
                          <a:latin typeface="NikoshBAN" panose="02000000000000000000" pitchFamily="2" charset="0"/>
                          <a:cs typeface="NikoshBAN" panose="02000000000000000000" pitchFamily="2" charset="0"/>
                        </a:rPr>
                        <a:t>প্রতি একক দ্রব্যের দাম </a:t>
                      </a:r>
                      <a:r>
                        <a:rPr lang="en-US" sz="2800" dirty="0" smtClean="0">
                          <a:latin typeface="NikoshBAN" panose="02000000000000000000" pitchFamily="2" charset="0"/>
                          <a:cs typeface="NikoshBAN" panose="02000000000000000000" pitchFamily="2" charset="0"/>
                        </a:rPr>
                        <a:t>(P)</a:t>
                      </a:r>
                      <a:endParaRPr lang="en-US" sz="2800" dirty="0"/>
                    </a:p>
                  </a:txBody>
                  <a:tcPr>
                    <a:solidFill>
                      <a:schemeClr val="accent2"/>
                    </a:solidFill>
                  </a:tcPr>
                </a:tc>
                <a:tc>
                  <a:txBody>
                    <a:bodyPr/>
                    <a:lstStyle/>
                    <a:p>
                      <a:pPr algn="ctr"/>
                      <a:r>
                        <a:rPr lang="bn-BD" sz="2800" dirty="0" smtClean="0">
                          <a:latin typeface="NikoshBAN" panose="02000000000000000000" pitchFamily="2" charset="0"/>
                          <a:cs typeface="NikoshBAN" panose="02000000000000000000" pitchFamily="2" charset="0"/>
                        </a:rPr>
                        <a:t>যোগানের পরিমাণ</a:t>
                      </a:r>
                      <a:r>
                        <a:rPr lang="en-US" sz="2800" baseline="0" dirty="0" smtClean="0">
                          <a:latin typeface="NikoshBAN" panose="02000000000000000000" pitchFamily="2" charset="0"/>
                          <a:cs typeface="NikoshBAN" panose="02000000000000000000" pitchFamily="2" charset="0"/>
                        </a:rPr>
                        <a:t> (S) </a:t>
                      </a:r>
                      <a:endParaRPr lang="en-US" sz="2800" dirty="0"/>
                    </a:p>
                  </a:txBody>
                  <a:tcPr>
                    <a:solidFill>
                      <a:schemeClr val="accent2"/>
                    </a:solidFill>
                  </a:tcPr>
                </a:tc>
              </a:tr>
              <a:tr h="370840">
                <a:tc>
                  <a:txBody>
                    <a:bodyPr/>
                    <a:lstStyle/>
                    <a:p>
                      <a:pPr algn="ctr"/>
                      <a:r>
                        <a:rPr lang="en-US" sz="2800" dirty="0" smtClean="0"/>
                        <a:t>1</a:t>
                      </a:r>
                      <a:endParaRPr lang="en-US" sz="2800" dirty="0"/>
                    </a:p>
                  </a:txBody>
                  <a:tcPr/>
                </a:tc>
                <a:tc>
                  <a:txBody>
                    <a:bodyPr/>
                    <a:lstStyle/>
                    <a:p>
                      <a:pPr algn="ctr"/>
                      <a:r>
                        <a:rPr lang="en-US" sz="2800" dirty="0" smtClean="0"/>
                        <a:t>15</a:t>
                      </a:r>
                      <a:endParaRPr lang="en-US" sz="2800" dirty="0"/>
                    </a:p>
                  </a:txBody>
                  <a:tcPr/>
                </a:tc>
              </a:tr>
              <a:tr h="370840">
                <a:tc>
                  <a:txBody>
                    <a:bodyPr/>
                    <a:lstStyle/>
                    <a:p>
                      <a:pPr algn="ctr"/>
                      <a:r>
                        <a:rPr lang="en-US" sz="2800" dirty="0" smtClean="0"/>
                        <a:t>2</a:t>
                      </a:r>
                      <a:endParaRPr lang="en-US" sz="2800" dirty="0"/>
                    </a:p>
                  </a:txBody>
                  <a:tcPr/>
                </a:tc>
                <a:tc>
                  <a:txBody>
                    <a:bodyPr/>
                    <a:lstStyle/>
                    <a:p>
                      <a:pPr algn="ctr"/>
                      <a:r>
                        <a:rPr lang="en-US" sz="2800" dirty="0" smtClean="0"/>
                        <a:t>20</a:t>
                      </a:r>
                      <a:endParaRPr lang="en-US" sz="2800" dirty="0"/>
                    </a:p>
                  </a:txBody>
                  <a:tcPr/>
                </a:tc>
              </a:tr>
              <a:tr h="370840">
                <a:tc>
                  <a:txBody>
                    <a:bodyPr/>
                    <a:lstStyle/>
                    <a:p>
                      <a:pPr algn="ctr"/>
                      <a:r>
                        <a:rPr lang="en-US" sz="2800" dirty="0" smtClean="0"/>
                        <a:t>3</a:t>
                      </a:r>
                      <a:endParaRPr lang="en-US" sz="2800" dirty="0"/>
                    </a:p>
                  </a:txBody>
                  <a:tcPr/>
                </a:tc>
                <a:tc>
                  <a:txBody>
                    <a:bodyPr/>
                    <a:lstStyle/>
                    <a:p>
                      <a:pPr algn="ctr"/>
                      <a:r>
                        <a:rPr lang="en-US" sz="2800" dirty="0" smtClean="0"/>
                        <a:t>25</a:t>
                      </a:r>
                      <a:endParaRPr lang="en-US" sz="2800" dirty="0"/>
                    </a:p>
                  </a:txBody>
                  <a:tcPr/>
                </a:tc>
              </a:tr>
              <a:tr h="370840">
                <a:tc>
                  <a:txBody>
                    <a:bodyPr/>
                    <a:lstStyle/>
                    <a:p>
                      <a:pPr algn="ctr"/>
                      <a:r>
                        <a:rPr lang="en-US" sz="2800" dirty="0" smtClean="0"/>
                        <a:t>4</a:t>
                      </a:r>
                      <a:endParaRPr lang="en-US" sz="2800" dirty="0"/>
                    </a:p>
                  </a:txBody>
                  <a:tcPr/>
                </a:tc>
                <a:tc>
                  <a:txBody>
                    <a:bodyPr/>
                    <a:lstStyle/>
                    <a:p>
                      <a:pPr algn="ctr"/>
                      <a:r>
                        <a:rPr lang="en-US" sz="2800" dirty="0" smtClean="0"/>
                        <a:t>30</a:t>
                      </a:r>
                      <a:endParaRPr lang="en-US" sz="2800" dirty="0"/>
                    </a:p>
                  </a:txBody>
                  <a:tcPr/>
                </a:tc>
              </a:tr>
            </a:tbl>
          </a:graphicData>
        </a:graphic>
      </p:graphicFrame>
      <p:sp>
        <p:nvSpPr>
          <p:cNvPr id="5" name="Date Placeholder 4"/>
          <p:cNvSpPr>
            <a:spLocks noGrp="1"/>
          </p:cNvSpPr>
          <p:nvPr>
            <p:ph type="dt" sz="half" idx="10"/>
          </p:nvPr>
        </p:nvSpPr>
        <p:spPr/>
        <p:txBody>
          <a:bodyPr/>
          <a:lstStyle/>
          <a:p>
            <a:fld id="{6360AB53-1CAB-49CD-A5B7-706B649CF5DA}" type="datetime1">
              <a:rPr lang="en-US" smtClean="0"/>
              <a:pPr/>
              <a:t>9/11/2020</a:t>
            </a:fld>
            <a:endParaRPr lang="en-US"/>
          </a:p>
        </p:txBody>
      </p:sp>
      <p:sp>
        <p:nvSpPr>
          <p:cNvPr id="6" name="Slide Number Placeholder 5"/>
          <p:cNvSpPr>
            <a:spLocks noGrp="1"/>
          </p:cNvSpPr>
          <p:nvPr>
            <p:ph type="sldNum" sz="quarter" idx="12"/>
          </p:nvPr>
        </p:nvSpPr>
        <p:spPr/>
        <p:txBody>
          <a:bodyPr/>
          <a:lstStyle/>
          <a:p>
            <a:fld id="{0C230A82-0BFD-4F97-BC5B-1787BFB6DEDE}" type="slidenum">
              <a:rPr lang="en-US" smtClean="0"/>
              <a:pPr/>
              <a:t>11</a:t>
            </a:fld>
            <a:endParaRPr lang="en-US"/>
          </a:p>
        </p:txBody>
      </p:sp>
      <p:sp>
        <p:nvSpPr>
          <p:cNvPr id="7" name="Footer Placeholder 6"/>
          <p:cNvSpPr>
            <a:spLocks noGrp="1"/>
          </p:cNvSpPr>
          <p:nvPr>
            <p:ph type="ftr" sz="quarter" idx="11"/>
          </p:nvPr>
        </p:nvSpPr>
        <p:spPr>
          <a:xfrm>
            <a:off x="3109119" y="6356351"/>
            <a:ext cx="6324600" cy="365125"/>
          </a:xfrm>
        </p:spPr>
        <p:txBody>
          <a:bodyPr/>
          <a:lstStyle/>
          <a:p>
            <a:r>
              <a:rPr lang="bn-BD" dirty="0" smtClean="0"/>
              <a:t>পলাশ কুমার ঘোষ। সরকারি শহীদ সিরাজুদ্দীন হোসেন কলেজ, যশোর। মোবাইলঃ 01920-393252 ই-মেইলঃ </a:t>
            </a:r>
            <a:r>
              <a:rPr lang="en-US" dirty="0" smtClean="0"/>
              <a:t>palashg489@gmail.com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99719" y="533400"/>
            <a:ext cx="2438400" cy="707886"/>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bn-BD" sz="4000" dirty="0" smtClean="0">
                <a:latin typeface="NikoshBAN" panose="02000000000000000000" pitchFamily="2" charset="0"/>
                <a:cs typeface="NikoshBAN" panose="02000000000000000000" pitchFamily="2" charset="0"/>
              </a:rPr>
              <a:t>যোগান রেখা </a:t>
            </a:r>
            <a:endParaRPr lang="en-US" sz="4000" dirty="0" smtClean="0"/>
          </a:p>
        </p:txBody>
      </p:sp>
      <p:sp>
        <p:nvSpPr>
          <p:cNvPr id="3" name="TextBox 2"/>
          <p:cNvSpPr txBox="1"/>
          <p:nvPr/>
        </p:nvSpPr>
        <p:spPr>
          <a:xfrm>
            <a:off x="365919" y="1371600"/>
            <a:ext cx="11353800" cy="2062103"/>
          </a:xfrm>
          <a:prstGeom prst="rect">
            <a:avLst/>
          </a:prstGeom>
          <a:noFill/>
        </p:spPr>
        <p:txBody>
          <a:bodyPr wrap="square" rtlCol="0">
            <a:spAutoFit/>
          </a:bodyPr>
          <a:lstStyle/>
          <a:p>
            <a:pPr algn="just"/>
            <a:r>
              <a:rPr lang="bn-BD" sz="3200" dirty="0" smtClean="0">
                <a:latin typeface="NikoshBAN" panose="02000000000000000000" pitchFamily="2" charset="0"/>
                <a:cs typeface="NikoshBAN" panose="02000000000000000000" pitchFamily="2" charset="0"/>
              </a:rPr>
              <a:t>নির্দিষ্ট সময়ে বিভিন্ন দামে বিক্রেতাগণ কোনো দ্রব্যের যে পরিমাণ বিক্রয় করতে প্রস্তুত বা ইচ্ছুক থাকে তা যে রেখার মাধ্যমে দেখনো হয় তাকে যোগান রেখা বলে। । অন্যভাবে বলা যায়, যোগান বিধির জ্যামিতিক প্রকাশকে যোগান রেখা বলে। দাম ও যোগানের প্রত্যক্ষ বা সমমুখী সম্পর্কের কারনেই যোগান রেখা ঊর্দ্ধগামী হয়। </a:t>
            </a:r>
            <a:endParaRPr lang="en-US" sz="3200" dirty="0" smtClean="0"/>
          </a:p>
        </p:txBody>
      </p:sp>
      <p:cxnSp>
        <p:nvCxnSpPr>
          <p:cNvPr id="5" name="Straight Arrow Connector 4"/>
          <p:cNvCxnSpPr/>
          <p:nvPr/>
        </p:nvCxnSpPr>
        <p:spPr>
          <a:xfrm rot="5400000" flipH="1" flipV="1">
            <a:off x="6766719" y="5029200"/>
            <a:ext cx="24384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985919" y="6248400"/>
            <a:ext cx="3429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L-Shape 12"/>
          <p:cNvSpPr/>
          <p:nvPr/>
        </p:nvSpPr>
        <p:spPr>
          <a:xfrm flipH="1" flipV="1">
            <a:off x="7985919" y="5257800"/>
            <a:ext cx="1371600" cy="990600"/>
          </a:xfrm>
          <a:prstGeom prst="corner">
            <a:avLst>
              <a:gd name="adj1" fmla="val 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Shape 15"/>
          <p:cNvSpPr/>
          <p:nvPr/>
        </p:nvSpPr>
        <p:spPr>
          <a:xfrm flipH="1" flipV="1">
            <a:off x="7985919" y="4953000"/>
            <a:ext cx="1828800" cy="1295400"/>
          </a:xfrm>
          <a:prstGeom prst="corner">
            <a:avLst>
              <a:gd name="adj1" fmla="val 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Shape 16"/>
          <p:cNvSpPr/>
          <p:nvPr/>
        </p:nvSpPr>
        <p:spPr>
          <a:xfrm flipH="1" flipV="1">
            <a:off x="7985919" y="5562600"/>
            <a:ext cx="990600" cy="685800"/>
          </a:xfrm>
          <a:prstGeom prst="corner">
            <a:avLst>
              <a:gd name="adj1" fmla="val 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Shape 17"/>
          <p:cNvSpPr/>
          <p:nvPr/>
        </p:nvSpPr>
        <p:spPr>
          <a:xfrm rot="10800000">
            <a:off x="7985919" y="4572000"/>
            <a:ext cx="2286000" cy="1676400"/>
          </a:xfrm>
          <a:prstGeom prst="corner">
            <a:avLst>
              <a:gd name="adj1" fmla="val 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flipV="1">
            <a:off x="8443119" y="4343400"/>
            <a:ext cx="2133600" cy="16002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919119" y="3810000"/>
            <a:ext cx="914400" cy="369332"/>
          </a:xfrm>
          <a:prstGeom prst="rect">
            <a:avLst/>
          </a:prstGeom>
          <a:noFill/>
        </p:spPr>
        <p:txBody>
          <a:bodyPr wrap="square" rtlCol="0">
            <a:spAutoFit/>
          </a:bodyPr>
          <a:lstStyle/>
          <a:p>
            <a:r>
              <a:rPr lang="bn-BD" dirty="0" smtClean="0">
                <a:latin typeface="NikoshBAN" panose="02000000000000000000" pitchFamily="2" charset="0"/>
                <a:cs typeface="NikoshBAN" panose="02000000000000000000" pitchFamily="2" charset="0"/>
              </a:rPr>
              <a:t>দাম (</a:t>
            </a:r>
            <a:r>
              <a:rPr lang="en-US" dirty="0" smtClean="0">
                <a:latin typeface="NikoshBAN" panose="02000000000000000000" pitchFamily="2" charset="0"/>
                <a:cs typeface="NikoshBAN" panose="02000000000000000000" pitchFamily="2" charset="0"/>
              </a:rPr>
              <a:t>P)</a:t>
            </a:r>
            <a:endParaRPr lang="en-US" dirty="0"/>
          </a:p>
        </p:txBody>
      </p:sp>
      <p:sp>
        <p:nvSpPr>
          <p:cNvPr id="43" name="TextBox 42"/>
          <p:cNvSpPr txBox="1"/>
          <p:nvPr/>
        </p:nvSpPr>
        <p:spPr>
          <a:xfrm>
            <a:off x="7452519" y="4419600"/>
            <a:ext cx="457200" cy="369332"/>
          </a:xfrm>
          <a:prstGeom prst="rect">
            <a:avLst/>
          </a:prstGeom>
          <a:noFill/>
        </p:spPr>
        <p:txBody>
          <a:bodyPr wrap="square" rtlCol="0">
            <a:spAutoFit/>
          </a:bodyPr>
          <a:lstStyle/>
          <a:p>
            <a:pPr algn="ctr"/>
            <a:r>
              <a:rPr lang="en-US" dirty="0" smtClean="0"/>
              <a:t>4</a:t>
            </a:r>
            <a:endParaRPr lang="en-US" dirty="0"/>
          </a:p>
        </p:txBody>
      </p:sp>
      <p:sp>
        <p:nvSpPr>
          <p:cNvPr id="44" name="TextBox 43"/>
          <p:cNvSpPr txBox="1"/>
          <p:nvPr/>
        </p:nvSpPr>
        <p:spPr>
          <a:xfrm>
            <a:off x="7528719" y="4724400"/>
            <a:ext cx="457200" cy="369332"/>
          </a:xfrm>
          <a:prstGeom prst="rect">
            <a:avLst/>
          </a:prstGeom>
          <a:noFill/>
        </p:spPr>
        <p:txBody>
          <a:bodyPr wrap="square" rtlCol="0">
            <a:spAutoFit/>
          </a:bodyPr>
          <a:lstStyle/>
          <a:p>
            <a:r>
              <a:rPr lang="en-US" dirty="0" smtClean="0"/>
              <a:t>3</a:t>
            </a:r>
            <a:endParaRPr lang="en-US" dirty="0"/>
          </a:p>
        </p:txBody>
      </p:sp>
      <p:sp>
        <p:nvSpPr>
          <p:cNvPr id="45" name="TextBox 44"/>
          <p:cNvSpPr txBox="1"/>
          <p:nvPr/>
        </p:nvSpPr>
        <p:spPr>
          <a:xfrm>
            <a:off x="7452519" y="5105400"/>
            <a:ext cx="457200" cy="369332"/>
          </a:xfrm>
          <a:prstGeom prst="rect">
            <a:avLst/>
          </a:prstGeom>
          <a:noFill/>
        </p:spPr>
        <p:txBody>
          <a:bodyPr wrap="square" rtlCol="0">
            <a:spAutoFit/>
          </a:bodyPr>
          <a:lstStyle/>
          <a:p>
            <a:pPr algn="ctr"/>
            <a:r>
              <a:rPr lang="en-US" dirty="0" smtClean="0"/>
              <a:t>2</a:t>
            </a:r>
            <a:endParaRPr lang="en-US" dirty="0"/>
          </a:p>
        </p:txBody>
      </p:sp>
      <p:sp>
        <p:nvSpPr>
          <p:cNvPr id="46" name="TextBox 45"/>
          <p:cNvSpPr txBox="1"/>
          <p:nvPr/>
        </p:nvSpPr>
        <p:spPr>
          <a:xfrm>
            <a:off x="7452519" y="5410200"/>
            <a:ext cx="457200" cy="369332"/>
          </a:xfrm>
          <a:prstGeom prst="rect">
            <a:avLst/>
          </a:prstGeom>
          <a:noFill/>
        </p:spPr>
        <p:txBody>
          <a:bodyPr wrap="square" rtlCol="0">
            <a:spAutoFit/>
          </a:bodyPr>
          <a:lstStyle/>
          <a:p>
            <a:pPr algn="ctr"/>
            <a:r>
              <a:rPr lang="en-US" dirty="0" smtClean="0"/>
              <a:t>1</a:t>
            </a:r>
            <a:endParaRPr lang="en-US" dirty="0"/>
          </a:p>
        </p:txBody>
      </p:sp>
      <p:sp>
        <p:nvSpPr>
          <p:cNvPr id="19" name="TextBox 18"/>
          <p:cNvSpPr txBox="1"/>
          <p:nvPr/>
        </p:nvSpPr>
        <p:spPr>
          <a:xfrm>
            <a:off x="8671719" y="6248400"/>
            <a:ext cx="457200" cy="369332"/>
          </a:xfrm>
          <a:prstGeom prst="rect">
            <a:avLst/>
          </a:prstGeom>
          <a:noFill/>
        </p:spPr>
        <p:txBody>
          <a:bodyPr wrap="square" rtlCol="0">
            <a:spAutoFit/>
          </a:bodyPr>
          <a:lstStyle/>
          <a:p>
            <a:pPr algn="ctr"/>
            <a:r>
              <a:rPr lang="en-US" dirty="0" smtClean="0"/>
              <a:t>15</a:t>
            </a:r>
            <a:endParaRPr lang="en-US" dirty="0"/>
          </a:p>
        </p:txBody>
      </p:sp>
      <p:sp>
        <p:nvSpPr>
          <p:cNvPr id="21" name="TextBox 20"/>
          <p:cNvSpPr txBox="1"/>
          <p:nvPr/>
        </p:nvSpPr>
        <p:spPr>
          <a:xfrm>
            <a:off x="9128919" y="6248400"/>
            <a:ext cx="457200" cy="369332"/>
          </a:xfrm>
          <a:prstGeom prst="rect">
            <a:avLst/>
          </a:prstGeom>
          <a:noFill/>
        </p:spPr>
        <p:txBody>
          <a:bodyPr wrap="square" rtlCol="0">
            <a:spAutoFit/>
          </a:bodyPr>
          <a:lstStyle/>
          <a:p>
            <a:pPr algn="ctr"/>
            <a:r>
              <a:rPr lang="en-US" dirty="0" smtClean="0"/>
              <a:t>20</a:t>
            </a:r>
            <a:endParaRPr lang="en-US" dirty="0"/>
          </a:p>
        </p:txBody>
      </p:sp>
      <p:sp>
        <p:nvSpPr>
          <p:cNvPr id="22" name="TextBox 21"/>
          <p:cNvSpPr txBox="1"/>
          <p:nvPr/>
        </p:nvSpPr>
        <p:spPr>
          <a:xfrm>
            <a:off x="9586119" y="6248400"/>
            <a:ext cx="457200" cy="369332"/>
          </a:xfrm>
          <a:prstGeom prst="rect">
            <a:avLst/>
          </a:prstGeom>
          <a:noFill/>
        </p:spPr>
        <p:txBody>
          <a:bodyPr wrap="square" rtlCol="0">
            <a:spAutoFit/>
          </a:bodyPr>
          <a:lstStyle/>
          <a:p>
            <a:pPr algn="ctr"/>
            <a:r>
              <a:rPr lang="en-US" dirty="0" smtClean="0"/>
              <a:t>25</a:t>
            </a:r>
            <a:endParaRPr lang="en-US" dirty="0"/>
          </a:p>
        </p:txBody>
      </p:sp>
      <p:sp>
        <p:nvSpPr>
          <p:cNvPr id="23" name="TextBox 22"/>
          <p:cNvSpPr txBox="1"/>
          <p:nvPr/>
        </p:nvSpPr>
        <p:spPr>
          <a:xfrm>
            <a:off x="10043319" y="6248400"/>
            <a:ext cx="457200" cy="369332"/>
          </a:xfrm>
          <a:prstGeom prst="rect">
            <a:avLst/>
          </a:prstGeom>
          <a:noFill/>
        </p:spPr>
        <p:txBody>
          <a:bodyPr wrap="square" rtlCol="0">
            <a:spAutoFit/>
          </a:bodyPr>
          <a:lstStyle/>
          <a:p>
            <a:pPr algn="ctr"/>
            <a:r>
              <a:rPr lang="en-US" dirty="0" smtClean="0"/>
              <a:t>30</a:t>
            </a:r>
            <a:endParaRPr lang="en-US" dirty="0"/>
          </a:p>
        </p:txBody>
      </p:sp>
      <p:sp>
        <p:nvSpPr>
          <p:cNvPr id="24" name="TextBox 23"/>
          <p:cNvSpPr txBox="1"/>
          <p:nvPr/>
        </p:nvSpPr>
        <p:spPr>
          <a:xfrm>
            <a:off x="10805318" y="6248400"/>
            <a:ext cx="1356519" cy="646331"/>
          </a:xfrm>
          <a:prstGeom prst="rect">
            <a:avLst/>
          </a:prstGeom>
          <a:noFill/>
        </p:spPr>
        <p:txBody>
          <a:bodyPr wrap="square" rtlCol="0">
            <a:spAutoFit/>
          </a:bodyPr>
          <a:lstStyle/>
          <a:p>
            <a:r>
              <a:rPr lang="bn-BD" dirty="0" smtClean="0">
                <a:latin typeface="NikoshBAN" panose="02000000000000000000" pitchFamily="2" charset="0"/>
                <a:cs typeface="NikoshBAN" panose="02000000000000000000" pitchFamily="2" charset="0"/>
              </a:rPr>
              <a:t>যোগানের পরিমাণ </a:t>
            </a:r>
            <a:r>
              <a:rPr lang="en-US" dirty="0" smtClean="0">
                <a:latin typeface="NikoshBAN" panose="02000000000000000000" pitchFamily="2" charset="0"/>
                <a:cs typeface="NikoshBAN" panose="02000000000000000000" pitchFamily="2" charset="0"/>
              </a:rPr>
              <a:t>(Q)</a:t>
            </a:r>
            <a:endParaRPr lang="en-US" dirty="0"/>
          </a:p>
        </p:txBody>
      </p:sp>
      <p:sp>
        <p:nvSpPr>
          <p:cNvPr id="25" name="TextBox 24"/>
          <p:cNvSpPr txBox="1"/>
          <p:nvPr/>
        </p:nvSpPr>
        <p:spPr>
          <a:xfrm>
            <a:off x="8138319" y="5562600"/>
            <a:ext cx="457200" cy="369332"/>
          </a:xfrm>
          <a:prstGeom prst="rect">
            <a:avLst/>
          </a:prstGeom>
          <a:noFill/>
        </p:spPr>
        <p:txBody>
          <a:bodyPr wrap="square" rtlCol="0">
            <a:spAutoFit/>
          </a:bodyPr>
          <a:lstStyle/>
          <a:p>
            <a:pPr algn="ctr"/>
            <a:r>
              <a:rPr lang="en-US" dirty="0" smtClean="0"/>
              <a:t>S</a:t>
            </a:r>
            <a:endParaRPr lang="en-US" dirty="0"/>
          </a:p>
        </p:txBody>
      </p:sp>
      <p:sp>
        <p:nvSpPr>
          <p:cNvPr id="26" name="TextBox 25"/>
          <p:cNvSpPr txBox="1"/>
          <p:nvPr/>
        </p:nvSpPr>
        <p:spPr>
          <a:xfrm>
            <a:off x="10043319" y="4038600"/>
            <a:ext cx="457200" cy="369332"/>
          </a:xfrm>
          <a:prstGeom prst="rect">
            <a:avLst/>
          </a:prstGeom>
          <a:noFill/>
        </p:spPr>
        <p:txBody>
          <a:bodyPr wrap="square" rtlCol="0">
            <a:spAutoFit/>
          </a:bodyPr>
          <a:lstStyle/>
          <a:p>
            <a:pPr algn="ctr"/>
            <a:r>
              <a:rPr lang="en-US" dirty="0" smtClean="0"/>
              <a:t>S</a:t>
            </a:r>
            <a:endParaRPr lang="en-US" dirty="0"/>
          </a:p>
        </p:txBody>
      </p:sp>
      <p:sp>
        <p:nvSpPr>
          <p:cNvPr id="27" name="TextBox 26"/>
          <p:cNvSpPr txBox="1"/>
          <p:nvPr/>
        </p:nvSpPr>
        <p:spPr>
          <a:xfrm>
            <a:off x="7452519" y="6096000"/>
            <a:ext cx="457200" cy="369332"/>
          </a:xfrm>
          <a:prstGeom prst="rect">
            <a:avLst/>
          </a:prstGeom>
          <a:noFill/>
        </p:spPr>
        <p:txBody>
          <a:bodyPr wrap="square" rtlCol="0">
            <a:spAutoFit/>
          </a:bodyPr>
          <a:lstStyle/>
          <a:p>
            <a:pPr algn="ctr"/>
            <a:r>
              <a:rPr lang="en-US" dirty="0" smtClean="0"/>
              <a:t>0</a:t>
            </a:r>
            <a:endParaRPr lang="en-US" dirty="0"/>
          </a:p>
        </p:txBody>
      </p:sp>
      <p:sp>
        <p:nvSpPr>
          <p:cNvPr id="29" name="TextBox 28"/>
          <p:cNvSpPr txBox="1"/>
          <p:nvPr/>
        </p:nvSpPr>
        <p:spPr>
          <a:xfrm>
            <a:off x="518319" y="4800600"/>
            <a:ext cx="5105400"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BD" sz="2800" dirty="0" smtClean="0">
                <a:latin typeface="NikoshBAN" panose="02000000000000000000" pitchFamily="2" charset="0"/>
                <a:cs typeface="NikoshBAN" panose="02000000000000000000" pitchFamily="2" charset="0"/>
              </a:rPr>
              <a:t>চিত্র বিশ্লেষণঃ ভূমি অক্ষে যোগানের পরিমাণ ও লম্ব অক্ষে দ্রব্যের দাম নির্দেশিত। </a:t>
            </a:r>
            <a:endParaRPr lang="en-US" sz="2800" dirty="0"/>
          </a:p>
        </p:txBody>
      </p:sp>
      <p:sp>
        <p:nvSpPr>
          <p:cNvPr id="28" name="Date Placeholder 27"/>
          <p:cNvSpPr>
            <a:spLocks noGrp="1"/>
          </p:cNvSpPr>
          <p:nvPr>
            <p:ph type="dt" sz="half" idx="10"/>
          </p:nvPr>
        </p:nvSpPr>
        <p:spPr/>
        <p:txBody>
          <a:bodyPr/>
          <a:lstStyle/>
          <a:p>
            <a:fld id="{B2215D38-3BB2-4A9C-A391-ECD40F45A513}" type="datetime1">
              <a:rPr lang="en-US" smtClean="0"/>
              <a:pPr/>
              <a:t>9/11/2020</a:t>
            </a:fld>
            <a:endParaRPr lang="en-US"/>
          </a:p>
        </p:txBody>
      </p:sp>
      <p:sp>
        <p:nvSpPr>
          <p:cNvPr id="30" name="Slide Number Placeholder 29"/>
          <p:cNvSpPr>
            <a:spLocks noGrp="1"/>
          </p:cNvSpPr>
          <p:nvPr>
            <p:ph type="sldNum" sz="quarter" idx="12"/>
          </p:nvPr>
        </p:nvSpPr>
        <p:spPr/>
        <p:txBody>
          <a:bodyPr/>
          <a:lstStyle/>
          <a:p>
            <a:fld id="{0C230A82-0BFD-4F97-BC5B-1787BFB6DEDE}" type="slidenum">
              <a:rPr lang="en-US" smtClean="0"/>
              <a:pPr/>
              <a:t>12</a:t>
            </a:fld>
            <a:endParaRPr lang="en-US"/>
          </a:p>
        </p:txBody>
      </p:sp>
      <p:sp>
        <p:nvSpPr>
          <p:cNvPr id="31" name="Footer Placeholder 30"/>
          <p:cNvSpPr>
            <a:spLocks noGrp="1"/>
          </p:cNvSpPr>
          <p:nvPr>
            <p:ph type="ftr" sz="quarter" idx="11"/>
          </p:nvPr>
        </p:nvSpPr>
        <p:spPr>
          <a:xfrm>
            <a:off x="2499519" y="6356351"/>
            <a:ext cx="6324600" cy="365125"/>
          </a:xfrm>
        </p:spPr>
        <p:txBody>
          <a:bodyPr/>
          <a:lstStyle/>
          <a:p>
            <a:r>
              <a:rPr lang="bn-BD" dirty="0" smtClean="0"/>
              <a:t>পলাশ কুমার ঘোষ। সরকারি শহীদ সিরাজুদ্দীন হোসেন কলেজ, যশোর। মোবাইলঃ 01920-393252 ই-মেইলঃ </a:t>
            </a:r>
            <a:r>
              <a:rPr lang="en-US" dirty="0" smtClean="0"/>
              <a:t>palashg489@gmail.com</a:t>
            </a:r>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1000"/>
                                        <p:tgtEl>
                                          <p:spTgt spid="43"/>
                                        </p:tgtEl>
                                      </p:cBhvr>
                                    </p:animEffect>
                                    <p:anim calcmode="lin" valueType="num">
                                      <p:cBhvr>
                                        <p:cTn id="55" dur="1000" fill="hold"/>
                                        <p:tgtEl>
                                          <p:spTgt spid="43"/>
                                        </p:tgtEl>
                                        <p:attrNameLst>
                                          <p:attrName>ppt_x</p:attrName>
                                        </p:attrNameLst>
                                      </p:cBhvr>
                                      <p:tavLst>
                                        <p:tav tm="0">
                                          <p:val>
                                            <p:strVal val="#ppt_x"/>
                                          </p:val>
                                        </p:tav>
                                        <p:tav tm="100000">
                                          <p:val>
                                            <p:strVal val="#ppt_x"/>
                                          </p:val>
                                        </p:tav>
                                      </p:tavLst>
                                    </p:anim>
                                    <p:anim calcmode="lin" valueType="num">
                                      <p:cBhvr>
                                        <p:cTn id="56" dur="1000" fill="hold"/>
                                        <p:tgtEl>
                                          <p:spTgt spid="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1000"/>
                                        <p:tgtEl>
                                          <p:spTgt spid="44"/>
                                        </p:tgtEl>
                                      </p:cBhvr>
                                    </p:animEffect>
                                    <p:anim calcmode="lin" valueType="num">
                                      <p:cBhvr>
                                        <p:cTn id="60" dur="1000" fill="hold"/>
                                        <p:tgtEl>
                                          <p:spTgt spid="44"/>
                                        </p:tgtEl>
                                        <p:attrNameLst>
                                          <p:attrName>ppt_x</p:attrName>
                                        </p:attrNameLst>
                                      </p:cBhvr>
                                      <p:tavLst>
                                        <p:tav tm="0">
                                          <p:val>
                                            <p:strVal val="#ppt_x"/>
                                          </p:val>
                                        </p:tav>
                                        <p:tav tm="100000">
                                          <p:val>
                                            <p:strVal val="#ppt_x"/>
                                          </p:val>
                                        </p:tav>
                                      </p:tavLst>
                                    </p:anim>
                                    <p:anim calcmode="lin" valueType="num">
                                      <p:cBhvr>
                                        <p:cTn id="61" dur="1000" fill="hold"/>
                                        <p:tgtEl>
                                          <p:spTgt spid="4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1000"/>
                                        <p:tgtEl>
                                          <p:spTgt spid="46"/>
                                        </p:tgtEl>
                                      </p:cBhvr>
                                    </p:animEffect>
                                    <p:anim calcmode="lin" valueType="num">
                                      <p:cBhvr>
                                        <p:cTn id="70" dur="1000" fill="hold"/>
                                        <p:tgtEl>
                                          <p:spTgt spid="46"/>
                                        </p:tgtEl>
                                        <p:attrNameLst>
                                          <p:attrName>ppt_x</p:attrName>
                                        </p:attrNameLst>
                                      </p:cBhvr>
                                      <p:tavLst>
                                        <p:tav tm="0">
                                          <p:val>
                                            <p:strVal val="#ppt_x"/>
                                          </p:val>
                                        </p:tav>
                                        <p:tav tm="100000">
                                          <p:val>
                                            <p:strVal val="#ppt_x"/>
                                          </p:val>
                                        </p:tav>
                                      </p:tavLst>
                                    </p:anim>
                                    <p:anim calcmode="lin" valueType="num">
                                      <p:cBhvr>
                                        <p:cTn id="71" dur="1000" fill="hold"/>
                                        <p:tgtEl>
                                          <p:spTgt spid="46"/>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1000"/>
                                        <p:tgtEl>
                                          <p:spTgt spid="19"/>
                                        </p:tgtEl>
                                      </p:cBhvr>
                                    </p:animEffect>
                                    <p:anim calcmode="lin" valueType="num">
                                      <p:cBhvr>
                                        <p:cTn id="75" dur="1000" fill="hold"/>
                                        <p:tgtEl>
                                          <p:spTgt spid="19"/>
                                        </p:tgtEl>
                                        <p:attrNameLst>
                                          <p:attrName>ppt_x</p:attrName>
                                        </p:attrNameLst>
                                      </p:cBhvr>
                                      <p:tavLst>
                                        <p:tav tm="0">
                                          <p:val>
                                            <p:strVal val="#ppt_x"/>
                                          </p:val>
                                        </p:tav>
                                        <p:tav tm="100000">
                                          <p:val>
                                            <p:strVal val="#ppt_x"/>
                                          </p:val>
                                        </p:tav>
                                      </p:tavLst>
                                    </p:anim>
                                    <p:anim calcmode="lin" valueType="num">
                                      <p:cBhvr>
                                        <p:cTn id="76" dur="1000" fill="hold"/>
                                        <p:tgtEl>
                                          <p:spTgt spid="19"/>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1000"/>
                                        <p:tgtEl>
                                          <p:spTgt spid="21"/>
                                        </p:tgtEl>
                                      </p:cBhvr>
                                    </p:animEffect>
                                    <p:anim calcmode="lin" valueType="num">
                                      <p:cBhvr>
                                        <p:cTn id="80" dur="1000" fill="hold"/>
                                        <p:tgtEl>
                                          <p:spTgt spid="21"/>
                                        </p:tgtEl>
                                        <p:attrNameLst>
                                          <p:attrName>ppt_x</p:attrName>
                                        </p:attrNameLst>
                                      </p:cBhvr>
                                      <p:tavLst>
                                        <p:tav tm="0">
                                          <p:val>
                                            <p:strVal val="#ppt_x"/>
                                          </p:val>
                                        </p:tav>
                                        <p:tav tm="100000">
                                          <p:val>
                                            <p:strVal val="#ppt_x"/>
                                          </p:val>
                                        </p:tav>
                                      </p:tavLst>
                                    </p:anim>
                                    <p:anim calcmode="lin" valueType="num">
                                      <p:cBhvr>
                                        <p:cTn id="81" dur="1000" fill="hold"/>
                                        <p:tgtEl>
                                          <p:spTgt spid="21"/>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1000"/>
                                        <p:tgtEl>
                                          <p:spTgt spid="22"/>
                                        </p:tgtEl>
                                      </p:cBhvr>
                                    </p:animEffect>
                                    <p:anim calcmode="lin" valueType="num">
                                      <p:cBhvr>
                                        <p:cTn id="85" dur="1000" fill="hold"/>
                                        <p:tgtEl>
                                          <p:spTgt spid="22"/>
                                        </p:tgtEl>
                                        <p:attrNameLst>
                                          <p:attrName>ppt_x</p:attrName>
                                        </p:attrNameLst>
                                      </p:cBhvr>
                                      <p:tavLst>
                                        <p:tav tm="0">
                                          <p:val>
                                            <p:strVal val="#ppt_x"/>
                                          </p:val>
                                        </p:tav>
                                        <p:tav tm="100000">
                                          <p:val>
                                            <p:strVal val="#ppt_x"/>
                                          </p:val>
                                        </p:tav>
                                      </p:tavLst>
                                    </p:anim>
                                    <p:anim calcmode="lin" valueType="num">
                                      <p:cBhvr>
                                        <p:cTn id="86" dur="1000" fill="hold"/>
                                        <p:tgtEl>
                                          <p:spTgt spid="2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1000" fill="hold"/>
                                        <p:tgtEl>
                                          <p:spTgt spid="23"/>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1000"/>
                                        <p:tgtEl>
                                          <p:spTgt spid="25"/>
                                        </p:tgtEl>
                                      </p:cBhvr>
                                    </p:animEffect>
                                    <p:anim calcmode="lin" valueType="num">
                                      <p:cBhvr>
                                        <p:cTn id="95" dur="1000" fill="hold"/>
                                        <p:tgtEl>
                                          <p:spTgt spid="25"/>
                                        </p:tgtEl>
                                        <p:attrNameLst>
                                          <p:attrName>ppt_x</p:attrName>
                                        </p:attrNameLst>
                                      </p:cBhvr>
                                      <p:tavLst>
                                        <p:tav tm="0">
                                          <p:val>
                                            <p:strVal val="#ppt_x"/>
                                          </p:val>
                                        </p:tav>
                                        <p:tav tm="100000">
                                          <p:val>
                                            <p:strVal val="#ppt_x"/>
                                          </p:val>
                                        </p:tav>
                                      </p:tavLst>
                                    </p:anim>
                                    <p:anim calcmode="lin" valueType="num">
                                      <p:cBhvr>
                                        <p:cTn id="96" dur="1000" fill="hold"/>
                                        <p:tgtEl>
                                          <p:spTgt spid="25"/>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000"/>
                                        <p:tgtEl>
                                          <p:spTgt spid="26"/>
                                        </p:tgtEl>
                                      </p:cBhvr>
                                    </p:animEffect>
                                    <p:anim calcmode="lin" valueType="num">
                                      <p:cBhvr>
                                        <p:cTn id="100" dur="1000" fill="hold"/>
                                        <p:tgtEl>
                                          <p:spTgt spid="26"/>
                                        </p:tgtEl>
                                        <p:attrNameLst>
                                          <p:attrName>ppt_x</p:attrName>
                                        </p:attrNameLst>
                                      </p:cBhvr>
                                      <p:tavLst>
                                        <p:tav tm="0">
                                          <p:val>
                                            <p:strVal val="#ppt_x"/>
                                          </p:val>
                                        </p:tav>
                                        <p:tav tm="100000">
                                          <p:val>
                                            <p:strVal val="#ppt_x"/>
                                          </p:val>
                                        </p:tav>
                                      </p:tavLst>
                                    </p:anim>
                                    <p:anim calcmode="lin" valueType="num">
                                      <p:cBhvr>
                                        <p:cTn id="101" dur="1000" fill="hold"/>
                                        <p:tgtEl>
                                          <p:spTgt spid="2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fade">
                                      <p:cBhvr>
                                        <p:cTn id="104" dur="1000"/>
                                        <p:tgtEl>
                                          <p:spTgt spid="27"/>
                                        </p:tgtEl>
                                      </p:cBhvr>
                                    </p:animEffect>
                                    <p:anim calcmode="lin" valueType="num">
                                      <p:cBhvr>
                                        <p:cTn id="105" dur="1000" fill="hold"/>
                                        <p:tgtEl>
                                          <p:spTgt spid="27"/>
                                        </p:tgtEl>
                                        <p:attrNameLst>
                                          <p:attrName>ppt_x</p:attrName>
                                        </p:attrNameLst>
                                      </p:cBhvr>
                                      <p:tavLst>
                                        <p:tav tm="0">
                                          <p:val>
                                            <p:strVal val="#ppt_x"/>
                                          </p:val>
                                        </p:tav>
                                        <p:tav tm="100000">
                                          <p:val>
                                            <p:strVal val="#ppt_x"/>
                                          </p:val>
                                        </p:tav>
                                      </p:tavLst>
                                    </p:anim>
                                    <p:anim calcmode="lin" valueType="num">
                                      <p:cBhvr>
                                        <p:cTn id="106" dur="1000" fill="hold"/>
                                        <p:tgtEl>
                                          <p:spTgt spid="2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fade">
                                      <p:cBhvr>
                                        <p:cTn id="116" dur="1000"/>
                                        <p:tgtEl>
                                          <p:spTgt spid="29"/>
                                        </p:tgtEl>
                                      </p:cBhvr>
                                    </p:animEffect>
                                    <p:anim calcmode="lin" valueType="num">
                                      <p:cBhvr>
                                        <p:cTn id="117" dur="1000" fill="hold"/>
                                        <p:tgtEl>
                                          <p:spTgt spid="29"/>
                                        </p:tgtEl>
                                        <p:attrNameLst>
                                          <p:attrName>ppt_x</p:attrName>
                                        </p:attrNameLst>
                                      </p:cBhvr>
                                      <p:tavLst>
                                        <p:tav tm="0">
                                          <p:val>
                                            <p:strVal val="#ppt_x"/>
                                          </p:val>
                                        </p:tav>
                                        <p:tav tm="100000">
                                          <p:val>
                                            <p:strVal val="#ppt_x"/>
                                          </p:val>
                                        </p:tav>
                                      </p:tavLst>
                                    </p:anim>
                                    <p:anim calcmode="lin" valueType="num">
                                      <p:cBhvr>
                                        <p:cTn id="11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13" grpId="0" animBg="1"/>
      <p:bldP spid="16" grpId="0" animBg="1"/>
      <p:bldP spid="17" grpId="0" animBg="1"/>
      <p:bldP spid="18" grpId="0" animBg="1"/>
      <p:bldP spid="43" grpId="0"/>
      <p:bldP spid="44" grpId="0"/>
      <p:bldP spid="45" grpId="0"/>
      <p:bldP spid="46" grpId="0"/>
      <p:bldP spid="19" grpId="0"/>
      <p:bldP spid="21" grpId="0"/>
      <p:bldP spid="22" grpId="0"/>
      <p:bldP spid="23" grpId="0"/>
      <p:bldP spid="25" grpId="0"/>
      <p:bldP spid="26" grpId="0"/>
      <p:bldP spid="27" grpId="0"/>
      <p:bldP spid="29"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4919" y="381000"/>
            <a:ext cx="3657600" cy="923330"/>
          </a:xfrm>
          <a:prstGeom prst="rect">
            <a:avLst/>
          </a:prstGeom>
          <a:ln w="76200"/>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5400" dirty="0" smtClean="0">
                <a:latin typeface="NikoshBAN" panose="02000000000000000000" pitchFamily="2" charset="0"/>
                <a:cs typeface="NikoshBAN" panose="02000000000000000000" pitchFamily="2" charset="0"/>
              </a:rPr>
              <a:t>জোড়ায় কাজঃ </a:t>
            </a:r>
            <a:endParaRPr lang="en-US" sz="5400" dirty="0"/>
          </a:p>
        </p:txBody>
      </p:sp>
      <p:sp>
        <p:nvSpPr>
          <p:cNvPr id="3" name="TextBox 2"/>
          <p:cNvSpPr txBox="1"/>
          <p:nvPr/>
        </p:nvSpPr>
        <p:spPr>
          <a:xfrm>
            <a:off x="1813719" y="2514600"/>
            <a:ext cx="84582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buFont typeface="Wingdings" pitchFamily="2" charset="2"/>
              <a:buChar char="v"/>
            </a:pPr>
            <a:r>
              <a:rPr lang="bn-BD" sz="3600" dirty="0" smtClean="0"/>
              <a:t> </a:t>
            </a:r>
            <a:r>
              <a:rPr lang="bn-BD" sz="3600" dirty="0" smtClean="0">
                <a:latin typeface="NikoshBAN" panose="02000000000000000000" pitchFamily="2" charset="0"/>
                <a:cs typeface="NikoshBAN" panose="02000000000000000000" pitchFamily="2" charset="0"/>
              </a:rPr>
              <a:t>দামের সাথে যোগান পরিমাণের সম্পর্ক কিরুপ?</a:t>
            </a:r>
          </a:p>
          <a:p>
            <a:pPr>
              <a:buFont typeface="Wingdings" pitchFamily="2" charset="2"/>
              <a:buChar char="v"/>
            </a:pPr>
            <a:r>
              <a:rPr lang="bn-BD" sz="3600" dirty="0" smtClean="0">
                <a:latin typeface="NikoshBAN" panose="02000000000000000000" pitchFamily="2" charset="0"/>
                <a:cs typeface="NikoshBAN" panose="02000000000000000000" pitchFamily="2" charset="0"/>
              </a:rPr>
              <a:t>  একটি কাল্পনিক যোগান রেখা অংকন কর।  </a:t>
            </a:r>
            <a:endParaRPr lang="en-US" sz="3600" dirty="0"/>
          </a:p>
        </p:txBody>
      </p:sp>
      <p:sp>
        <p:nvSpPr>
          <p:cNvPr id="4" name="Date Placeholder 3"/>
          <p:cNvSpPr>
            <a:spLocks noGrp="1"/>
          </p:cNvSpPr>
          <p:nvPr>
            <p:ph type="dt" sz="half" idx="10"/>
          </p:nvPr>
        </p:nvSpPr>
        <p:spPr/>
        <p:txBody>
          <a:bodyPr/>
          <a:lstStyle/>
          <a:p>
            <a:fld id="{2D41AADC-FD48-4EFF-B961-9D7217238695}" type="datetime1">
              <a:rPr lang="en-US" smtClean="0"/>
              <a:pPr/>
              <a:t>9/11/2020</a:t>
            </a:fld>
            <a:endParaRPr lang="en-US"/>
          </a:p>
        </p:txBody>
      </p:sp>
      <p:sp>
        <p:nvSpPr>
          <p:cNvPr id="5" name="Slide Number Placeholder 4"/>
          <p:cNvSpPr>
            <a:spLocks noGrp="1"/>
          </p:cNvSpPr>
          <p:nvPr>
            <p:ph type="sldNum" sz="quarter" idx="12"/>
          </p:nvPr>
        </p:nvSpPr>
        <p:spPr/>
        <p:txBody>
          <a:bodyPr/>
          <a:lstStyle/>
          <a:p>
            <a:fld id="{0C230A82-0BFD-4F97-BC5B-1787BFB6DEDE}" type="slidenum">
              <a:rPr lang="en-US" smtClean="0"/>
              <a:pPr/>
              <a:t>13</a:t>
            </a:fld>
            <a:endParaRPr lang="en-US"/>
          </a:p>
        </p:txBody>
      </p:sp>
      <p:sp>
        <p:nvSpPr>
          <p:cNvPr id="6" name="Footer Placeholder 5"/>
          <p:cNvSpPr>
            <a:spLocks noGrp="1"/>
          </p:cNvSpPr>
          <p:nvPr>
            <p:ph type="ftr" sz="quarter" idx="11"/>
          </p:nvPr>
        </p:nvSpPr>
        <p:spPr>
          <a:xfrm>
            <a:off x="3109119" y="6356351"/>
            <a:ext cx="6248400" cy="365125"/>
          </a:xfrm>
        </p:spPr>
        <p:txBody>
          <a:bodyPr/>
          <a:lstStyle/>
          <a:p>
            <a:r>
              <a:rPr lang="bn-BD" dirty="0" smtClean="0"/>
              <a:t>পলাশ কুমার ঘোষ। সরকারি শহীদ সিরাজুদ্দীন হোসেন কলেজ, যশোর। মোবাইলঃ 01920-393252 ই-মেইলঃ </a:t>
            </a:r>
            <a:r>
              <a:rPr lang="en-US" dirty="0" smtClean="0"/>
              <a:t>palashg489@gmail.com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6319" y="304800"/>
            <a:ext cx="4343400" cy="7694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bn-BD" sz="4400" dirty="0" smtClean="0">
                <a:latin typeface="NikoshBAN" panose="02000000000000000000" pitchFamily="2" charset="0"/>
                <a:cs typeface="NikoshBAN" panose="02000000000000000000" pitchFamily="2" charset="0"/>
              </a:rPr>
              <a:t>যোগানের নির্ধারকসমূহঃ </a:t>
            </a:r>
            <a:endParaRPr lang="en-US" sz="4400" dirty="0"/>
          </a:p>
        </p:txBody>
      </p:sp>
      <p:sp>
        <p:nvSpPr>
          <p:cNvPr id="3" name="TextBox 2"/>
          <p:cNvSpPr txBox="1"/>
          <p:nvPr/>
        </p:nvSpPr>
        <p:spPr>
          <a:xfrm>
            <a:off x="746919" y="1371600"/>
            <a:ext cx="10668000" cy="5262979"/>
          </a:xfrm>
          <a:prstGeom prst="rect">
            <a:avLst/>
          </a:prstGeom>
          <a:noFill/>
        </p:spPr>
        <p:txBody>
          <a:bodyPr wrap="square" numCol="1" rtlCol="0">
            <a:spAutoFit/>
          </a:bodyPr>
          <a:lstStyle/>
          <a:p>
            <a:r>
              <a:rPr lang="bn-BD" sz="2800" dirty="0" smtClean="0">
                <a:latin typeface="NikoshBAN" panose="02000000000000000000" pitchFamily="2" charset="0"/>
                <a:cs typeface="NikoshBAN" panose="02000000000000000000" pitchFamily="2" charset="0"/>
              </a:rPr>
              <a:t>কোনো দ্রব্যের যোগান কতকগুলো বিষয়ের উপর নির্ভর করে। সুতরাং যে সব বিষয়ের উপর কোনো দ্রব্যের যোগান নির্ভরশীল, ঐ বিষয়কে  যোগানের নির্ধারক বলে। </a:t>
            </a:r>
          </a:p>
          <a:p>
            <a:r>
              <a:rPr lang="bn-BD" sz="2800" dirty="0" smtClean="0">
                <a:latin typeface="NikoshBAN" panose="02000000000000000000" pitchFamily="2" charset="0"/>
                <a:cs typeface="NikoshBAN" panose="02000000000000000000" pitchFamily="2" charset="0"/>
              </a:rPr>
              <a:t>যোগানের নির্ধারক সমূহঃ </a:t>
            </a:r>
          </a:p>
          <a:p>
            <a:pPr algn="just">
              <a:buFont typeface="Wingdings" pitchFamily="2" charset="2"/>
              <a:buChar char="Ø"/>
            </a:pPr>
            <a:r>
              <a:rPr lang="bn-BD" sz="2800" dirty="0" smtClean="0">
                <a:latin typeface="NikoshBAN" panose="02000000000000000000" pitchFamily="2" charset="0"/>
                <a:cs typeface="NikoshBAN" panose="02000000000000000000" pitchFamily="2" charset="0"/>
              </a:rPr>
              <a:t> পণ্যের নিজস্ব দাম </a:t>
            </a:r>
          </a:p>
          <a:p>
            <a:pPr algn="just">
              <a:buFont typeface="Wingdings" pitchFamily="2" charset="2"/>
              <a:buChar char="Ø"/>
            </a:pPr>
            <a:r>
              <a:rPr lang="bn-BD" sz="2800" dirty="0" smtClean="0">
                <a:latin typeface="NikoshBAN" panose="02000000000000000000" pitchFamily="2" charset="0"/>
                <a:cs typeface="NikoshBAN" panose="02000000000000000000" pitchFamily="2" charset="0"/>
              </a:rPr>
              <a:t> উৎপাদন বিধি </a:t>
            </a:r>
          </a:p>
          <a:p>
            <a:pPr algn="just">
              <a:buFont typeface="Wingdings" pitchFamily="2" charset="2"/>
              <a:buChar char="Ø"/>
            </a:pPr>
            <a:r>
              <a:rPr lang="bn-BD" sz="2800" dirty="0" smtClean="0">
                <a:latin typeface="NikoshBAN" panose="02000000000000000000" pitchFamily="2" charset="0"/>
                <a:cs typeface="NikoshBAN" panose="02000000000000000000" pitchFamily="2" charset="0"/>
              </a:rPr>
              <a:t> দ্রব্যের চাহিদা </a:t>
            </a:r>
          </a:p>
          <a:p>
            <a:pPr algn="just">
              <a:buFont typeface="Wingdings" pitchFamily="2" charset="2"/>
              <a:buChar char="Ø"/>
            </a:pPr>
            <a:r>
              <a:rPr lang="bn-BD" sz="2800" dirty="0" smtClean="0">
                <a:latin typeface="NikoshBAN" panose="02000000000000000000" pitchFamily="2" charset="0"/>
                <a:cs typeface="NikoshBAN" panose="02000000000000000000" pitchFamily="2" charset="0"/>
              </a:rPr>
              <a:t> উপকরণের দাম </a:t>
            </a:r>
          </a:p>
          <a:p>
            <a:pPr algn="just">
              <a:buFont typeface="Wingdings" pitchFamily="2" charset="2"/>
              <a:buChar char="Ø"/>
            </a:pPr>
            <a:r>
              <a:rPr lang="bn-BD" sz="2800" dirty="0" smtClean="0">
                <a:latin typeface="NikoshBAN" panose="02000000000000000000" pitchFamily="2" charset="0"/>
                <a:cs typeface="NikoshBAN" panose="02000000000000000000" pitchFamily="2" charset="0"/>
              </a:rPr>
              <a:t> সময় </a:t>
            </a:r>
          </a:p>
          <a:p>
            <a:pPr algn="just">
              <a:buFont typeface="Wingdings" pitchFamily="2" charset="2"/>
              <a:buChar char="Ø"/>
            </a:pPr>
            <a:r>
              <a:rPr lang="bn-BD" sz="2800" dirty="0" smtClean="0">
                <a:latin typeface="NikoshBAN" panose="02000000000000000000" pitchFamily="2" charset="0"/>
                <a:cs typeface="NikoshBAN" panose="02000000000000000000" pitchFamily="2" charset="0"/>
              </a:rPr>
              <a:t> আবহাওয়ার প্রভাব </a:t>
            </a:r>
          </a:p>
          <a:p>
            <a:pPr algn="just">
              <a:buFont typeface="Wingdings" pitchFamily="2" charset="2"/>
              <a:buChar char="Ø"/>
            </a:pPr>
            <a:r>
              <a:rPr lang="bn-BD" sz="2800" dirty="0" smtClean="0">
                <a:latin typeface="NikoshBAN" panose="02000000000000000000" pitchFamily="2" charset="0"/>
                <a:cs typeface="NikoshBAN" panose="02000000000000000000" pitchFamily="2" charset="0"/>
              </a:rPr>
              <a:t> কর ও ভর্তুকির প্রভাব </a:t>
            </a:r>
          </a:p>
          <a:p>
            <a:pPr algn="just">
              <a:buFont typeface="Wingdings" pitchFamily="2" charset="2"/>
              <a:buChar char="Ø"/>
            </a:pPr>
            <a:r>
              <a:rPr lang="bn-BD" sz="2800" dirty="0" smtClean="0">
                <a:latin typeface="NikoshBAN" panose="02000000000000000000" pitchFamily="2" charset="0"/>
                <a:cs typeface="NikoshBAN" panose="02000000000000000000" pitchFamily="2" charset="0"/>
              </a:rPr>
              <a:t> বাজারের ভিন্নতা </a:t>
            </a:r>
          </a:p>
          <a:p>
            <a:pPr algn="just">
              <a:buFont typeface="Wingdings" pitchFamily="2" charset="2"/>
              <a:buChar char="Ø"/>
            </a:pPr>
            <a:r>
              <a:rPr lang="bn-BD" sz="2800" dirty="0" smtClean="0">
                <a:latin typeface="NikoshBAN" panose="02000000000000000000" pitchFamily="2" charset="0"/>
                <a:cs typeface="NikoshBAN" panose="02000000000000000000" pitchFamily="2" charset="0"/>
              </a:rPr>
              <a:t>যুক্ত যোগান </a:t>
            </a:r>
          </a:p>
        </p:txBody>
      </p:sp>
      <p:sp>
        <p:nvSpPr>
          <p:cNvPr id="4" name="Date Placeholder 3"/>
          <p:cNvSpPr>
            <a:spLocks noGrp="1"/>
          </p:cNvSpPr>
          <p:nvPr>
            <p:ph type="dt" sz="half" idx="10"/>
          </p:nvPr>
        </p:nvSpPr>
        <p:spPr/>
        <p:txBody>
          <a:bodyPr/>
          <a:lstStyle/>
          <a:p>
            <a:fld id="{849C008C-9E35-490E-9858-258120CD0631}" type="datetime1">
              <a:rPr lang="en-US" smtClean="0"/>
              <a:pPr/>
              <a:t>9/11/2020</a:t>
            </a:fld>
            <a:endParaRPr lang="en-US"/>
          </a:p>
        </p:txBody>
      </p:sp>
      <p:sp>
        <p:nvSpPr>
          <p:cNvPr id="5" name="Slide Number Placeholder 4"/>
          <p:cNvSpPr>
            <a:spLocks noGrp="1"/>
          </p:cNvSpPr>
          <p:nvPr>
            <p:ph type="sldNum" sz="quarter" idx="12"/>
          </p:nvPr>
        </p:nvSpPr>
        <p:spPr/>
        <p:txBody>
          <a:bodyPr/>
          <a:lstStyle/>
          <a:p>
            <a:fld id="{0C230A82-0BFD-4F97-BC5B-1787BFB6DEDE}" type="slidenum">
              <a:rPr lang="en-US" smtClean="0"/>
              <a:pPr/>
              <a:t>14</a:t>
            </a:fld>
            <a:endParaRPr lang="en-US"/>
          </a:p>
        </p:txBody>
      </p:sp>
      <p:sp>
        <p:nvSpPr>
          <p:cNvPr id="6" name="Footer Placeholder 5"/>
          <p:cNvSpPr>
            <a:spLocks noGrp="1"/>
          </p:cNvSpPr>
          <p:nvPr>
            <p:ph type="ftr" sz="quarter" idx="11"/>
          </p:nvPr>
        </p:nvSpPr>
        <p:spPr>
          <a:xfrm>
            <a:off x="3490119" y="6356351"/>
            <a:ext cx="6248400" cy="365125"/>
          </a:xfrm>
        </p:spPr>
        <p:txBody>
          <a:bodyPr/>
          <a:lstStyle/>
          <a:p>
            <a:r>
              <a:rPr lang="bn-BD" dirty="0" smtClean="0"/>
              <a:t>পলাশ কুমার ঘোষ। সরকারি শহীদ সিরাজুদ্দীন হোসেন কলেজ, যশোর। মোবাইলঃ 01920-393252 ই-মেইলঃ </a:t>
            </a:r>
            <a:r>
              <a:rPr lang="en-US" dirty="0" smtClean="0"/>
              <a:t>palashg489@gmail.com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47319" y="228600"/>
            <a:ext cx="3124200"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bn-BD" sz="4800" dirty="0" smtClean="0">
                <a:latin typeface="NikoshBAN" panose="02000000000000000000" pitchFamily="2" charset="0"/>
                <a:cs typeface="NikoshBAN" panose="02000000000000000000" pitchFamily="2" charset="0"/>
              </a:rPr>
              <a:t>দলীয় কাজঃ </a:t>
            </a:r>
            <a:endParaRPr lang="en-US" sz="4800" dirty="0"/>
          </a:p>
        </p:txBody>
      </p:sp>
      <p:sp>
        <p:nvSpPr>
          <p:cNvPr id="3" name="TextBox 2"/>
          <p:cNvSpPr txBox="1"/>
          <p:nvPr/>
        </p:nvSpPr>
        <p:spPr>
          <a:xfrm>
            <a:off x="213519" y="1371600"/>
            <a:ext cx="11658600" cy="107721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buFont typeface="Wingdings" pitchFamily="2" charset="2"/>
              <a:buChar char="v"/>
            </a:pPr>
            <a:r>
              <a:rPr lang="bn-BD" sz="3200" dirty="0" smtClean="0">
                <a:latin typeface="NikoshBAN" panose="02000000000000000000" pitchFamily="2" charset="0"/>
                <a:cs typeface="NikoshBAN" panose="02000000000000000000" pitchFamily="2" charset="0"/>
              </a:rPr>
              <a:t> যোগান বিধির আলোকে একটি কাল্পনিক যোগান সূচি তৈরি করে যোগান রেখা অংকন কর।  </a:t>
            </a:r>
          </a:p>
          <a:p>
            <a:pPr algn="just">
              <a:buFont typeface="Wingdings" pitchFamily="2" charset="2"/>
              <a:buChar char="v"/>
            </a:pPr>
            <a:r>
              <a:rPr lang="bn-BD" sz="3200" dirty="0" smtClean="0">
                <a:latin typeface="NikoshBAN" panose="02000000000000000000" pitchFamily="2" charset="0"/>
                <a:cs typeface="NikoshBAN" panose="02000000000000000000" pitchFamily="2" charset="0"/>
              </a:rPr>
              <a:t> যোগানের নির্ধারক সমূহের তালিকা কর। </a:t>
            </a:r>
            <a:endParaRPr lang="en-US" sz="3200" dirty="0"/>
          </a:p>
        </p:txBody>
      </p:sp>
      <p:pic>
        <p:nvPicPr>
          <p:cNvPr id="4" name="Picture 3" descr="Picture33.png"/>
          <p:cNvPicPr>
            <a:picLocks noChangeAspect="1"/>
          </p:cNvPicPr>
          <p:nvPr/>
        </p:nvPicPr>
        <p:blipFill>
          <a:blip r:embed="rId2"/>
          <a:stretch>
            <a:fillRect/>
          </a:stretch>
        </p:blipFill>
        <p:spPr>
          <a:xfrm>
            <a:off x="5166519" y="2955062"/>
            <a:ext cx="6660422" cy="3538674"/>
          </a:xfrm>
          <a:prstGeom prst="rect">
            <a:avLst/>
          </a:prstGeom>
        </p:spPr>
      </p:pic>
      <p:sp>
        <p:nvSpPr>
          <p:cNvPr id="5" name="Date Placeholder 4"/>
          <p:cNvSpPr>
            <a:spLocks noGrp="1"/>
          </p:cNvSpPr>
          <p:nvPr>
            <p:ph type="dt" sz="half" idx="10"/>
          </p:nvPr>
        </p:nvSpPr>
        <p:spPr/>
        <p:txBody>
          <a:bodyPr/>
          <a:lstStyle/>
          <a:p>
            <a:fld id="{7203A8C6-4546-4474-B76F-2DE9A45A68AD}" type="datetime1">
              <a:rPr lang="en-US" smtClean="0"/>
              <a:pPr/>
              <a:t>9/11/2020</a:t>
            </a:fld>
            <a:endParaRPr lang="en-US"/>
          </a:p>
        </p:txBody>
      </p:sp>
      <p:sp>
        <p:nvSpPr>
          <p:cNvPr id="6" name="Slide Number Placeholder 5"/>
          <p:cNvSpPr>
            <a:spLocks noGrp="1"/>
          </p:cNvSpPr>
          <p:nvPr>
            <p:ph type="sldNum" sz="quarter" idx="12"/>
          </p:nvPr>
        </p:nvSpPr>
        <p:spPr/>
        <p:txBody>
          <a:bodyPr/>
          <a:lstStyle/>
          <a:p>
            <a:fld id="{0C230A82-0BFD-4F97-BC5B-1787BFB6DEDE}" type="slidenum">
              <a:rPr lang="en-US" smtClean="0"/>
              <a:pPr/>
              <a:t>15</a:t>
            </a:fld>
            <a:endParaRPr lang="en-US"/>
          </a:p>
        </p:txBody>
      </p:sp>
      <p:sp>
        <p:nvSpPr>
          <p:cNvPr id="7" name="Footer Placeholder 6"/>
          <p:cNvSpPr>
            <a:spLocks noGrp="1"/>
          </p:cNvSpPr>
          <p:nvPr>
            <p:ph type="ftr" sz="quarter" idx="11"/>
          </p:nvPr>
        </p:nvSpPr>
        <p:spPr>
          <a:xfrm>
            <a:off x="2728119" y="6356351"/>
            <a:ext cx="6324600" cy="365125"/>
          </a:xfrm>
        </p:spPr>
        <p:txBody>
          <a:bodyPr/>
          <a:lstStyle/>
          <a:p>
            <a:r>
              <a:rPr lang="bn-BD" dirty="0" smtClean="0"/>
              <a:t>পলাশ কুমার ঘোষ। সরকারি শহীদ সিরাজুদ্দীন হোসেন কলেজ, যশোর। মোবাইলঃ 01920-393252 ই-মেইলঃ </a:t>
            </a:r>
            <a:r>
              <a:rPr lang="en-US" dirty="0" smtClean="0"/>
              <a:t>palashg489@gmail.com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5107" t="13949" r="7172" b="34456"/>
          <a:stretch/>
        </p:blipFill>
        <p:spPr bwMode="auto">
          <a:xfrm>
            <a:off x="289719" y="2286000"/>
            <a:ext cx="4953000" cy="7326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Cloud 9"/>
          <p:cNvSpPr/>
          <p:nvPr/>
        </p:nvSpPr>
        <p:spPr>
          <a:xfrm>
            <a:off x="4175919" y="381000"/>
            <a:ext cx="3321958" cy="1186543"/>
          </a:xfrm>
          <a:prstGeom prst="cloud">
            <a:avLst/>
          </a:prstGeom>
          <a:solidFill>
            <a:srgbClr val="00B0F0"/>
          </a:solidFill>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bn-BD" sz="4000" b="1" dirty="0" smtClean="0">
                <a:solidFill>
                  <a:prstClr val="white"/>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 </a:t>
            </a:r>
            <a:r>
              <a:rPr lang="bn-IN" sz="4000" b="1" dirty="0" smtClean="0">
                <a:solidFill>
                  <a:prstClr val="white"/>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endParaRPr lang="en-US" sz="4000" b="1" dirty="0">
              <a:solidFill>
                <a:prstClr val="white"/>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1" name="Picture 10" descr="Picture34.jpg"/>
          <p:cNvPicPr>
            <a:picLocks noChangeAspect="1"/>
          </p:cNvPicPr>
          <p:nvPr/>
        </p:nvPicPr>
        <p:blipFill>
          <a:blip r:embed="rId3"/>
          <a:stretch>
            <a:fillRect/>
          </a:stretch>
        </p:blipFill>
        <p:spPr>
          <a:xfrm>
            <a:off x="7300119" y="1371600"/>
            <a:ext cx="4720281" cy="4127157"/>
          </a:xfrm>
          <a:prstGeom prst="rect">
            <a:avLst/>
          </a:prstGeom>
        </p:spPr>
      </p:pic>
      <p:sp>
        <p:nvSpPr>
          <p:cNvPr id="12" name="TextBox 11"/>
          <p:cNvSpPr txBox="1"/>
          <p:nvPr/>
        </p:nvSpPr>
        <p:spPr>
          <a:xfrm>
            <a:off x="259442" y="3697707"/>
            <a:ext cx="8423564" cy="283154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285750" indent="-285750">
              <a:buFont typeface="Wingdings" pitchFamily="2" charset="2"/>
              <a:buChar char="ü"/>
            </a:pPr>
            <a:r>
              <a:rPr lang="bn-BD"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যোগান কি?  </a:t>
            </a:r>
          </a:p>
          <a:p>
            <a:pPr marL="285750" indent="-285750">
              <a:buFont typeface="Wingdings" pitchFamily="2" charset="2"/>
              <a:buChar char="ü"/>
            </a:pPr>
            <a:r>
              <a:rPr lang="bn-BD"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যোগান অপেক্ষক</a:t>
            </a:r>
            <a:r>
              <a:rPr lang="en-US"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bn-BD"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কি? </a:t>
            </a:r>
            <a:endParaRPr lang="bn-BD" sz="3200" b="1" dirty="0">
              <a:solidFill>
                <a:srgbClr val="7030A0"/>
              </a:solidFill>
              <a:effectLst>
                <a:outerShdw blurRad="38100" dist="38100" dir="2700000" algn="tl">
                  <a:srgbClr val="000000">
                    <a:alpha val="43137"/>
                  </a:srgbClr>
                </a:outerShdw>
              </a:effectLst>
              <a:latin typeface="NikoshBAN" pitchFamily="2" charset="0"/>
              <a:cs typeface="NikoshBAN" pitchFamily="2" charset="0"/>
            </a:endParaRPr>
          </a:p>
          <a:p>
            <a:pPr marL="285750" indent="-285750">
              <a:buFont typeface="Wingdings" pitchFamily="2" charset="2"/>
              <a:buChar char="ü"/>
            </a:pPr>
            <a:r>
              <a:rPr lang="bn-BD"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যোগান</a:t>
            </a:r>
            <a:r>
              <a:rPr lang="bn-IN"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bn-BD"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বিধি কি? </a:t>
            </a:r>
            <a:endParaRPr lang="bn-BD" sz="3200" b="1" dirty="0">
              <a:solidFill>
                <a:srgbClr val="7030A0"/>
              </a:solidFill>
              <a:effectLst>
                <a:outerShdw blurRad="38100" dist="38100" dir="2700000" algn="tl">
                  <a:srgbClr val="000000">
                    <a:alpha val="43137"/>
                  </a:srgbClr>
                </a:outerShdw>
              </a:effectLst>
              <a:latin typeface="NikoshBAN" pitchFamily="2" charset="0"/>
              <a:cs typeface="NikoshBAN" pitchFamily="2" charset="0"/>
            </a:endParaRPr>
          </a:p>
          <a:p>
            <a:pPr marL="285750" indent="-285750">
              <a:buFont typeface="Wingdings" pitchFamily="2" charset="2"/>
              <a:buChar char="ü"/>
            </a:pPr>
            <a:r>
              <a:rPr lang="bn-BD"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যোগান বিধিকে যোগান</a:t>
            </a:r>
            <a:r>
              <a:rPr lang="bn-IN"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bn-BD"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সূচী </a:t>
            </a:r>
            <a:r>
              <a:rPr lang="bn-BD" sz="3200" b="1" dirty="0">
                <a:solidFill>
                  <a:srgbClr val="7030A0"/>
                </a:solidFill>
                <a:effectLst>
                  <a:outerShdw blurRad="38100" dist="38100" dir="2700000" algn="tl">
                    <a:srgbClr val="000000">
                      <a:alpha val="43137"/>
                    </a:srgbClr>
                  </a:outerShdw>
                </a:effectLst>
                <a:latin typeface="NikoshBAN" pitchFamily="2" charset="0"/>
                <a:cs typeface="NikoshBAN" pitchFamily="2" charset="0"/>
              </a:rPr>
              <a:t>ও </a:t>
            </a:r>
            <a:r>
              <a:rPr lang="bn-BD"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যোগান</a:t>
            </a:r>
            <a:r>
              <a:rPr lang="bn-IN"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bn-BD"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রেখায় </a:t>
            </a:r>
            <a:r>
              <a:rPr lang="bn-BD" sz="3200" b="1" dirty="0">
                <a:solidFill>
                  <a:srgbClr val="7030A0"/>
                </a:solidFill>
                <a:effectLst>
                  <a:outerShdw blurRad="38100" dist="38100" dir="2700000" algn="tl">
                    <a:srgbClr val="000000">
                      <a:alpha val="43137"/>
                    </a:srgbClr>
                  </a:outerShdw>
                </a:effectLst>
                <a:latin typeface="NikoshBAN" pitchFamily="2" charset="0"/>
                <a:cs typeface="NikoshBAN" pitchFamily="2" charset="0"/>
              </a:rPr>
              <a:t>রুপ </a:t>
            </a:r>
            <a:r>
              <a:rPr lang="bn-IN"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দেওয়া</a:t>
            </a:r>
            <a:r>
              <a:rPr lang="bn-BD"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a:t>
            </a:r>
          </a:p>
          <a:p>
            <a:pPr marL="285750" indent="-285750">
              <a:buFont typeface="Wingdings" pitchFamily="2" charset="2"/>
              <a:buChar char="ü"/>
            </a:pPr>
            <a:r>
              <a:rPr lang="bn-BD"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যোগানের নির্ধারক সমূহ।</a:t>
            </a:r>
            <a:endParaRPr lang="bn-BD" sz="3200" b="1" dirty="0">
              <a:solidFill>
                <a:srgbClr val="7030A0"/>
              </a:solidFill>
              <a:effectLst>
                <a:outerShdw blurRad="38100" dist="38100" dir="2700000" algn="tl">
                  <a:srgbClr val="000000">
                    <a:alpha val="43137"/>
                  </a:srgbClr>
                </a:outerShdw>
              </a:effectLst>
              <a:latin typeface="NikoshBAN" pitchFamily="2" charset="0"/>
              <a:cs typeface="NikoshBAN" pitchFamily="2" charset="0"/>
            </a:endParaRPr>
          </a:p>
          <a:p>
            <a:endParaRPr lang="en-US" dirty="0">
              <a:latin typeface="NikoshBAN" panose="02000000000000000000" pitchFamily="2" charset="0"/>
              <a:cs typeface="NikoshBAN" panose="02000000000000000000" pitchFamily="2" charset="0"/>
            </a:endParaRPr>
          </a:p>
        </p:txBody>
      </p:sp>
      <p:sp>
        <p:nvSpPr>
          <p:cNvPr id="6" name="Date Placeholder 5"/>
          <p:cNvSpPr>
            <a:spLocks noGrp="1"/>
          </p:cNvSpPr>
          <p:nvPr>
            <p:ph type="dt" sz="half" idx="10"/>
          </p:nvPr>
        </p:nvSpPr>
        <p:spPr/>
        <p:txBody>
          <a:bodyPr/>
          <a:lstStyle/>
          <a:p>
            <a:fld id="{082516BC-8365-4EB7-BED8-863280B8203A}" type="datetime1">
              <a:rPr lang="en-US" smtClean="0"/>
              <a:pPr/>
              <a:t>9/11/2020</a:t>
            </a:fld>
            <a:endParaRPr lang="en-US"/>
          </a:p>
        </p:txBody>
      </p:sp>
      <p:sp>
        <p:nvSpPr>
          <p:cNvPr id="7" name="Slide Number Placeholder 6"/>
          <p:cNvSpPr>
            <a:spLocks noGrp="1"/>
          </p:cNvSpPr>
          <p:nvPr>
            <p:ph type="sldNum" sz="quarter" idx="12"/>
          </p:nvPr>
        </p:nvSpPr>
        <p:spPr/>
        <p:txBody>
          <a:bodyPr/>
          <a:lstStyle/>
          <a:p>
            <a:fld id="{0C230A82-0BFD-4F97-BC5B-1787BFB6DEDE}" type="slidenum">
              <a:rPr lang="en-US" smtClean="0"/>
              <a:pPr/>
              <a:t>16</a:t>
            </a:fld>
            <a:endParaRPr lang="en-US"/>
          </a:p>
        </p:txBody>
      </p:sp>
      <p:sp>
        <p:nvSpPr>
          <p:cNvPr id="8" name="Footer Placeholder 7"/>
          <p:cNvSpPr>
            <a:spLocks noGrp="1"/>
          </p:cNvSpPr>
          <p:nvPr>
            <p:ph type="ftr" sz="quarter" idx="11"/>
          </p:nvPr>
        </p:nvSpPr>
        <p:spPr>
          <a:xfrm>
            <a:off x="2956719" y="6356351"/>
            <a:ext cx="6324600" cy="365125"/>
          </a:xfrm>
        </p:spPr>
        <p:txBody>
          <a:bodyPr/>
          <a:lstStyle/>
          <a:p>
            <a:r>
              <a:rPr lang="bn-BD" dirty="0" smtClean="0"/>
              <a:t>পলাশ কুমার ঘোষ। সরকারি শহীদ সিরাজুদ্দীন হোসেন কলেজ, যশোর। মোবাইলঃ 01920-393252 ই-মেইলঃ </a:t>
            </a:r>
            <a:r>
              <a:rPr lang="en-US" dirty="0" smtClean="0"/>
              <a:t>palashg489@gmail.com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par>
                          <p:cTn id="8" fill="hold">
                            <p:stCondLst>
                              <p:cond delay="2000"/>
                            </p:stCondLst>
                            <p:childTnLst>
                              <p:par>
                                <p:cTn id="9" presetID="2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 calcmode="lin" valueType="num">
                                      <p:cBhvr additive="base">
                                        <p:cTn id="17"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 calcmode="lin" valueType="num">
                                      <p:cBhvr additive="base">
                                        <p:cTn id="23"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 calcmode="lin" valueType="num">
                                      <p:cBhvr additive="base">
                                        <p:cTn id="29"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2">
                                            <p:txEl>
                                              <p:pRg st="3" end="3"/>
                                            </p:txEl>
                                          </p:spTgt>
                                        </p:tgtEl>
                                        <p:attrNameLst>
                                          <p:attrName>style.visibility</p:attrName>
                                        </p:attrNameLst>
                                      </p:cBhvr>
                                      <p:to>
                                        <p:strVal val="visible"/>
                                      </p:to>
                                    </p:set>
                                    <p:anim calcmode="lin" valueType="num">
                                      <p:cBhvr additive="base">
                                        <p:cTn id="35"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2">
                                            <p:txEl>
                                              <p:pRg st="4" end="4"/>
                                            </p:txEl>
                                          </p:spTgt>
                                        </p:tgtEl>
                                        <p:attrNameLst>
                                          <p:attrName>style.visibility</p:attrName>
                                        </p:attrNameLst>
                                      </p:cBhvr>
                                      <p:to>
                                        <p:strVal val="visible"/>
                                      </p:to>
                                    </p:set>
                                    <p:anim calcmode="lin" valueType="num">
                                      <p:cBhvr additive="base">
                                        <p:cTn id="41" dur="500" fill="hold"/>
                                        <p:tgtEl>
                                          <p:spTgt spid="12">
                                            <p:txEl>
                                              <p:pRg st="4" end="4"/>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2">
                                            <p:txEl>
                                              <p:pRg st="4" end="4"/>
                                            </p:txEl>
                                          </p:spTgt>
                                        </p:tgtEl>
                                        <p:attrNameLst>
                                          <p:attrName>ppt_y</p:attrName>
                                        </p:attrNameLst>
                                      </p:cBhvr>
                                      <p:tavLst>
                                        <p:tav tm="0">
                                          <p:val>
                                            <p:strVal val="#ppt_y"/>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519" y="274638"/>
            <a:ext cx="3352800" cy="1143000"/>
          </a:xfrm>
        </p:spPr>
        <p:style>
          <a:lnRef idx="2">
            <a:schemeClr val="accent4"/>
          </a:lnRef>
          <a:fillRef idx="1">
            <a:schemeClr val="lt1"/>
          </a:fillRef>
          <a:effectRef idx="0">
            <a:schemeClr val="accent4"/>
          </a:effectRef>
          <a:fontRef idx="minor">
            <a:schemeClr val="dk1"/>
          </a:fontRef>
        </p:style>
        <p:txBody>
          <a:bodyPr>
            <a:normAutofit/>
          </a:bodyPr>
          <a:lstStyle/>
          <a:p>
            <a:r>
              <a:rPr lang="bn-BD" sz="5400" dirty="0" smtClean="0">
                <a:solidFill>
                  <a:srgbClr val="A50021"/>
                </a:solidFill>
                <a:latin typeface="NikoshBAN" panose="02000000000000000000" pitchFamily="2" charset="0"/>
                <a:cs typeface="NikoshBAN" panose="02000000000000000000" pitchFamily="2" charset="0"/>
              </a:rPr>
              <a:t>বাড়ির কাজঃ </a:t>
            </a:r>
            <a:endParaRPr lang="en-US" sz="5400" dirty="0">
              <a:solidFill>
                <a:srgbClr val="A50021"/>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608092" y="1600201"/>
            <a:ext cx="11035427" cy="1752599"/>
          </a:xfrm>
        </p:spPr>
        <p:txBody>
          <a:bodyPr>
            <a:normAutofit/>
          </a:bodyPr>
          <a:lstStyle/>
          <a:p>
            <a:pPr marL="0" indent="0" algn="just">
              <a:buFont typeface="Wingdings" pitchFamily="2" charset="2"/>
              <a:buChar char="v"/>
            </a:pPr>
            <a:r>
              <a:rPr lang="bn-BD" dirty="0" smtClean="0">
                <a:solidFill>
                  <a:srgbClr val="FF0000"/>
                </a:solidFill>
                <a:latin typeface="NikoshBAN" panose="02000000000000000000" pitchFamily="2" charset="0"/>
                <a:cs typeface="NikoshBAN" panose="02000000000000000000" pitchFamily="2" charset="0"/>
              </a:rPr>
              <a:t> নিচের যোগান সমীকরণ থেকে যোগান সূচি তৈরি করে প্রাপ্ত সূচির প্রেক্ষিতে যোগান রেখা অংকন করে বিশ্লেষণ কর।</a:t>
            </a:r>
            <a:r>
              <a:rPr lang="en-US" dirty="0" smtClean="0">
                <a:solidFill>
                  <a:srgbClr val="FF0000"/>
                </a:solidFill>
                <a:latin typeface="NikoshBAN" panose="02000000000000000000" pitchFamily="2" charset="0"/>
                <a:cs typeface="NikoshBAN" panose="02000000000000000000" pitchFamily="2" charset="0"/>
              </a:rPr>
              <a:t> Qs=</a:t>
            </a:r>
            <a:r>
              <a:rPr lang="en-US" dirty="0" smtClean="0">
                <a:solidFill>
                  <a:srgbClr val="FF0000"/>
                </a:solidFill>
              </a:rPr>
              <a:t>-10 + 5P</a:t>
            </a:r>
          </a:p>
          <a:p>
            <a:pPr marL="0" indent="0" algn="just">
              <a:buFont typeface="Wingdings" pitchFamily="2" charset="2"/>
              <a:buChar char="v"/>
            </a:pPr>
            <a:r>
              <a:rPr lang="en-US" dirty="0" smtClean="0">
                <a:solidFill>
                  <a:srgbClr val="FF0000"/>
                </a:solidFill>
              </a:rPr>
              <a:t> </a:t>
            </a:r>
            <a:r>
              <a:rPr lang="bn-BD" dirty="0" smtClean="0">
                <a:solidFill>
                  <a:srgbClr val="FF0000"/>
                </a:solidFill>
                <a:latin typeface="NikoshBAN" panose="02000000000000000000" pitchFamily="2" charset="0"/>
                <a:cs typeface="NikoshBAN" panose="02000000000000000000" pitchFamily="2" charset="0"/>
              </a:rPr>
              <a:t>যোগান বিধির ব্যতিক্রম সমূহ লেখ। </a:t>
            </a:r>
            <a:endParaRPr lang="en-US" dirty="0" smtClean="0">
              <a:solidFill>
                <a:srgbClr val="FF0000"/>
              </a:solidFill>
            </a:endParaRPr>
          </a:p>
          <a:p>
            <a:pPr marL="0" indent="0" algn="just">
              <a:buFont typeface="Wingdings" pitchFamily="2" charset="2"/>
              <a:buChar char="v"/>
            </a:pPr>
            <a:endParaRPr lang="en-US" sz="4000" dirty="0">
              <a:latin typeface="NikoshBAN" panose="02000000000000000000" pitchFamily="2" charset="0"/>
              <a:cs typeface="NikoshBAN" panose="02000000000000000000" pitchFamily="2" charset="0"/>
            </a:endParaRPr>
          </a:p>
        </p:txBody>
      </p:sp>
      <p:pic>
        <p:nvPicPr>
          <p:cNvPr id="4" name="Picture 3" descr="Picture34.png"/>
          <p:cNvPicPr>
            <a:picLocks noChangeAspect="1"/>
          </p:cNvPicPr>
          <p:nvPr/>
        </p:nvPicPr>
        <p:blipFill>
          <a:blip r:embed="rId2"/>
          <a:stretch>
            <a:fillRect/>
          </a:stretch>
        </p:blipFill>
        <p:spPr>
          <a:xfrm>
            <a:off x="7147719" y="2286000"/>
            <a:ext cx="5014119" cy="3992575"/>
          </a:xfrm>
          <a:prstGeom prst="rect">
            <a:avLst/>
          </a:prstGeom>
        </p:spPr>
      </p:pic>
      <p:sp>
        <p:nvSpPr>
          <p:cNvPr id="5" name="Date Placeholder 4"/>
          <p:cNvSpPr>
            <a:spLocks noGrp="1"/>
          </p:cNvSpPr>
          <p:nvPr>
            <p:ph type="dt" sz="half" idx="10"/>
          </p:nvPr>
        </p:nvSpPr>
        <p:spPr/>
        <p:txBody>
          <a:bodyPr/>
          <a:lstStyle/>
          <a:p>
            <a:fld id="{0F797C09-2603-4734-B8C6-6C747507FC9C}" type="datetime1">
              <a:rPr lang="en-US" smtClean="0"/>
              <a:pPr/>
              <a:t>9/11/2020</a:t>
            </a:fld>
            <a:endParaRPr lang="en-US"/>
          </a:p>
        </p:txBody>
      </p:sp>
      <p:sp>
        <p:nvSpPr>
          <p:cNvPr id="6" name="Slide Number Placeholder 5"/>
          <p:cNvSpPr>
            <a:spLocks noGrp="1"/>
          </p:cNvSpPr>
          <p:nvPr>
            <p:ph type="sldNum" sz="quarter" idx="12"/>
          </p:nvPr>
        </p:nvSpPr>
        <p:spPr/>
        <p:txBody>
          <a:bodyPr/>
          <a:lstStyle/>
          <a:p>
            <a:fld id="{0C230A82-0BFD-4F97-BC5B-1787BFB6DEDE}" type="slidenum">
              <a:rPr lang="en-US" smtClean="0"/>
              <a:pPr/>
              <a:t>17</a:t>
            </a:fld>
            <a:endParaRPr lang="en-US"/>
          </a:p>
        </p:txBody>
      </p:sp>
      <p:sp>
        <p:nvSpPr>
          <p:cNvPr id="7" name="Footer Placeholder 6"/>
          <p:cNvSpPr>
            <a:spLocks noGrp="1"/>
          </p:cNvSpPr>
          <p:nvPr>
            <p:ph type="ftr" sz="quarter" idx="11"/>
          </p:nvPr>
        </p:nvSpPr>
        <p:spPr>
          <a:xfrm>
            <a:off x="3032919" y="6356351"/>
            <a:ext cx="6324600" cy="365125"/>
          </a:xfrm>
        </p:spPr>
        <p:txBody>
          <a:bodyPr/>
          <a:lstStyle/>
          <a:p>
            <a:r>
              <a:rPr lang="bn-BD" dirty="0" smtClean="0"/>
              <a:t>পলাশ কুমার ঘোষ। সরকারি শহীদ সিরাজুদ্দীন হোসেন কলেজ, যশোর। মোবাইলঃ 01920-393252 ই-মেইলঃ </a:t>
            </a:r>
            <a:r>
              <a:rPr lang="en-US" dirty="0" smtClean="0"/>
              <a:t>palashg489@gmail.com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0" y="0"/>
            <a:ext cx="12161838" cy="6858000"/>
          </a:xfrm>
        </p:spPr>
      </p:pic>
      <p:sp>
        <p:nvSpPr>
          <p:cNvPr id="6" name="TextBox 5"/>
          <p:cNvSpPr txBox="1"/>
          <p:nvPr/>
        </p:nvSpPr>
        <p:spPr>
          <a:xfrm>
            <a:off x="1813719" y="1219200"/>
            <a:ext cx="8991600" cy="3631763"/>
          </a:xfrm>
          <a:prstGeom prst="rect">
            <a:avLst/>
          </a:prstGeom>
          <a:noFill/>
        </p:spPr>
        <p:txBody>
          <a:bodyPr wrap="square" rtlCol="0">
            <a:prstTxWarp prst="textDeflateTop">
              <a:avLst/>
            </a:prstTxWarp>
            <a:spAutoFit/>
          </a:bodyPr>
          <a:lstStyle/>
          <a:p>
            <a:r>
              <a:rPr lang="bn-BD" sz="23000" b="1" dirty="0" smtClean="0">
                <a:ln>
                  <a:solidFill>
                    <a:srgbClr val="7030A0"/>
                  </a:solidFill>
                </a:ln>
                <a:solidFill>
                  <a:srgbClr val="FF0000"/>
                </a:solidFill>
                <a:effectLst>
                  <a:outerShdw blurRad="38100" dist="38100" dir="2700000" algn="tl">
                    <a:srgbClr val="000000">
                      <a:alpha val="43137"/>
                    </a:srgbClr>
                  </a:outerShdw>
                </a:effectLst>
                <a:latin typeface="NikoshBAN" pitchFamily="2" charset="0"/>
                <a:cs typeface="NikoshBAN" pitchFamily="2" charset="0"/>
              </a:rPr>
              <a:t>ধ</a:t>
            </a:r>
            <a:r>
              <a:rPr lang="bn-BD" sz="23000" b="1" dirty="0" smtClean="0">
                <a:ln>
                  <a:solidFill>
                    <a:srgbClr val="FF0000"/>
                  </a:solidFill>
                </a:ln>
                <a:solidFill>
                  <a:srgbClr val="0070C0"/>
                </a:solidFill>
                <a:effectLst>
                  <a:outerShdw blurRad="38100" dist="38100" dir="2700000" algn="tl">
                    <a:srgbClr val="000000">
                      <a:alpha val="43137"/>
                    </a:srgbClr>
                  </a:outerShdw>
                </a:effectLst>
                <a:latin typeface="NikoshBAN" pitchFamily="2" charset="0"/>
                <a:cs typeface="NikoshBAN" pitchFamily="2" charset="0"/>
              </a:rPr>
              <a:t>ন্য</a:t>
            </a:r>
            <a:r>
              <a:rPr lang="bn-BD" sz="23000" b="1" dirty="0" smtClean="0">
                <a:ln>
                  <a:solidFill>
                    <a:srgbClr val="A50021"/>
                  </a:solidFill>
                </a:ln>
                <a:solidFill>
                  <a:srgbClr val="FFFF00"/>
                </a:solidFill>
                <a:effectLst>
                  <a:outerShdw blurRad="38100" dist="38100" dir="2700000" algn="tl">
                    <a:srgbClr val="000000">
                      <a:alpha val="43137"/>
                    </a:srgbClr>
                  </a:outerShdw>
                </a:effectLst>
                <a:latin typeface="NikoshBAN" pitchFamily="2" charset="0"/>
                <a:cs typeface="NikoshBAN" pitchFamily="2" charset="0"/>
              </a:rPr>
              <a:t>বা</a:t>
            </a:r>
            <a:r>
              <a:rPr lang="bn-BD" sz="23000" b="1" dirty="0" smtClean="0">
                <a:ln>
                  <a:solidFill>
                    <a:srgbClr val="00B0F0"/>
                  </a:solidFill>
                </a:ln>
                <a:solidFill>
                  <a:srgbClr val="FF33CC"/>
                </a:solidFill>
                <a:effectLst>
                  <a:outerShdw blurRad="38100" dist="38100" dir="2700000" algn="tl">
                    <a:srgbClr val="000000">
                      <a:alpha val="43137"/>
                    </a:srgbClr>
                  </a:outerShdw>
                </a:effectLst>
                <a:latin typeface="NikoshBAN" pitchFamily="2" charset="0"/>
                <a:cs typeface="NikoshBAN" pitchFamily="2" charset="0"/>
              </a:rPr>
              <a:t>দ</a:t>
            </a:r>
            <a:r>
              <a:rPr lang="bn-BD" sz="23000" dirty="0" smtClean="0">
                <a:ln>
                  <a:solidFill>
                    <a:srgbClr val="92D050"/>
                  </a:solidFill>
                </a:ln>
                <a:solidFill>
                  <a:srgbClr val="FF0000"/>
                </a:solidFill>
                <a:latin typeface="NikoshBAN" pitchFamily="2" charset="0"/>
                <a:cs typeface="NikoshBAN" pitchFamily="2" charset="0"/>
              </a:rPr>
              <a:t>।</a:t>
            </a:r>
            <a:endParaRPr lang="en-US" sz="23000" dirty="0">
              <a:ln>
                <a:solidFill>
                  <a:srgbClr val="92D050"/>
                </a:solidFill>
              </a:ln>
              <a:solidFill>
                <a:srgbClr val="FF0000"/>
              </a:solidFill>
              <a:latin typeface="NikoshBAN" pitchFamily="2" charset="0"/>
              <a:cs typeface="NikoshBAN" pitchFamily="2" charset="0"/>
            </a:endParaRPr>
          </a:p>
        </p:txBody>
      </p:sp>
      <p:sp>
        <p:nvSpPr>
          <p:cNvPr id="4" name="Date Placeholder 3"/>
          <p:cNvSpPr>
            <a:spLocks noGrp="1"/>
          </p:cNvSpPr>
          <p:nvPr>
            <p:ph type="dt" sz="half" idx="10"/>
          </p:nvPr>
        </p:nvSpPr>
        <p:spPr/>
        <p:txBody>
          <a:bodyPr/>
          <a:lstStyle/>
          <a:p>
            <a:fld id="{BEFA129F-B76C-4331-8ABB-B33FF6539F25}" type="datetime1">
              <a:rPr lang="en-US" smtClean="0"/>
              <a:pPr/>
              <a:t>9/11/2020</a:t>
            </a:fld>
            <a:endParaRPr lang="en-US"/>
          </a:p>
        </p:txBody>
      </p:sp>
      <p:sp>
        <p:nvSpPr>
          <p:cNvPr id="7" name="Slide Number Placeholder 6"/>
          <p:cNvSpPr>
            <a:spLocks noGrp="1"/>
          </p:cNvSpPr>
          <p:nvPr>
            <p:ph type="sldNum" sz="quarter" idx="12"/>
          </p:nvPr>
        </p:nvSpPr>
        <p:spPr/>
        <p:txBody>
          <a:bodyPr/>
          <a:lstStyle/>
          <a:p>
            <a:fld id="{0C230A82-0BFD-4F97-BC5B-1787BFB6DEDE}" type="slidenum">
              <a:rPr lang="en-US" smtClean="0"/>
              <a:pPr/>
              <a:t>18</a:t>
            </a:fld>
            <a:endParaRPr lang="en-US"/>
          </a:p>
        </p:txBody>
      </p:sp>
      <p:sp>
        <p:nvSpPr>
          <p:cNvPr id="8" name="Footer Placeholder 7"/>
          <p:cNvSpPr>
            <a:spLocks noGrp="1"/>
          </p:cNvSpPr>
          <p:nvPr>
            <p:ph type="ftr" sz="quarter" idx="11"/>
          </p:nvPr>
        </p:nvSpPr>
        <p:spPr>
          <a:xfrm>
            <a:off x="2651919" y="6356351"/>
            <a:ext cx="6248400" cy="365125"/>
          </a:xfrm>
        </p:spPr>
        <p:txBody>
          <a:bodyPr/>
          <a:lstStyle/>
          <a:p>
            <a:r>
              <a:rPr lang="bn-BD" dirty="0" smtClean="0"/>
              <a:t>পলাশ কুমার ঘোষ। সরকারি শহীদ সিরাজুদ্দীন হোসেন কলেজ, যশোর। মোবাইলঃ 01920-393252 ই-মেইলঃ </a:t>
            </a:r>
            <a:r>
              <a:rPr lang="en-US" dirty="0" smtClean="0"/>
              <a:t>palashg489@gmail.com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5000"/>
                                        <p:tgtEl>
                                          <p:spTgt spid="5"/>
                                        </p:tgtEl>
                                        <p:attrNameLst>
                                          <p:attrName>ppt_w</p:attrName>
                                        </p:attrNameLst>
                                      </p:cBhvr>
                                      <p:tavLst>
                                        <p:tav tm="0">
                                          <p:val>
                                            <p:strVal val="ppt_w"/>
                                          </p:val>
                                        </p:tav>
                                        <p:tav tm="100000">
                                          <p:val>
                                            <p:fltVal val="0"/>
                                          </p:val>
                                        </p:tav>
                                      </p:tavLst>
                                    </p:anim>
                                    <p:anim calcmode="lin" valueType="num">
                                      <p:cBhvr>
                                        <p:cTn id="7" dur="5000"/>
                                        <p:tgtEl>
                                          <p:spTgt spid="5"/>
                                        </p:tgtEl>
                                        <p:attrNameLst>
                                          <p:attrName>ppt_h</p:attrName>
                                        </p:attrNameLst>
                                      </p:cBhvr>
                                      <p:tavLst>
                                        <p:tav tm="0">
                                          <p:val>
                                            <p:strVal val="ppt_h"/>
                                          </p:val>
                                        </p:tav>
                                        <p:tav tm="100000">
                                          <p:val>
                                            <p:fltVal val="0"/>
                                          </p:val>
                                        </p:tav>
                                      </p:tavLst>
                                    </p:anim>
                                    <p:animEffect transition="out" filter="fade">
                                      <p:cBhvr>
                                        <p:cTn id="8" dur="5000"/>
                                        <p:tgtEl>
                                          <p:spTgt spid="5"/>
                                        </p:tgtEl>
                                      </p:cBhvr>
                                    </p:animEffect>
                                    <p:set>
                                      <p:cBhvr>
                                        <p:cTn id="9" dur="1" fill="hold">
                                          <p:stCondLst>
                                            <p:cond delay="4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0" fill="hold"/>
                                        <p:tgtEl>
                                          <p:spTgt spid="6"/>
                                        </p:tgtEl>
                                        <p:attrNameLst>
                                          <p:attrName>ppt_w</p:attrName>
                                        </p:attrNameLst>
                                      </p:cBhvr>
                                      <p:tavLst>
                                        <p:tav tm="0">
                                          <p:val>
                                            <p:fltVal val="0"/>
                                          </p:val>
                                        </p:tav>
                                        <p:tav tm="100000">
                                          <p:val>
                                            <p:strVal val="#ppt_w"/>
                                          </p:val>
                                        </p:tav>
                                      </p:tavLst>
                                    </p:anim>
                                    <p:anim calcmode="lin" valueType="num">
                                      <p:cBhvr>
                                        <p:cTn id="15" dur="5000" fill="hold"/>
                                        <p:tgtEl>
                                          <p:spTgt spid="6"/>
                                        </p:tgtEl>
                                        <p:attrNameLst>
                                          <p:attrName>ppt_h</p:attrName>
                                        </p:attrNameLst>
                                      </p:cBhvr>
                                      <p:tavLst>
                                        <p:tav tm="0">
                                          <p:val>
                                            <p:fltVal val="0"/>
                                          </p:val>
                                        </p:tav>
                                        <p:tav tm="100000">
                                          <p:val>
                                            <p:strVal val="#ppt_h"/>
                                          </p:val>
                                        </p:tav>
                                      </p:tavLst>
                                    </p:anim>
                                    <p:animEffect transition="in" filter="fade">
                                      <p:cBhvr>
                                        <p:cTn id="16"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55295" y="829270"/>
            <a:ext cx="3547203" cy="92333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IN" sz="5400" b="1" u="sng" dirty="0" smtClean="0">
                <a:ln w="18000">
                  <a:solidFill>
                    <a:schemeClr val="tx2">
                      <a:lumMod val="40000"/>
                      <a:lumOff val="60000"/>
                    </a:schemeClr>
                  </a:solidFill>
                  <a:prstDash val="solid"/>
                  <a:miter lim="800000"/>
                </a:ln>
                <a:solidFill>
                  <a:schemeClr val="tx2">
                    <a:lumMod val="50000"/>
                  </a:schemeClr>
                </a:solidFill>
                <a:effectLst>
                  <a:outerShdw blurRad="25500" dist="23000" dir="7020000" algn="tl">
                    <a:srgbClr val="000000">
                      <a:alpha val="50000"/>
                    </a:srgbClr>
                  </a:outerShdw>
                </a:effectLst>
                <a:latin typeface="NikoshBAN" pitchFamily="2" charset="0"/>
                <a:cs typeface="NikoshBAN" pitchFamily="2" charset="0"/>
              </a:rPr>
              <a:t>পরিচিতি</a:t>
            </a:r>
          </a:p>
        </p:txBody>
      </p:sp>
      <p:pic>
        <p:nvPicPr>
          <p:cNvPr id="3" name="Picture 2" descr="DADA.jpg"/>
          <p:cNvPicPr>
            <a:picLocks noChangeAspect="1"/>
          </p:cNvPicPr>
          <p:nvPr/>
        </p:nvPicPr>
        <p:blipFill>
          <a:blip r:embed="rId2"/>
          <a:stretch>
            <a:fillRect/>
          </a:stretch>
        </p:blipFill>
        <p:spPr>
          <a:xfrm>
            <a:off x="365919" y="990600"/>
            <a:ext cx="2349471" cy="2560320"/>
          </a:xfrm>
          <a:prstGeom prst="rect">
            <a:avLst/>
          </a:prstGeom>
          <a:ln>
            <a:solidFill>
              <a:srgbClr val="00B0F0"/>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style>
          <a:lnRef idx="2">
            <a:schemeClr val="accent1"/>
          </a:lnRef>
          <a:fillRef idx="1">
            <a:schemeClr val="lt1"/>
          </a:fillRef>
          <a:effectRef idx="0">
            <a:schemeClr val="accent1"/>
          </a:effectRef>
          <a:fontRef idx="minor">
            <a:schemeClr val="dk1"/>
          </a:fontRef>
        </p:style>
      </p:pic>
      <p:pic>
        <p:nvPicPr>
          <p:cNvPr id="5" name="Picture 4" descr="Picture1.jpg"/>
          <p:cNvPicPr>
            <a:picLocks noChangeAspect="1"/>
          </p:cNvPicPr>
          <p:nvPr/>
        </p:nvPicPr>
        <p:blipFill>
          <a:blip r:embed="rId3"/>
          <a:stretch>
            <a:fillRect/>
          </a:stretch>
        </p:blipFill>
        <p:spPr>
          <a:xfrm>
            <a:off x="9205119" y="1219200"/>
            <a:ext cx="1729407" cy="2286000"/>
          </a:xfrm>
          <a:prstGeom prst="rect">
            <a:avLst/>
          </a:prstGeom>
          <a:solidFill>
            <a:srgbClr val="FFFFFF">
              <a:shade val="85000"/>
            </a:srgbClr>
          </a:solidFill>
          <a:ln w="28575" cap="rnd">
            <a:solidFill>
              <a:srgbClr val="00B0F0"/>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7" name="Date Placeholder 6"/>
          <p:cNvSpPr>
            <a:spLocks noGrp="1"/>
          </p:cNvSpPr>
          <p:nvPr>
            <p:ph type="dt" sz="half" idx="10"/>
          </p:nvPr>
        </p:nvSpPr>
        <p:spPr/>
        <p:txBody>
          <a:bodyPr/>
          <a:lstStyle/>
          <a:p>
            <a:fld id="{F7715ECB-E51D-4DC2-BF28-F56265B32FF1}" type="datetime1">
              <a:rPr lang="en-US" smtClean="0"/>
              <a:pPr/>
              <a:t>9/11/2020</a:t>
            </a:fld>
            <a:endParaRPr lang="en-US"/>
          </a:p>
        </p:txBody>
      </p:sp>
      <p:sp>
        <p:nvSpPr>
          <p:cNvPr id="8" name="Slide Number Placeholder 7"/>
          <p:cNvSpPr>
            <a:spLocks noGrp="1"/>
          </p:cNvSpPr>
          <p:nvPr>
            <p:ph type="sldNum" sz="quarter" idx="12"/>
          </p:nvPr>
        </p:nvSpPr>
        <p:spPr/>
        <p:txBody>
          <a:bodyPr/>
          <a:lstStyle/>
          <a:p>
            <a:fld id="{0C230A82-0BFD-4F97-BC5B-1787BFB6DEDE}" type="slidenum">
              <a:rPr lang="en-US" smtClean="0"/>
              <a:pPr/>
              <a:t>2</a:t>
            </a:fld>
            <a:endParaRPr lang="en-US"/>
          </a:p>
        </p:txBody>
      </p:sp>
      <p:sp>
        <p:nvSpPr>
          <p:cNvPr id="9" name="Footer Placeholder 8"/>
          <p:cNvSpPr>
            <a:spLocks noGrp="1"/>
          </p:cNvSpPr>
          <p:nvPr>
            <p:ph type="ftr" sz="quarter" idx="11"/>
          </p:nvPr>
        </p:nvSpPr>
        <p:spPr>
          <a:xfrm>
            <a:off x="3337719" y="6356351"/>
            <a:ext cx="4800600" cy="365125"/>
          </a:xfrm>
        </p:spPr>
        <p:txBody>
          <a:bodyPr/>
          <a:lstStyle/>
          <a:p>
            <a:r>
              <a:rPr lang="bn-BD" dirty="0" smtClean="0"/>
              <a:t>পলাশ </a:t>
            </a:r>
            <a:r>
              <a:rPr lang="bn-BD" sz="900" dirty="0" smtClean="0"/>
              <a:t>কুমার ঘোষ। সরকারি শহীদ সিরাজুদ্দীন হোসেন কলেজ, যশোর। মোবাইলঃ 01920-393252 ই-মেইলঃ </a:t>
            </a:r>
            <a:r>
              <a:rPr lang="en-US" sz="900" dirty="0" smtClean="0"/>
              <a:t>palashg489@gmail.com</a:t>
            </a:r>
            <a:endParaRPr lang="en-US" sz="900" dirty="0"/>
          </a:p>
        </p:txBody>
      </p:sp>
      <p:sp>
        <p:nvSpPr>
          <p:cNvPr id="10" name="Rounded Rectangle 9"/>
          <p:cNvSpPr/>
          <p:nvPr/>
        </p:nvSpPr>
        <p:spPr>
          <a:xfrm>
            <a:off x="213519" y="193761"/>
            <a:ext cx="3034145" cy="720639"/>
          </a:xfrm>
          <a:prstGeom prst="roundRect">
            <a:avLst>
              <a:gd name="adj" fmla="val 0"/>
            </a:avLst>
          </a:prstGeom>
          <a:ln/>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rtlCol="0" anchor="ctr"/>
          <a:lstStyle/>
          <a:p>
            <a:pPr lvl="0" algn="ctr"/>
            <a:r>
              <a:rPr lang="bn-BD" sz="4000" b="1" u="sng" dirty="0" smtClean="0">
                <a:solidFill>
                  <a:srgbClr val="0033CC"/>
                </a:solidFill>
                <a:effectLst>
                  <a:outerShdw blurRad="38100" dist="38100" dir="2700000" algn="tl">
                    <a:srgbClr val="000000">
                      <a:alpha val="43137"/>
                    </a:srgbClr>
                  </a:outerShdw>
                </a:effectLst>
                <a:latin typeface="NikoshBAN" pitchFamily="2" charset="0"/>
                <a:cs typeface="NikoshBAN" pitchFamily="2" charset="0"/>
              </a:rPr>
              <a:t>শিক্ষক পরিচিতি </a:t>
            </a:r>
            <a:endParaRPr lang="en-US" sz="4000" b="1" u="sng" dirty="0">
              <a:solidFill>
                <a:srgbClr val="0033CC"/>
              </a:solidFill>
              <a:latin typeface="NikoshBAN" pitchFamily="2" charset="0"/>
              <a:cs typeface="NikoshBAN" pitchFamily="2" charset="0"/>
            </a:endParaRPr>
          </a:p>
        </p:txBody>
      </p:sp>
      <p:sp>
        <p:nvSpPr>
          <p:cNvPr id="11" name="TextBox 10"/>
          <p:cNvSpPr txBox="1"/>
          <p:nvPr/>
        </p:nvSpPr>
        <p:spPr>
          <a:xfrm>
            <a:off x="156553" y="3611701"/>
            <a:ext cx="5757187" cy="31700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BD" sz="3200" dirty="0" smtClean="0">
                <a:latin typeface="NikoshBAN" pitchFamily="2" charset="0"/>
                <a:cs typeface="NikoshBAN" pitchFamily="2" charset="0"/>
              </a:rPr>
              <a:t>পলাশ কুমার ঘোষ</a:t>
            </a:r>
          </a:p>
          <a:p>
            <a:r>
              <a:rPr lang="bn-BD" sz="2800" dirty="0" smtClean="0">
                <a:latin typeface="NikoshBAN" pitchFamily="2" charset="0"/>
                <a:cs typeface="NikoshBAN" pitchFamily="2" charset="0"/>
              </a:rPr>
              <a:t>আই</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ডি</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নং- </a:t>
            </a:r>
            <a:r>
              <a:rPr lang="en-US" sz="2800" dirty="0" smtClean="0">
                <a:latin typeface="NikoshBAN" pitchFamily="2" charset="0"/>
                <a:cs typeface="NikoshBAN" pitchFamily="2" charset="0"/>
              </a:rPr>
              <a:t>3</a:t>
            </a:r>
            <a:r>
              <a:rPr lang="bn-BD" sz="2800" dirty="0" smtClean="0">
                <a:latin typeface="NikoshBAN" pitchFamily="2" charset="0"/>
                <a:cs typeface="NikoshBAN" pitchFamily="2" charset="0"/>
              </a:rPr>
              <a:t>০৯২২৪৭</a:t>
            </a:r>
          </a:p>
          <a:p>
            <a:r>
              <a:rPr lang="bn-BD" sz="2800" dirty="0" smtClean="0">
                <a:latin typeface="NikoshBAN" pitchFamily="2" charset="0"/>
                <a:cs typeface="NikoshBAN" pitchFamily="2" charset="0"/>
              </a:rPr>
              <a:t>প্রভাষক (অর্থনীতি)</a:t>
            </a:r>
          </a:p>
          <a:p>
            <a:r>
              <a:rPr lang="bn-BD" sz="2800" dirty="0" smtClean="0">
                <a:latin typeface="NikoshBAN" pitchFamily="2" charset="0"/>
                <a:cs typeface="NikoshBAN" pitchFamily="2" charset="0"/>
              </a:rPr>
              <a:t>সরকারি শহীদ সিরাজুদ্দীন হোসেন কলেজ,</a:t>
            </a:r>
          </a:p>
          <a:p>
            <a:r>
              <a:rPr lang="bn-BD" sz="2800" dirty="0" smtClean="0">
                <a:latin typeface="NikoshBAN" pitchFamily="2" charset="0"/>
                <a:cs typeface="NikoshBAN" pitchFamily="2" charset="0"/>
              </a:rPr>
              <a:t>খাজুরা, বাঘারপাড়া, যশোর।</a:t>
            </a:r>
          </a:p>
          <a:p>
            <a:r>
              <a:rPr lang="bn-BD" sz="2800" dirty="0" smtClean="0">
                <a:latin typeface="NikoshBAN" pitchFamily="2" charset="0"/>
                <a:cs typeface="NikoshBAN" pitchFamily="2" charset="0"/>
              </a:rPr>
              <a:t>মোবাইলঃ ০১৯২০-৩৯৩২৫২ </a:t>
            </a:r>
            <a:endParaRPr lang="bn-IN" sz="2800" dirty="0" smtClean="0">
              <a:latin typeface="Times New Roman" pitchFamily="18" charset="0"/>
              <a:cs typeface="NikoshBAN" pitchFamily="2" charset="0"/>
            </a:endParaRPr>
          </a:p>
          <a:p>
            <a:r>
              <a:rPr lang="bn-IN" sz="2800" dirty="0" smtClean="0">
                <a:latin typeface="NikoshBAN" pitchFamily="2" charset="0"/>
                <a:cs typeface="NikoshBAN" pitchFamily="2" charset="0"/>
              </a:rPr>
              <a:t>ই-মেইলঃ </a:t>
            </a:r>
            <a:r>
              <a:rPr lang="en-US" sz="2800" dirty="0" smtClean="0"/>
              <a:t>palashg489@gmail.com</a:t>
            </a:r>
          </a:p>
        </p:txBody>
      </p:sp>
      <p:sp>
        <p:nvSpPr>
          <p:cNvPr id="12" name="Rounded Rectangle 11"/>
          <p:cNvSpPr/>
          <p:nvPr/>
        </p:nvSpPr>
        <p:spPr>
          <a:xfrm>
            <a:off x="8747919" y="200891"/>
            <a:ext cx="3007192" cy="789709"/>
          </a:xfrm>
          <a:prstGeom prst="roundRect">
            <a:avLst>
              <a:gd name="adj" fmla="val 0"/>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dirty="0" smtClean="0">
              <a:solidFill>
                <a:srgbClr val="005200"/>
              </a:solidFill>
              <a:effectLst>
                <a:outerShdw blurRad="38100" dist="38100" dir="2700000" algn="tl">
                  <a:srgbClr val="000000">
                    <a:alpha val="43137"/>
                  </a:srgbClr>
                </a:outerShdw>
              </a:effectLst>
              <a:latin typeface="SolaimanLipi" pitchFamily="65" charset="0"/>
              <a:cs typeface="SolaimanLipi" pitchFamily="65" charset="0"/>
            </a:endParaRPr>
          </a:p>
          <a:p>
            <a:pPr algn="ctr"/>
            <a:r>
              <a:rPr lang="bn-BD" sz="4000" u="sng" dirty="0" smtClean="0">
                <a:solidFill>
                  <a:srgbClr val="005200"/>
                </a:solidFill>
                <a:effectLst>
                  <a:outerShdw blurRad="38100" dist="38100" dir="2700000" algn="tl">
                    <a:srgbClr val="000000">
                      <a:alpha val="43137"/>
                    </a:srgbClr>
                  </a:outerShdw>
                </a:effectLst>
                <a:latin typeface="NikoshBAN" pitchFamily="2" charset="0"/>
                <a:cs typeface="NikoshBAN" pitchFamily="2" charset="0"/>
              </a:rPr>
              <a:t>পাঠ </a:t>
            </a:r>
            <a:r>
              <a:rPr lang="bn-BD" sz="4000" u="sng" dirty="0">
                <a:solidFill>
                  <a:srgbClr val="005200"/>
                </a:solidFill>
                <a:effectLst>
                  <a:outerShdw blurRad="38100" dist="38100" dir="2700000" algn="tl">
                    <a:srgbClr val="000000">
                      <a:alpha val="43137"/>
                    </a:srgbClr>
                  </a:outerShdw>
                </a:effectLst>
                <a:latin typeface="NikoshBAN" pitchFamily="2" charset="0"/>
                <a:cs typeface="NikoshBAN" pitchFamily="2" charset="0"/>
              </a:rPr>
              <a:t>পরিচিতি</a:t>
            </a:r>
          </a:p>
          <a:p>
            <a:pPr lvl="0" algn="ctr"/>
            <a:endParaRPr lang="en-US" sz="2400" dirty="0" smtClean="0">
              <a:solidFill>
                <a:srgbClr val="005200"/>
              </a:solidFill>
              <a:effectLst>
                <a:outerShdw blurRad="38100" dist="38100" dir="2700000" algn="tl">
                  <a:srgbClr val="000000">
                    <a:alpha val="43137"/>
                  </a:srgbClr>
                </a:outerShdw>
              </a:effectLst>
              <a:latin typeface="SolaimanLipi" pitchFamily="65" charset="0"/>
              <a:cs typeface="SolaimanLipi" pitchFamily="65" charset="0"/>
            </a:endParaRPr>
          </a:p>
        </p:txBody>
      </p:sp>
      <p:sp>
        <p:nvSpPr>
          <p:cNvPr id="13" name="TextBox 12"/>
          <p:cNvSpPr txBox="1"/>
          <p:nvPr/>
        </p:nvSpPr>
        <p:spPr>
          <a:xfrm>
            <a:off x="6930407" y="3843278"/>
            <a:ext cx="4898928"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600" dirty="0" smtClean="0">
                <a:latin typeface="NikoshBAN" panose="02000000000000000000" pitchFamily="2" charset="0"/>
                <a:cs typeface="NikoshBAN" pitchFamily="2" charset="0"/>
              </a:rPr>
              <a:t>বিষয়</a:t>
            </a:r>
            <a:r>
              <a:rPr lang="en-US" sz="3600" dirty="0">
                <a:latin typeface="NikoshBAN" pitchFamily="2" charset="0"/>
                <a:cs typeface="NikoshBAN" pitchFamily="2" charset="0"/>
              </a:rPr>
              <a:t>		</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অর্থনীতি প্রথম পত্র </a:t>
            </a:r>
            <a:endParaRPr lang="en-US" sz="3600" dirty="0">
              <a:latin typeface="NikoshBAN" pitchFamily="2" charset="0"/>
              <a:cs typeface="NikoshBAN" pitchFamily="2" charset="0"/>
            </a:endParaRPr>
          </a:p>
          <a:p>
            <a:r>
              <a:rPr lang="bn-BD" sz="3600" dirty="0" smtClean="0">
                <a:latin typeface="NikoshBAN" pitchFamily="2" charset="0"/>
                <a:cs typeface="NikoshBAN" pitchFamily="2" charset="0"/>
              </a:rPr>
              <a:t>শ্রেণী</a:t>
            </a:r>
            <a:r>
              <a:rPr lang="en-US" sz="3600" dirty="0">
                <a:latin typeface="NikoshBAN" pitchFamily="2" charset="0"/>
                <a:cs typeface="NikoshBAN" pitchFamily="2" charset="0"/>
              </a:rPr>
              <a:t>		: </a:t>
            </a:r>
            <a:r>
              <a:rPr lang="bn-BD" sz="3600" dirty="0" smtClean="0">
                <a:latin typeface="NikoshBAN" pitchFamily="2" charset="0"/>
                <a:cs typeface="NikoshBAN" pitchFamily="2" charset="0"/>
              </a:rPr>
              <a:t>একাদশ-দ্বাদশ   অধ্যায়</a:t>
            </a:r>
            <a:r>
              <a:rPr lang="en-US" sz="3600" dirty="0">
                <a:latin typeface="NikoshBAN" pitchFamily="2" charset="0"/>
                <a:cs typeface="NikoshBAN" pitchFamily="2" charset="0"/>
              </a:rPr>
              <a:t>	</a:t>
            </a:r>
            <a:r>
              <a:rPr lang="bn-BD" sz="3600" dirty="0" smtClean="0">
                <a:latin typeface="NikoshBAN" pitchFamily="2" charset="0"/>
                <a:cs typeface="NikoshBAN" pitchFamily="2" charset="0"/>
              </a:rPr>
              <a:t> </a:t>
            </a:r>
            <a:r>
              <a:rPr lang="en-US" sz="3600" dirty="0" smtClean="0">
                <a:latin typeface="NikoshBAN" pitchFamily="2" charset="0"/>
                <a:cs typeface="NikoshBAN" pitchFamily="2" charset="0"/>
              </a:rPr>
              <a:t>	: </a:t>
            </a:r>
            <a:r>
              <a:rPr lang="bn-BD" sz="3600" dirty="0" smtClean="0">
                <a:latin typeface="NikoshBAN" pitchFamily="2" charset="0"/>
                <a:cs typeface="NikoshBAN" pitchFamily="2" charset="0"/>
              </a:rPr>
              <a:t>দ্বিতীয়</a:t>
            </a:r>
          </a:p>
          <a:p>
            <a:r>
              <a:rPr lang="bn-BD" sz="3600" dirty="0" smtClean="0">
                <a:latin typeface="NikoshBAN" pitchFamily="2" charset="0"/>
                <a:cs typeface="NikoshBAN" pitchFamily="2" charset="0"/>
              </a:rPr>
              <a:t>সময়</a:t>
            </a:r>
            <a:r>
              <a:rPr lang="en-US" sz="3600" dirty="0">
                <a:latin typeface="NikoshBAN" pitchFamily="2" charset="0"/>
                <a:cs typeface="NikoshBAN" pitchFamily="2" charset="0"/>
              </a:rPr>
              <a:t>		: ৪৫ </a:t>
            </a:r>
            <a:r>
              <a:rPr lang="bn-BD" sz="3600" dirty="0" smtClean="0">
                <a:latin typeface="NikoshBAN" pitchFamily="2" charset="0"/>
                <a:cs typeface="NikoshBAN" pitchFamily="2" charset="0"/>
              </a:rPr>
              <a:t>মিনিট</a:t>
            </a:r>
            <a:endParaRPr lang="en-US" sz="3600" dirty="0">
              <a:latin typeface="NikoshBAN" pitchFamily="2" charset="0"/>
              <a:cs typeface="NikoshBAN" pitchFamily="2" charset="0"/>
            </a:endParaRPr>
          </a:p>
          <a:p>
            <a:r>
              <a:rPr lang="bn-BD" sz="3600" dirty="0" smtClean="0">
                <a:latin typeface="NikoshBAN" pitchFamily="2" charset="0"/>
                <a:cs typeface="NikoshBAN" pitchFamily="2" charset="0"/>
              </a:rPr>
              <a:t>তারিখ</a:t>
            </a:r>
            <a:r>
              <a:rPr lang="en-US" sz="3600" dirty="0" smtClean="0">
                <a:latin typeface="NikoshBAN" pitchFamily="2" charset="0"/>
                <a:cs typeface="NikoshBAN" pitchFamily="2" charset="0"/>
              </a:rPr>
              <a:t>	</a:t>
            </a:r>
            <a:r>
              <a:rPr lang="en-US" sz="3600" dirty="0">
                <a:latin typeface="NikoshBAN" pitchFamily="2" charset="0"/>
                <a:cs typeface="NikoshBAN" pitchFamily="2" charset="0"/>
              </a:rPr>
              <a:t>	: </a:t>
            </a:r>
            <a:fld id="{95FC96F5-B42D-4E5D-9B02-1EA4EF0B4DC4}" type="datetime1">
              <a:rPr lang="en-US" sz="3600" smtClean="0">
                <a:latin typeface="Times New Roman" pitchFamily="18" charset="0"/>
                <a:cs typeface="Times New Roman" pitchFamily="18" charset="0"/>
              </a:rPr>
              <a:pPr/>
              <a:t>9/11/2020</a:t>
            </a:fld>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1"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600" decel="100000"/>
                                        <p:tgtEl>
                                          <p:spTgt spid="2"/>
                                        </p:tgtEl>
                                      </p:cBhvr>
                                    </p:animEffect>
                                    <p:anim calcmode="lin" valueType="num">
                                      <p:cBhvr>
                                        <p:cTn id="8" dur="1600" decel="100000" fill="hold"/>
                                        <p:tgtEl>
                                          <p:spTgt spid="2"/>
                                        </p:tgtEl>
                                        <p:attrNameLst>
                                          <p:attrName>style.rotation</p:attrName>
                                        </p:attrNameLst>
                                      </p:cBhvr>
                                      <p:tavLst>
                                        <p:tav tm="0">
                                          <p:val>
                                            <p:fltVal val="-90"/>
                                          </p:val>
                                        </p:tav>
                                        <p:tav tm="100000">
                                          <p:val>
                                            <p:fltVal val="0"/>
                                          </p:val>
                                        </p:tav>
                                      </p:tavLst>
                                    </p:anim>
                                    <p:anim calcmode="lin" valueType="num">
                                      <p:cBhvr>
                                        <p:cTn id="9" dur="1600" decel="100000" fill="hold"/>
                                        <p:tgtEl>
                                          <p:spTgt spid="2"/>
                                        </p:tgtEl>
                                        <p:attrNameLst>
                                          <p:attrName>ppt_x</p:attrName>
                                        </p:attrNameLst>
                                      </p:cBhvr>
                                      <p:tavLst>
                                        <p:tav tm="0">
                                          <p:val>
                                            <p:strVal val="#ppt_x+0.4"/>
                                          </p:val>
                                        </p:tav>
                                        <p:tav tm="100000">
                                          <p:val>
                                            <p:strVal val="#ppt_x-0.05"/>
                                          </p:val>
                                        </p:tav>
                                      </p:tavLst>
                                    </p:anim>
                                    <p:anim calcmode="lin" valueType="num">
                                      <p:cBhvr>
                                        <p:cTn id="10" dur="1600" decel="100000" fill="hold"/>
                                        <p:tgtEl>
                                          <p:spTgt spid="2"/>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2"/>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 by="(-#ppt_w*2)" calcmode="lin" valueType="num">
                                      <p:cBhvr rctx="PPT">
                                        <p:cTn id="17" dur="500" autoRev="1" fill="hold">
                                          <p:stCondLst>
                                            <p:cond delay="0"/>
                                          </p:stCondLst>
                                        </p:cTn>
                                        <p:tgtEl>
                                          <p:spTgt spid="10"/>
                                        </p:tgtEl>
                                        <p:attrNameLst>
                                          <p:attrName>ppt_w</p:attrName>
                                        </p:attrNameLst>
                                      </p:cBhvr>
                                    </p:anim>
                                    <p:anim by="(#ppt_w*0.50)" calcmode="lin" valueType="num">
                                      <p:cBhvr>
                                        <p:cTn id="18" dur="500" decel="50000" autoRev="1" fill="hold">
                                          <p:stCondLst>
                                            <p:cond delay="0"/>
                                          </p:stCondLst>
                                        </p:cTn>
                                        <p:tgtEl>
                                          <p:spTgt spid="10"/>
                                        </p:tgtEl>
                                        <p:attrNameLst>
                                          <p:attrName>ppt_x</p:attrName>
                                        </p:attrNameLst>
                                      </p:cBhvr>
                                    </p:anim>
                                    <p:anim from="(-#ppt_h/2)" to="(#ppt_y)" calcmode="lin" valueType="num">
                                      <p:cBhvr>
                                        <p:cTn id="19" dur="1000" fill="hold">
                                          <p:stCondLst>
                                            <p:cond delay="0"/>
                                          </p:stCondLst>
                                        </p:cTn>
                                        <p:tgtEl>
                                          <p:spTgt spid="10"/>
                                        </p:tgtEl>
                                        <p:attrNameLst>
                                          <p:attrName>ppt_y</p:attrName>
                                        </p:attrNameLst>
                                      </p:cBhvr>
                                    </p:anim>
                                    <p:animRot by="21600000">
                                      <p:cBhvr>
                                        <p:cTn id="20" dur="1000" fill="hold">
                                          <p:stCondLst>
                                            <p:cond delay="0"/>
                                          </p:stCondLst>
                                        </p:cTn>
                                        <p:tgtEl>
                                          <p:spTgt spid="10"/>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iterate type="lt">
                                    <p:tmPct val="5000"/>
                                  </p:iterate>
                                  <p:childTnLst>
                                    <p:set>
                                      <p:cBhvr>
                                        <p:cTn id="31" dur="1" fill="hold">
                                          <p:stCondLst>
                                            <p:cond delay="0"/>
                                          </p:stCondLst>
                                        </p:cTn>
                                        <p:tgtEl>
                                          <p:spTgt spid="11">
                                            <p:txEl>
                                              <p:pRg st="0" end="0"/>
                                            </p:txEl>
                                          </p:spTgt>
                                        </p:tgtEl>
                                        <p:attrNameLst>
                                          <p:attrName>style.visibility</p:attrName>
                                        </p:attrNameLst>
                                      </p:cBhvr>
                                      <p:to>
                                        <p:strVal val="visible"/>
                                      </p:to>
                                    </p:set>
                                    <p:anim calcmode="lin" valueType="num">
                                      <p:cBhvr>
                                        <p:cTn id="32"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33"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34"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35" dur="1000"/>
                                        <p:tgtEl>
                                          <p:spTgt spid="11">
                                            <p:txEl>
                                              <p:pRg st="0" end="0"/>
                                            </p:txEl>
                                          </p:spTgt>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11">
                                            <p:bg/>
                                          </p:spTgt>
                                        </p:tgtEl>
                                        <p:attrNameLst>
                                          <p:attrName>style.visibility</p:attrName>
                                        </p:attrNameLst>
                                      </p:cBhvr>
                                      <p:to>
                                        <p:strVal val="visible"/>
                                      </p:to>
                                    </p:set>
                                    <p:animEffect transition="in" filter="fade">
                                      <p:cBhvr>
                                        <p:cTn id="38" dur="1000"/>
                                        <p:tgtEl>
                                          <p:spTgt spid="11">
                                            <p:bg/>
                                          </p:spTgt>
                                        </p:tgtEl>
                                      </p:cBhvr>
                                    </p:animEffect>
                                    <p:anim calcmode="lin" valueType="num">
                                      <p:cBhvr>
                                        <p:cTn id="39" dur="1000" fill="hold"/>
                                        <p:tgtEl>
                                          <p:spTgt spid="11">
                                            <p:bg/>
                                          </p:spTgt>
                                        </p:tgtEl>
                                        <p:attrNameLst>
                                          <p:attrName>ppt_x</p:attrName>
                                        </p:attrNameLst>
                                      </p:cBhvr>
                                      <p:tavLst>
                                        <p:tav tm="0">
                                          <p:val>
                                            <p:strVal val="#ppt_x"/>
                                          </p:val>
                                        </p:tav>
                                        <p:tav tm="100000">
                                          <p:val>
                                            <p:strVal val="#ppt_x"/>
                                          </p:val>
                                        </p:tav>
                                      </p:tavLst>
                                    </p:anim>
                                    <p:anim calcmode="lin" valueType="num">
                                      <p:cBhvr>
                                        <p:cTn id="40" dur="1000" fill="hold"/>
                                        <p:tgtEl>
                                          <p:spTgt spid="11">
                                            <p:bg/>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iterate type="lt">
                                    <p:tmPct val="0"/>
                                  </p:iterate>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fade">
                                      <p:cBhvr>
                                        <p:cTn id="43" dur="1000"/>
                                        <p:tgtEl>
                                          <p:spTgt spid="11">
                                            <p:txEl>
                                              <p:pRg st="0" end="0"/>
                                            </p:txEl>
                                          </p:spTgt>
                                        </p:tgtEl>
                                      </p:cBhvr>
                                    </p:animEffect>
                                    <p:anim calcmode="lin" valueType="num">
                                      <p:cBhvr>
                                        <p:cTn id="44"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iterate type="lt">
                                    <p:tmPct val="0"/>
                                  </p:iterate>
                                  <p:childTnLst>
                                    <p:set>
                                      <p:cBhvr>
                                        <p:cTn id="47" dur="1" fill="hold">
                                          <p:stCondLst>
                                            <p:cond delay="0"/>
                                          </p:stCondLst>
                                        </p:cTn>
                                        <p:tgtEl>
                                          <p:spTgt spid="11">
                                            <p:txEl>
                                              <p:pRg st="1" end="1"/>
                                            </p:txEl>
                                          </p:spTgt>
                                        </p:tgtEl>
                                        <p:attrNameLst>
                                          <p:attrName>style.visibility</p:attrName>
                                        </p:attrNameLst>
                                      </p:cBhvr>
                                      <p:to>
                                        <p:strVal val="visible"/>
                                      </p:to>
                                    </p:set>
                                    <p:animEffect transition="in" filter="fade">
                                      <p:cBhvr>
                                        <p:cTn id="48" dur="1000"/>
                                        <p:tgtEl>
                                          <p:spTgt spid="11">
                                            <p:txEl>
                                              <p:pRg st="1" end="1"/>
                                            </p:txEl>
                                          </p:spTgt>
                                        </p:tgtEl>
                                      </p:cBhvr>
                                    </p:animEffect>
                                    <p:anim calcmode="lin" valueType="num">
                                      <p:cBhvr>
                                        <p:cTn id="49"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50"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iterate type="lt">
                                    <p:tmPct val="0"/>
                                  </p:iterate>
                                  <p:childTnLst>
                                    <p:set>
                                      <p:cBhvr>
                                        <p:cTn id="52" dur="1" fill="hold">
                                          <p:stCondLst>
                                            <p:cond delay="0"/>
                                          </p:stCondLst>
                                        </p:cTn>
                                        <p:tgtEl>
                                          <p:spTgt spid="11">
                                            <p:txEl>
                                              <p:pRg st="2" end="2"/>
                                            </p:txEl>
                                          </p:spTgt>
                                        </p:tgtEl>
                                        <p:attrNameLst>
                                          <p:attrName>style.visibility</p:attrName>
                                        </p:attrNameLst>
                                      </p:cBhvr>
                                      <p:to>
                                        <p:strVal val="visible"/>
                                      </p:to>
                                    </p:set>
                                    <p:animEffect transition="in" filter="fade">
                                      <p:cBhvr>
                                        <p:cTn id="53" dur="1000"/>
                                        <p:tgtEl>
                                          <p:spTgt spid="11">
                                            <p:txEl>
                                              <p:pRg st="2" end="2"/>
                                            </p:txEl>
                                          </p:spTgt>
                                        </p:tgtEl>
                                      </p:cBhvr>
                                    </p:animEffect>
                                    <p:anim calcmode="lin" valueType="num">
                                      <p:cBhvr>
                                        <p:cTn id="54"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iterate type="lt">
                                    <p:tmPct val="0"/>
                                  </p:iterate>
                                  <p:childTnLst>
                                    <p:set>
                                      <p:cBhvr>
                                        <p:cTn id="57" dur="1" fill="hold">
                                          <p:stCondLst>
                                            <p:cond delay="0"/>
                                          </p:stCondLst>
                                        </p:cTn>
                                        <p:tgtEl>
                                          <p:spTgt spid="11">
                                            <p:txEl>
                                              <p:pRg st="3" end="3"/>
                                            </p:txEl>
                                          </p:spTgt>
                                        </p:tgtEl>
                                        <p:attrNameLst>
                                          <p:attrName>style.visibility</p:attrName>
                                        </p:attrNameLst>
                                      </p:cBhvr>
                                      <p:to>
                                        <p:strVal val="visible"/>
                                      </p:to>
                                    </p:set>
                                    <p:animEffect transition="in" filter="fade">
                                      <p:cBhvr>
                                        <p:cTn id="58" dur="1000"/>
                                        <p:tgtEl>
                                          <p:spTgt spid="11">
                                            <p:txEl>
                                              <p:pRg st="3" end="3"/>
                                            </p:txEl>
                                          </p:spTgt>
                                        </p:tgtEl>
                                      </p:cBhvr>
                                    </p:animEffect>
                                    <p:anim calcmode="lin" valueType="num">
                                      <p:cBhvr>
                                        <p:cTn id="5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1">
                                            <p:txEl>
                                              <p:pRg st="3" end="3"/>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iterate type="lt">
                                    <p:tmPct val="0"/>
                                  </p:iterate>
                                  <p:childTnLst>
                                    <p:set>
                                      <p:cBhvr>
                                        <p:cTn id="62" dur="1" fill="hold">
                                          <p:stCondLst>
                                            <p:cond delay="0"/>
                                          </p:stCondLst>
                                        </p:cTn>
                                        <p:tgtEl>
                                          <p:spTgt spid="11">
                                            <p:txEl>
                                              <p:pRg st="4" end="4"/>
                                            </p:txEl>
                                          </p:spTgt>
                                        </p:tgtEl>
                                        <p:attrNameLst>
                                          <p:attrName>style.visibility</p:attrName>
                                        </p:attrNameLst>
                                      </p:cBhvr>
                                      <p:to>
                                        <p:strVal val="visible"/>
                                      </p:to>
                                    </p:set>
                                    <p:animEffect transition="in" filter="fade">
                                      <p:cBhvr>
                                        <p:cTn id="63" dur="1000"/>
                                        <p:tgtEl>
                                          <p:spTgt spid="11">
                                            <p:txEl>
                                              <p:pRg st="4" end="4"/>
                                            </p:txEl>
                                          </p:spTgt>
                                        </p:tgtEl>
                                      </p:cBhvr>
                                    </p:animEffect>
                                    <p:anim calcmode="lin" valueType="num">
                                      <p:cBhvr>
                                        <p:cTn id="64"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65" dur="1000" fill="hold"/>
                                        <p:tgtEl>
                                          <p:spTgt spid="11">
                                            <p:txEl>
                                              <p:pRg st="4" end="4"/>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iterate type="lt">
                                    <p:tmPct val="0"/>
                                  </p:iterate>
                                  <p:childTnLst>
                                    <p:set>
                                      <p:cBhvr>
                                        <p:cTn id="67" dur="1" fill="hold">
                                          <p:stCondLst>
                                            <p:cond delay="0"/>
                                          </p:stCondLst>
                                        </p:cTn>
                                        <p:tgtEl>
                                          <p:spTgt spid="11">
                                            <p:txEl>
                                              <p:pRg st="5" end="5"/>
                                            </p:txEl>
                                          </p:spTgt>
                                        </p:tgtEl>
                                        <p:attrNameLst>
                                          <p:attrName>style.visibility</p:attrName>
                                        </p:attrNameLst>
                                      </p:cBhvr>
                                      <p:to>
                                        <p:strVal val="visible"/>
                                      </p:to>
                                    </p:set>
                                    <p:animEffect transition="in" filter="fade">
                                      <p:cBhvr>
                                        <p:cTn id="68" dur="1000"/>
                                        <p:tgtEl>
                                          <p:spTgt spid="11">
                                            <p:txEl>
                                              <p:pRg st="5" end="5"/>
                                            </p:txEl>
                                          </p:spTgt>
                                        </p:tgtEl>
                                      </p:cBhvr>
                                    </p:animEffect>
                                    <p:anim calcmode="lin" valueType="num">
                                      <p:cBhvr>
                                        <p:cTn id="69"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70" dur="1000" fill="hold"/>
                                        <p:tgtEl>
                                          <p:spTgt spid="11">
                                            <p:txEl>
                                              <p:pRg st="5" end="5"/>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iterate type="lt">
                                    <p:tmPct val="0"/>
                                  </p:iterate>
                                  <p:childTnLst>
                                    <p:set>
                                      <p:cBhvr>
                                        <p:cTn id="72" dur="1" fill="hold">
                                          <p:stCondLst>
                                            <p:cond delay="0"/>
                                          </p:stCondLst>
                                        </p:cTn>
                                        <p:tgtEl>
                                          <p:spTgt spid="11">
                                            <p:txEl>
                                              <p:pRg st="6" end="6"/>
                                            </p:txEl>
                                          </p:spTgt>
                                        </p:tgtEl>
                                        <p:attrNameLst>
                                          <p:attrName>style.visibility</p:attrName>
                                        </p:attrNameLst>
                                      </p:cBhvr>
                                      <p:to>
                                        <p:strVal val="visible"/>
                                      </p:to>
                                    </p:set>
                                    <p:animEffect transition="in" filter="fade">
                                      <p:cBhvr>
                                        <p:cTn id="73" dur="1000"/>
                                        <p:tgtEl>
                                          <p:spTgt spid="11">
                                            <p:txEl>
                                              <p:pRg st="6" end="6"/>
                                            </p:txEl>
                                          </p:spTgt>
                                        </p:tgtEl>
                                      </p:cBhvr>
                                    </p:animEffect>
                                    <p:anim calcmode="lin" valueType="num">
                                      <p:cBhvr>
                                        <p:cTn id="74"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75"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6" presetClass="entr" presetSubtype="0" fill="hold" grpId="0" nodeType="clickEffect">
                                  <p:stCondLst>
                                    <p:cond delay="0"/>
                                  </p:stCondLst>
                                  <p:iterate type="lt">
                                    <p:tmPct val="10000"/>
                                  </p:iterate>
                                  <p:childTnLst>
                                    <p:set>
                                      <p:cBhvr>
                                        <p:cTn id="79" dur="1" fill="hold">
                                          <p:stCondLst>
                                            <p:cond delay="0"/>
                                          </p:stCondLst>
                                        </p:cTn>
                                        <p:tgtEl>
                                          <p:spTgt spid="12"/>
                                        </p:tgtEl>
                                        <p:attrNameLst>
                                          <p:attrName>style.visibility</p:attrName>
                                        </p:attrNameLst>
                                      </p:cBhvr>
                                      <p:to>
                                        <p:strVal val="visible"/>
                                      </p:to>
                                    </p:set>
                                    <p:anim by="(-#ppt_w*2)" calcmode="lin" valueType="num">
                                      <p:cBhvr rctx="PPT">
                                        <p:cTn id="80" dur="500" autoRev="1" fill="hold">
                                          <p:stCondLst>
                                            <p:cond delay="0"/>
                                          </p:stCondLst>
                                        </p:cTn>
                                        <p:tgtEl>
                                          <p:spTgt spid="12"/>
                                        </p:tgtEl>
                                        <p:attrNameLst>
                                          <p:attrName>ppt_w</p:attrName>
                                        </p:attrNameLst>
                                      </p:cBhvr>
                                    </p:anim>
                                    <p:anim by="(#ppt_w*0.50)" calcmode="lin" valueType="num">
                                      <p:cBhvr>
                                        <p:cTn id="81" dur="500" decel="50000" autoRev="1" fill="hold">
                                          <p:stCondLst>
                                            <p:cond delay="0"/>
                                          </p:stCondLst>
                                        </p:cTn>
                                        <p:tgtEl>
                                          <p:spTgt spid="12"/>
                                        </p:tgtEl>
                                        <p:attrNameLst>
                                          <p:attrName>ppt_x</p:attrName>
                                        </p:attrNameLst>
                                      </p:cBhvr>
                                    </p:anim>
                                    <p:anim from="(-#ppt_h/2)" to="(#ppt_y)" calcmode="lin" valueType="num">
                                      <p:cBhvr>
                                        <p:cTn id="82" dur="1000" fill="hold">
                                          <p:stCondLst>
                                            <p:cond delay="0"/>
                                          </p:stCondLst>
                                        </p:cTn>
                                        <p:tgtEl>
                                          <p:spTgt spid="12"/>
                                        </p:tgtEl>
                                        <p:attrNameLst>
                                          <p:attrName>ppt_y</p:attrName>
                                        </p:attrNameLst>
                                      </p:cBhvr>
                                    </p:anim>
                                    <p:animRot by="21600000">
                                      <p:cBhvr>
                                        <p:cTn id="83" dur="1000" fill="hold">
                                          <p:stCondLst>
                                            <p:cond delay="0"/>
                                          </p:stCondLst>
                                        </p:cTn>
                                        <p:tgtEl>
                                          <p:spTgt spid="12"/>
                                        </p:tgtEl>
                                        <p:attrNameLst>
                                          <p:attrName>r</p:attrName>
                                        </p:attrNameLst>
                                      </p:cBhvr>
                                    </p:animRo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fade">
                                      <p:cBhvr>
                                        <p:cTn id="88" dur="1000"/>
                                        <p:tgtEl>
                                          <p:spTgt spid="5"/>
                                        </p:tgtEl>
                                      </p:cBhvr>
                                    </p:animEffect>
                                    <p:anim calcmode="lin" valueType="num">
                                      <p:cBhvr>
                                        <p:cTn id="89" dur="1000" fill="hold"/>
                                        <p:tgtEl>
                                          <p:spTgt spid="5"/>
                                        </p:tgtEl>
                                        <p:attrNameLst>
                                          <p:attrName>ppt_x</p:attrName>
                                        </p:attrNameLst>
                                      </p:cBhvr>
                                      <p:tavLst>
                                        <p:tav tm="0">
                                          <p:val>
                                            <p:strVal val="#ppt_x"/>
                                          </p:val>
                                        </p:tav>
                                        <p:tav tm="100000">
                                          <p:val>
                                            <p:strVal val="#ppt_x"/>
                                          </p:val>
                                        </p:tav>
                                      </p:tavLst>
                                    </p:anim>
                                    <p:anim calcmode="lin" valueType="num">
                                      <p:cBhvr>
                                        <p:cTn id="9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fade">
                                      <p:cBhvr>
                                        <p:cTn id="95" dur="1000"/>
                                        <p:tgtEl>
                                          <p:spTgt spid="13"/>
                                        </p:tgtEl>
                                      </p:cBhvr>
                                    </p:animEffect>
                                    <p:anim calcmode="lin" valueType="num">
                                      <p:cBhvr>
                                        <p:cTn id="96" dur="1000" fill="hold"/>
                                        <p:tgtEl>
                                          <p:spTgt spid="13"/>
                                        </p:tgtEl>
                                        <p:attrNameLst>
                                          <p:attrName>ppt_x</p:attrName>
                                        </p:attrNameLst>
                                      </p:cBhvr>
                                      <p:tavLst>
                                        <p:tav tm="0">
                                          <p:val>
                                            <p:strVal val="#ppt_x"/>
                                          </p:val>
                                        </p:tav>
                                        <p:tav tm="100000">
                                          <p:val>
                                            <p:strVal val="#ppt_x"/>
                                          </p:val>
                                        </p:tav>
                                      </p:tavLst>
                                    </p:anim>
                                    <p:anim calcmode="lin" valueType="num">
                                      <p:cBhvr>
                                        <p:cTn id="9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10" grpId="0" animBg="1"/>
      <p:bldP spid="11" grpId="0" build="allAtOnce"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77.jpg"/>
          <p:cNvPicPr>
            <a:picLocks noChangeAspect="1"/>
          </p:cNvPicPr>
          <p:nvPr/>
        </p:nvPicPr>
        <p:blipFill>
          <a:blip r:embed="rId2"/>
          <a:stretch>
            <a:fillRect/>
          </a:stretch>
        </p:blipFill>
        <p:spPr>
          <a:xfrm>
            <a:off x="0" y="0"/>
            <a:ext cx="12161838" cy="6858000"/>
          </a:xfrm>
          <a:prstGeom prst="rect">
            <a:avLst/>
          </a:prstGeom>
        </p:spPr>
      </p:pic>
      <p:pic>
        <p:nvPicPr>
          <p:cNvPr id="3" name="Picture 2" descr="images.jpg14.jpg"/>
          <p:cNvPicPr>
            <a:picLocks noChangeAspect="1"/>
          </p:cNvPicPr>
          <p:nvPr/>
        </p:nvPicPr>
        <p:blipFill>
          <a:blip r:embed="rId3"/>
          <a:stretch>
            <a:fillRect/>
          </a:stretch>
        </p:blipFill>
        <p:spPr>
          <a:xfrm>
            <a:off x="0" y="0"/>
            <a:ext cx="12161838" cy="6858000"/>
          </a:xfrm>
          <a:prstGeom prst="rect">
            <a:avLst/>
          </a:prstGeom>
        </p:spPr>
      </p:pic>
      <p:pic>
        <p:nvPicPr>
          <p:cNvPr id="4" name="Picture 3" descr="index.jpg88.jpg"/>
          <p:cNvPicPr>
            <a:picLocks noChangeAspect="1"/>
          </p:cNvPicPr>
          <p:nvPr/>
        </p:nvPicPr>
        <p:blipFill>
          <a:blip r:embed="rId4"/>
          <a:stretch>
            <a:fillRect/>
          </a:stretch>
        </p:blipFill>
        <p:spPr>
          <a:xfrm>
            <a:off x="0" y="-12066"/>
            <a:ext cx="12161838" cy="6870066"/>
          </a:xfrm>
          <a:prstGeom prst="rect">
            <a:avLst/>
          </a:prstGeom>
        </p:spPr>
      </p:pic>
      <p:pic>
        <p:nvPicPr>
          <p:cNvPr id="5" name="Picture 4" descr="index.jpg6.jpg"/>
          <p:cNvPicPr>
            <a:picLocks noChangeAspect="1"/>
          </p:cNvPicPr>
          <p:nvPr/>
        </p:nvPicPr>
        <p:blipFill>
          <a:blip r:embed="rId5"/>
          <a:stretch>
            <a:fillRect/>
          </a:stretch>
        </p:blipFill>
        <p:spPr>
          <a:xfrm>
            <a:off x="5335" y="0"/>
            <a:ext cx="12156503" cy="6858000"/>
          </a:xfrm>
          <a:prstGeom prst="rect">
            <a:avLst/>
          </a:prstGeom>
        </p:spPr>
      </p:pic>
      <p:pic>
        <p:nvPicPr>
          <p:cNvPr id="6" name="Picture 5" descr="images.jpg20.jpg"/>
          <p:cNvPicPr>
            <a:picLocks noChangeAspect="1"/>
          </p:cNvPicPr>
          <p:nvPr/>
        </p:nvPicPr>
        <p:blipFill>
          <a:blip r:embed="rId6"/>
          <a:stretch>
            <a:fillRect/>
          </a:stretch>
        </p:blipFill>
        <p:spPr>
          <a:xfrm>
            <a:off x="0" y="0"/>
            <a:ext cx="12161839" cy="6858000"/>
          </a:xfrm>
          <a:prstGeom prst="rect">
            <a:avLst/>
          </a:prstGeom>
        </p:spPr>
      </p:pic>
      <p:sp>
        <p:nvSpPr>
          <p:cNvPr id="7" name="TextBox 6"/>
          <p:cNvSpPr txBox="1"/>
          <p:nvPr/>
        </p:nvSpPr>
        <p:spPr>
          <a:xfrm>
            <a:off x="365919" y="381000"/>
            <a:ext cx="4587081"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4000" dirty="0" smtClean="0">
                <a:solidFill>
                  <a:schemeClr val="tx1"/>
                </a:solidFill>
                <a:latin typeface="NikoshBAN" pitchFamily="2" charset="0"/>
                <a:cs typeface="NikoshBAN" pitchFamily="2" charset="0"/>
              </a:rPr>
              <a:t>নিচের ছবি গুলো লক্ষ্য কর। </a:t>
            </a:r>
            <a:endParaRPr lang="en-US" sz="4000" dirty="0">
              <a:solidFill>
                <a:schemeClr val="tx1"/>
              </a:solidFill>
              <a:latin typeface="NikoshBAN" pitchFamily="2" charset="0"/>
              <a:cs typeface="NikoshBAN" pitchFamily="2" charset="0"/>
            </a:endParaRPr>
          </a:p>
        </p:txBody>
      </p:sp>
      <p:sp>
        <p:nvSpPr>
          <p:cNvPr id="8" name="Date Placeholder 7"/>
          <p:cNvSpPr>
            <a:spLocks noGrp="1"/>
          </p:cNvSpPr>
          <p:nvPr>
            <p:ph type="dt" sz="half" idx="10"/>
          </p:nvPr>
        </p:nvSpPr>
        <p:spPr/>
        <p:txBody>
          <a:bodyPr/>
          <a:lstStyle/>
          <a:p>
            <a:fld id="{30AC2F18-A474-49AA-AD1F-FE34E95D1D1A}" type="datetime1">
              <a:rPr lang="en-US" smtClean="0"/>
              <a:pPr/>
              <a:t>9/11/2020</a:t>
            </a:fld>
            <a:endParaRPr lang="en-US"/>
          </a:p>
        </p:txBody>
      </p:sp>
      <p:sp>
        <p:nvSpPr>
          <p:cNvPr id="9" name="Slide Number Placeholder 8"/>
          <p:cNvSpPr>
            <a:spLocks noGrp="1"/>
          </p:cNvSpPr>
          <p:nvPr>
            <p:ph type="sldNum" sz="quarter" idx="12"/>
          </p:nvPr>
        </p:nvSpPr>
        <p:spPr/>
        <p:txBody>
          <a:bodyPr/>
          <a:lstStyle/>
          <a:p>
            <a:fld id="{0C230A82-0BFD-4F97-BC5B-1787BFB6DEDE}" type="slidenum">
              <a:rPr lang="en-US" smtClean="0"/>
              <a:pPr/>
              <a:t>3</a:t>
            </a:fld>
            <a:endParaRPr lang="en-US"/>
          </a:p>
        </p:txBody>
      </p:sp>
      <p:sp>
        <p:nvSpPr>
          <p:cNvPr id="10" name="Footer Placeholder 9"/>
          <p:cNvSpPr>
            <a:spLocks noGrp="1"/>
          </p:cNvSpPr>
          <p:nvPr>
            <p:ph type="ftr" sz="quarter" idx="11"/>
          </p:nvPr>
        </p:nvSpPr>
        <p:spPr>
          <a:xfrm>
            <a:off x="3337719" y="6356351"/>
            <a:ext cx="6324600" cy="365125"/>
          </a:xfrm>
        </p:spPr>
        <p:txBody>
          <a:bodyPr/>
          <a:lstStyle/>
          <a:p>
            <a:r>
              <a:rPr lang="bn-BD" dirty="0" smtClean="0"/>
              <a:t>পলাশ কুমার ঘোষ। সরকারি শহীদ সিরাজুদ্দীন হোসেন কলেজ, যশোর। মোবাইলঃ 01920-393252 ই-মেইলঃ </a:t>
            </a:r>
            <a:r>
              <a:rPr lang="en-US" dirty="0" smtClean="0"/>
              <a:t>palashg489@gmail.com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4)">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amond(in)">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7B046-8F0C-4D23-8D8E-8CF835AAC6D0}" type="datetime1">
              <a:rPr lang="en-US" smtClean="0"/>
              <a:pPr/>
              <a:t>9/11/2020</a:t>
            </a:fld>
            <a:endParaRPr lang="en-US"/>
          </a:p>
        </p:txBody>
      </p:sp>
      <p:sp>
        <p:nvSpPr>
          <p:cNvPr id="3" name="Footer Placeholder 2"/>
          <p:cNvSpPr>
            <a:spLocks noGrp="1"/>
          </p:cNvSpPr>
          <p:nvPr>
            <p:ph type="ftr" sz="quarter" idx="11"/>
          </p:nvPr>
        </p:nvSpPr>
        <p:spPr>
          <a:xfrm>
            <a:off x="4155295" y="6356351"/>
            <a:ext cx="4745024" cy="365125"/>
          </a:xfrm>
        </p:spPr>
        <p:txBody>
          <a:bodyPr/>
          <a:lstStyle/>
          <a:p>
            <a:r>
              <a:rPr lang="bn-BD" sz="900" dirty="0" smtClean="0"/>
              <a:t>পলাশ কুমার ঘোষ। সরকারি শহীদ সিরাজুদ্দীন হোসেন কলেজ, যশোর। মোবাইলঃ 01920-393252 ই-মেইলঃ </a:t>
            </a:r>
            <a:r>
              <a:rPr lang="en-US" sz="900" dirty="0" smtClean="0"/>
              <a:t>palashg489@gmail.com</a:t>
            </a:r>
            <a:endParaRPr lang="en-US" sz="900" dirty="0"/>
          </a:p>
        </p:txBody>
      </p:sp>
      <p:sp>
        <p:nvSpPr>
          <p:cNvPr id="4" name="Slide Number Placeholder 3"/>
          <p:cNvSpPr>
            <a:spLocks noGrp="1"/>
          </p:cNvSpPr>
          <p:nvPr>
            <p:ph type="sldNum" sz="quarter" idx="12"/>
          </p:nvPr>
        </p:nvSpPr>
        <p:spPr/>
        <p:txBody>
          <a:bodyPr/>
          <a:lstStyle/>
          <a:p>
            <a:fld id="{0C230A82-0BFD-4F97-BC5B-1787BFB6DEDE}" type="slidenum">
              <a:rPr lang="en-US" smtClean="0"/>
              <a:pPr/>
              <a:t>4</a:t>
            </a:fld>
            <a:endParaRPr lang="en-US"/>
          </a:p>
        </p:txBody>
      </p:sp>
      <p:sp>
        <p:nvSpPr>
          <p:cNvPr id="5" name="TextBox 4"/>
          <p:cNvSpPr txBox="1"/>
          <p:nvPr/>
        </p:nvSpPr>
        <p:spPr>
          <a:xfrm>
            <a:off x="227012" y="2286000"/>
            <a:ext cx="11582400" cy="1569660"/>
          </a:xfrm>
          <a:prstGeom prst="rect">
            <a:avLst/>
          </a:prstGeom>
          <a:ln w="57150"/>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fontAlgn="auto">
              <a:spcBef>
                <a:spcPts val="0"/>
              </a:spcBef>
              <a:spcAft>
                <a:spcPts val="0"/>
              </a:spcAft>
              <a:buFont typeface="Wingdings" pitchFamily="2" charset="2"/>
              <a:buChar char="v"/>
              <a:defRPr/>
            </a:pPr>
            <a:r>
              <a:rPr lang="en-US" sz="4800" dirty="0" smtClean="0">
                <a:latin typeface="NikoshBAN" pitchFamily="2" charset="0"/>
                <a:cs typeface="NikoshBAN" pitchFamily="2" charset="0"/>
              </a:rPr>
              <a:t> </a:t>
            </a:r>
            <a:r>
              <a:rPr lang="bn-BD" sz="4800" dirty="0" smtClean="0">
                <a:latin typeface="NikoshBAN" pitchFamily="2" charset="0"/>
                <a:cs typeface="NikoshBAN" pitchFamily="2" charset="0"/>
              </a:rPr>
              <a:t>ভোক্তা ও উৎপাদকের আচরণ</a:t>
            </a:r>
          </a:p>
          <a:p>
            <a:pPr algn="just" fontAlgn="auto">
              <a:spcBef>
                <a:spcPts val="0"/>
              </a:spcBef>
              <a:spcAft>
                <a:spcPts val="0"/>
              </a:spcAft>
              <a:defRPr/>
            </a:pPr>
            <a:r>
              <a:rPr lang="bn-BD" sz="4800" dirty="0" smtClean="0">
                <a:latin typeface="NikoshBAN" pitchFamily="2" charset="0"/>
                <a:cs typeface="NikoshBAN" pitchFamily="2" charset="0"/>
              </a:rPr>
              <a:t> (</a:t>
            </a:r>
            <a:r>
              <a:rPr lang="en-US" sz="4800" dirty="0" err="1" smtClean="0">
                <a:latin typeface="NikoshBAN" pitchFamily="2" charset="0"/>
                <a:cs typeface="NikoshBAN" pitchFamily="2" charset="0"/>
              </a:rPr>
              <a:t>Behaviour</a:t>
            </a:r>
            <a:r>
              <a:rPr lang="en-US" sz="4800" dirty="0" smtClean="0">
                <a:latin typeface="NikoshBAN" pitchFamily="2" charset="0"/>
                <a:cs typeface="NikoshBAN" pitchFamily="2" charset="0"/>
              </a:rPr>
              <a:t> of Consumer &amp; Producer) </a:t>
            </a:r>
            <a:endParaRPr lang="en-US" sz="4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endParaRPr>
          </a:p>
        </p:txBody>
      </p:sp>
      <p:sp>
        <p:nvSpPr>
          <p:cNvPr id="6" name="Oval 5"/>
          <p:cNvSpPr/>
          <p:nvPr/>
        </p:nvSpPr>
        <p:spPr>
          <a:xfrm>
            <a:off x="3413919" y="304800"/>
            <a:ext cx="4876800" cy="11222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chemeClr val="bg1"/>
                </a:solidFill>
                <a:latin typeface="NikoshBAN" pitchFamily="2" charset="0"/>
                <a:cs typeface="NikoshBAN" pitchFamily="2" charset="0"/>
              </a:rPr>
              <a:t>পাঠ শিরোনামঃ </a:t>
            </a:r>
            <a:endParaRPr lang="en-US" sz="5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out)">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23519" y="685800"/>
            <a:ext cx="3124200" cy="923330"/>
          </a:xfrm>
          <a:prstGeom prst="rect">
            <a:avLst/>
          </a:prstGeom>
          <a:effectLst>
            <a:innerShdw blurRad="114300">
              <a:prstClr val="black"/>
            </a:inn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5400" b="1" u="sng" dirty="0" smtClean="0">
                <a:latin typeface="NikoshBAN" pitchFamily="2" charset="0"/>
                <a:cs typeface="NikoshBAN" pitchFamily="2" charset="0"/>
              </a:rPr>
              <a:t>পাঠ ঘোষণা</a:t>
            </a:r>
          </a:p>
        </p:txBody>
      </p:sp>
      <p:sp>
        <p:nvSpPr>
          <p:cNvPr id="6" name="TextBox 5"/>
          <p:cNvSpPr txBox="1"/>
          <p:nvPr/>
        </p:nvSpPr>
        <p:spPr>
          <a:xfrm>
            <a:off x="1508919" y="2743200"/>
            <a:ext cx="60198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Wingdings" pitchFamily="2" charset="2"/>
              <a:buChar char="v"/>
            </a:pPr>
            <a:r>
              <a:rPr lang="bn-BD" sz="4400" dirty="0" smtClean="0">
                <a:latin typeface="NikoshBAN" pitchFamily="2" charset="0"/>
                <a:cs typeface="NikoshBAN" pitchFamily="2" charset="0"/>
              </a:rPr>
              <a:t> </a:t>
            </a:r>
            <a:r>
              <a:rPr lang="bn-BD" sz="6000" dirty="0" smtClean="0">
                <a:latin typeface="NikoshBAN" pitchFamily="2" charset="0"/>
                <a:cs typeface="NikoshBAN" pitchFamily="2" charset="0"/>
              </a:rPr>
              <a:t>যোগান </a:t>
            </a:r>
            <a:r>
              <a:rPr lang="en-US" sz="6000" dirty="0" smtClean="0">
                <a:latin typeface="NikoshBAN" pitchFamily="2" charset="0"/>
                <a:cs typeface="NikoshBAN" pitchFamily="2" charset="0"/>
              </a:rPr>
              <a:t>(Supply)</a:t>
            </a:r>
            <a:r>
              <a:rPr lang="bn-BD" sz="6000" dirty="0" smtClean="0">
                <a:latin typeface="NikoshBAN" pitchFamily="2" charset="0"/>
                <a:cs typeface="NikoshBAN" pitchFamily="2" charset="0"/>
              </a:rPr>
              <a:t> </a:t>
            </a:r>
            <a:endParaRPr lang="en-US" sz="6000" dirty="0">
              <a:latin typeface="NikoshBAN" pitchFamily="2" charset="0"/>
              <a:cs typeface="NikoshBAN" pitchFamily="2" charset="0"/>
            </a:endParaRPr>
          </a:p>
        </p:txBody>
      </p:sp>
      <p:sp>
        <p:nvSpPr>
          <p:cNvPr id="4" name="Date Placeholder 3"/>
          <p:cNvSpPr>
            <a:spLocks noGrp="1"/>
          </p:cNvSpPr>
          <p:nvPr>
            <p:ph type="dt" sz="half" idx="10"/>
          </p:nvPr>
        </p:nvSpPr>
        <p:spPr/>
        <p:txBody>
          <a:bodyPr/>
          <a:lstStyle/>
          <a:p>
            <a:fld id="{2B0150F9-5D10-4F4A-A005-BB5B2EE2B3FF}" type="datetime1">
              <a:rPr lang="en-US" smtClean="0"/>
              <a:pPr/>
              <a:t>9/11/2020</a:t>
            </a:fld>
            <a:endParaRPr lang="en-US"/>
          </a:p>
        </p:txBody>
      </p:sp>
      <p:sp>
        <p:nvSpPr>
          <p:cNvPr id="7" name="Slide Number Placeholder 6"/>
          <p:cNvSpPr>
            <a:spLocks noGrp="1"/>
          </p:cNvSpPr>
          <p:nvPr>
            <p:ph type="sldNum" sz="quarter" idx="12"/>
          </p:nvPr>
        </p:nvSpPr>
        <p:spPr/>
        <p:txBody>
          <a:bodyPr/>
          <a:lstStyle/>
          <a:p>
            <a:fld id="{0C230A82-0BFD-4F97-BC5B-1787BFB6DEDE}" type="slidenum">
              <a:rPr lang="en-US" smtClean="0"/>
              <a:pPr/>
              <a:t>5</a:t>
            </a:fld>
            <a:endParaRPr lang="en-US"/>
          </a:p>
        </p:txBody>
      </p:sp>
      <p:sp>
        <p:nvSpPr>
          <p:cNvPr id="8" name="Footer Placeholder 7"/>
          <p:cNvSpPr>
            <a:spLocks noGrp="1"/>
          </p:cNvSpPr>
          <p:nvPr>
            <p:ph type="ftr" sz="quarter" idx="11"/>
          </p:nvPr>
        </p:nvSpPr>
        <p:spPr>
          <a:xfrm>
            <a:off x="3413919" y="6356351"/>
            <a:ext cx="6248400" cy="365125"/>
          </a:xfrm>
        </p:spPr>
        <p:txBody>
          <a:bodyPr/>
          <a:lstStyle/>
          <a:p>
            <a:r>
              <a:rPr lang="bn-BD" dirty="0" smtClean="0"/>
              <a:t>পলাশ কুমার ঘোষ। সরকারি শহীদ সিরাজুদ্দীন হোসেন কলেজ, যশোর। মোবাইলঃ 01920-393252 ই-মেইলঃ </a:t>
            </a:r>
            <a:r>
              <a:rPr lang="en-US" dirty="0" smtClean="0"/>
              <a:t>palashg489@gmail.com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919" y="274638"/>
            <a:ext cx="3657600" cy="944562"/>
          </a:xfrm>
        </p:spPr>
        <p:style>
          <a:lnRef idx="1">
            <a:schemeClr val="accent4"/>
          </a:lnRef>
          <a:fillRef idx="2">
            <a:schemeClr val="accent4"/>
          </a:fillRef>
          <a:effectRef idx="1">
            <a:schemeClr val="accent4"/>
          </a:effectRef>
          <a:fontRef idx="minor">
            <a:schemeClr val="dk1"/>
          </a:fontRef>
        </p:style>
        <p:txBody>
          <a:bodyPr>
            <a:noAutofit/>
          </a:bodyPr>
          <a:lstStyle/>
          <a:p>
            <a:r>
              <a:rPr lang="bn-BD" sz="8800" dirty="0" smtClean="0">
                <a:solidFill>
                  <a:srgbClr val="7030A0"/>
                </a:solidFill>
                <a:latin typeface="NikoshBAN" pitchFamily="2" charset="0"/>
                <a:cs typeface="NikoshBAN" pitchFamily="2" charset="0"/>
              </a:rPr>
              <a:t>শিখনফল</a:t>
            </a:r>
            <a:endParaRPr lang="en-US" sz="8800" dirty="0">
              <a:solidFill>
                <a:srgbClr val="7030A0"/>
              </a:solidFill>
              <a:latin typeface="Shonar Bangla" pitchFamily="34" charset="0"/>
              <a:cs typeface="Shonar Bangla" pitchFamily="34" charset="0"/>
            </a:endParaRPr>
          </a:p>
        </p:txBody>
      </p:sp>
      <p:sp>
        <p:nvSpPr>
          <p:cNvPr id="3" name="Content Placeholder 2"/>
          <p:cNvSpPr>
            <a:spLocks noGrp="1"/>
          </p:cNvSpPr>
          <p:nvPr>
            <p:ph idx="1"/>
          </p:nvPr>
        </p:nvSpPr>
        <p:spPr>
          <a:xfrm>
            <a:off x="518319" y="2667000"/>
            <a:ext cx="10945654" cy="3581400"/>
          </a:xfrm>
        </p:spPr>
        <p:style>
          <a:lnRef idx="1">
            <a:schemeClr val="accent5"/>
          </a:lnRef>
          <a:fillRef idx="2">
            <a:schemeClr val="accent5"/>
          </a:fillRef>
          <a:effectRef idx="1">
            <a:schemeClr val="accent5"/>
          </a:effectRef>
          <a:fontRef idx="minor">
            <a:schemeClr val="dk1"/>
          </a:fontRef>
        </p:style>
        <p:txBody>
          <a:bodyPr>
            <a:normAutofit/>
          </a:bodyPr>
          <a:lstStyle/>
          <a:p>
            <a:pPr>
              <a:buFont typeface="Wingdings" pitchFamily="2" charset="2"/>
              <a:buChar char="Ø"/>
            </a:pPr>
            <a:r>
              <a:rPr lang="bn-BD" sz="3600" dirty="0" smtClean="0">
                <a:latin typeface="NikoshBAN" panose="02000000000000000000" pitchFamily="2" charset="0"/>
                <a:cs typeface="NikoshBAN" panose="02000000000000000000" pitchFamily="2" charset="0"/>
              </a:rPr>
              <a:t> যোগানের ধারণা।</a:t>
            </a:r>
          </a:p>
          <a:p>
            <a:pPr>
              <a:buFont typeface="Wingdings" pitchFamily="2" charset="2"/>
              <a:buChar char="Ø"/>
            </a:pPr>
            <a:r>
              <a:rPr lang="bn-BD" sz="3600" dirty="0" smtClean="0">
                <a:latin typeface="NikoshBAN" panose="02000000000000000000" pitchFamily="2" charset="0"/>
                <a:cs typeface="NikoshBAN" panose="02000000000000000000" pitchFamily="2" charset="0"/>
              </a:rPr>
              <a:t> যোগান বিধি </a:t>
            </a:r>
          </a:p>
          <a:p>
            <a:pPr>
              <a:buFont typeface="Wingdings" pitchFamily="2" charset="2"/>
              <a:buChar char="Ø"/>
            </a:pPr>
            <a:r>
              <a:rPr lang="bn-BD" sz="3600" dirty="0" smtClean="0">
                <a:latin typeface="NikoshBAN" panose="02000000000000000000" pitchFamily="2" charset="0"/>
                <a:cs typeface="NikoshBAN" panose="02000000000000000000" pitchFamily="2" charset="0"/>
              </a:rPr>
              <a:t> যোগান অপেক্ষক </a:t>
            </a:r>
          </a:p>
          <a:p>
            <a:pPr>
              <a:buFont typeface="Wingdings" pitchFamily="2" charset="2"/>
              <a:buChar char="Ø"/>
            </a:pPr>
            <a:r>
              <a:rPr lang="bn-BD" sz="3600" dirty="0" smtClean="0">
                <a:latin typeface="NikoshBAN" panose="02000000000000000000" pitchFamily="2" charset="0"/>
                <a:cs typeface="NikoshBAN" panose="02000000000000000000" pitchFamily="2" charset="0"/>
              </a:rPr>
              <a:t> যোগান বিধিকে যোগান সূচি ও রেখায় অংকন। </a:t>
            </a:r>
          </a:p>
          <a:p>
            <a:pPr>
              <a:buFont typeface="Wingdings" pitchFamily="2" charset="2"/>
              <a:buChar char="Ø"/>
            </a:pPr>
            <a:r>
              <a:rPr lang="bn-BD" sz="3600" dirty="0" smtClean="0">
                <a:latin typeface="NikoshBAN" panose="02000000000000000000" pitchFamily="2" charset="0"/>
                <a:cs typeface="NikoshBAN" panose="02000000000000000000" pitchFamily="2" charset="0"/>
              </a:rPr>
              <a:t> যোগানের নির্ধারক সমূহ।  </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975519" y="1524000"/>
            <a:ext cx="9296400"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r>
              <a:rPr lang="bn-BD" sz="4400" dirty="0" smtClean="0">
                <a:latin typeface="NikoshBAN" pitchFamily="2" charset="0"/>
                <a:cs typeface="NikoshBAN" pitchFamily="2" charset="0"/>
              </a:rPr>
              <a:t>পাঠ শেষে শিক্ষার্থীরা যা যা শিখবে-</a:t>
            </a:r>
            <a:endParaRPr lang="en-US" sz="4400" dirty="0" smtClean="0">
              <a:latin typeface="NikoshBAN" pitchFamily="2" charset="0"/>
              <a:cs typeface="NikoshBAN" pitchFamily="2" charset="0"/>
            </a:endParaRPr>
          </a:p>
        </p:txBody>
      </p:sp>
      <p:sp>
        <p:nvSpPr>
          <p:cNvPr id="5" name="Date Placeholder 4"/>
          <p:cNvSpPr>
            <a:spLocks noGrp="1"/>
          </p:cNvSpPr>
          <p:nvPr>
            <p:ph type="dt" sz="half" idx="10"/>
          </p:nvPr>
        </p:nvSpPr>
        <p:spPr/>
        <p:txBody>
          <a:bodyPr/>
          <a:lstStyle/>
          <a:p>
            <a:fld id="{7330AA0B-5807-46A7-ACEE-81FD7ADDC4F6}" type="datetime1">
              <a:rPr lang="en-US" smtClean="0"/>
              <a:pPr/>
              <a:t>9/11/2020</a:t>
            </a:fld>
            <a:endParaRPr lang="en-US"/>
          </a:p>
        </p:txBody>
      </p:sp>
      <p:sp>
        <p:nvSpPr>
          <p:cNvPr id="6" name="Slide Number Placeholder 5"/>
          <p:cNvSpPr>
            <a:spLocks noGrp="1"/>
          </p:cNvSpPr>
          <p:nvPr>
            <p:ph type="sldNum" sz="quarter" idx="12"/>
          </p:nvPr>
        </p:nvSpPr>
        <p:spPr/>
        <p:txBody>
          <a:bodyPr/>
          <a:lstStyle/>
          <a:p>
            <a:fld id="{0C230A82-0BFD-4F97-BC5B-1787BFB6DEDE}" type="slidenum">
              <a:rPr lang="en-US" smtClean="0"/>
              <a:pPr/>
              <a:t>6</a:t>
            </a:fld>
            <a:endParaRPr lang="en-US"/>
          </a:p>
        </p:txBody>
      </p:sp>
      <p:sp>
        <p:nvSpPr>
          <p:cNvPr id="7" name="Footer Placeholder 6"/>
          <p:cNvSpPr>
            <a:spLocks noGrp="1"/>
          </p:cNvSpPr>
          <p:nvPr>
            <p:ph type="ftr" sz="quarter" idx="11"/>
          </p:nvPr>
        </p:nvSpPr>
        <p:spPr>
          <a:xfrm>
            <a:off x="3413919" y="6356351"/>
            <a:ext cx="6324600" cy="365125"/>
          </a:xfrm>
        </p:spPr>
        <p:txBody>
          <a:bodyPr/>
          <a:lstStyle/>
          <a:p>
            <a:r>
              <a:rPr lang="bn-BD" dirty="0" smtClean="0"/>
              <a:t>পলাশ কুমার ঘোষ। সরকারি শহীদ সিরাজুদ্দীন হোসেন কলেজ, যশোর। মোবাইলঃ 01920-393252 ই-মেইলঃ </a:t>
            </a:r>
            <a:r>
              <a:rPr lang="en-US" dirty="0" smtClean="0"/>
              <a:t>palashg489@gmail.com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style.rotation</p:attrName>
                                        </p:attrNameLst>
                                      </p:cBhvr>
                                      <p:tavLst>
                                        <p:tav tm="0">
                                          <p:val>
                                            <p:fltVal val="360"/>
                                          </p:val>
                                        </p:tav>
                                        <p:tav tm="100000">
                                          <p:val>
                                            <p:fltVal val="0"/>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additive="base">
                                        <p:cTn id="3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additive="base">
                                        <p:cTn id="4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719" y="1219200"/>
            <a:ext cx="11277600"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bn-BD" sz="3200" dirty="0" smtClean="0">
                <a:latin typeface="NikoshBAN" pitchFamily="2" charset="0"/>
                <a:cs typeface="NikoshBAN" pitchFamily="2" charset="0"/>
              </a:rPr>
              <a:t>একটি নির্দিষ্ট সময়ে দামে বিক্রেতাগণ কোনো দ্রব্যের যে পরিমাণ বিক্রয় করতে প্রস্তুত বা ইচ্ছুক থাকে তাকে যোগান বলে।</a:t>
            </a:r>
            <a:endParaRPr lang="en-US" sz="3200" dirty="0">
              <a:latin typeface="NikoshBAN" pitchFamily="2" charset="0"/>
              <a:cs typeface="NikoshBAN" pitchFamily="2" charset="0"/>
            </a:endParaRPr>
          </a:p>
        </p:txBody>
      </p:sp>
      <p:sp>
        <p:nvSpPr>
          <p:cNvPr id="6" name="TextBox 5"/>
          <p:cNvSpPr txBox="1"/>
          <p:nvPr/>
        </p:nvSpPr>
        <p:spPr>
          <a:xfrm>
            <a:off x="365919" y="2667000"/>
            <a:ext cx="11277600" cy="10772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bn-BD" sz="3200" dirty="0" smtClean="0">
                <a:latin typeface="NikoshBAN" pitchFamily="2" charset="0"/>
                <a:cs typeface="NikoshBAN" pitchFamily="2" charset="0"/>
              </a:rPr>
              <a:t>অধ্যাপক মেয়ার্স-এর মতে, “কোনো নির্দিষ্ট সময়ে বিভিন্ন সম্ভাব্য দামে দ্রব্যের যে পরিমাণ বিক্রয়ের জন্য উপস্থাপন করা হয় তাকে যোগান বলে।”  </a:t>
            </a:r>
            <a:endParaRPr lang="en-US" sz="3200" dirty="0"/>
          </a:p>
        </p:txBody>
      </p:sp>
      <p:sp>
        <p:nvSpPr>
          <p:cNvPr id="8" name="TextBox 7"/>
          <p:cNvSpPr txBox="1"/>
          <p:nvPr/>
        </p:nvSpPr>
        <p:spPr>
          <a:xfrm>
            <a:off x="442119" y="4876800"/>
            <a:ext cx="11201400"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bn-BD" sz="3200" dirty="0" smtClean="0">
                <a:latin typeface="NikoshBAN" pitchFamily="2" charset="0"/>
                <a:cs typeface="NikoshBAN" pitchFamily="2" charset="0"/>
              </a:rPr>
              <a:t>কোনো দ্রব্যের বিক্রয়যোগ্য মোট পরিমাণ হলো মজুদ। অন্যভাবে বলা যায় বিক্রয়যোগ্য দ্রব্যের যে পরিমাণ বাজারে বর্তমান থাকে তাকে মজুদ বলে।  </a:t>
            </a:r>
            <a:endParaRPr lang="en-US" sz="3200" dirty="0"/>
          </a:p>
        </p:txBody>
      </p:sp>
      <p:sp>
        <p:nvSpPr>
          <p:cNvPr id="9" name="TextBox 8"/>
          <p:cNvSpPr txBox="1"/>
          <p:nvPr/>
        </p:nvSpPr>
        <p:spPr>
          <a:xfrm>
            <a:off x="5166519" y="4038600"/>
            <a:ext cx="2971800" cy="584775"/>
          </a:xfrm>
          <a:prstGeom prst="rect">
            <a:avLst/>
          </a:prstGeom>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bn-BD" sz="3200" dirty="0" smtClean="0">
                <a:latin typeface="NikoshBAN" pitchFamily="2" charset="0"/>
                <a:cs typeface="NikoshBAN" pitchFamily="2" charset="0"/>
              </a:rPr>
              <a:t>মজুদ </a:t>
            </a:r>
            <a:endParaRPr lang="en-US" sz="3200" dirty="0"/>
          </a:p>
        </p:txBody>
      </p:sp>
      <p:sp>
        <p:nvSpPr>
          <p:cNvPr id="10" name="TextBox 9"/>
          <p:cNvSpPr txBox="1"/>
          <p:nvPr/>
        </p:nvSpPr>
        <p:spPr>
          <a:xfrm>
            <a:off x="4633119" y="228600"/>
            <a:ext cx="2667000" cy="646331"/>
          </a:xfrm>
          <a:prstGeom prst="rect">
            <a:avLst/>
          </a:prstGeom>
          <a:ln w="76200"/>
          <a:scene3d>
            <a:camera prst="orthographicFront">
              <a:rot lat="0" lon="0" rev="0"/>
            </a:camera>
            <a:lightRig rig="threePt" dir="t">
              <a:rot lat="0" lon="0" rev="1200000"/>
            </a:lightRig>
          </a:scene3d>
          <a:sp3d>
            <a:bevelT w="63500" h="25400" prst="softRound"/>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bn-BD" sz="3600" dirty="0" smtClean="0">
                <a:latin typeface="NikoshBAN" pitchFamily="2" charset="0"/>
                <a:cs typeface="NikoshBAN" pitchFamily="2" charset="0"/>
              </a:rPr>
              <a:t>যোগান</a:t>
            </a:r>
            <a:endParaRPr lang="en-US" sz="3600" dirty="0"/>
          </a:p>
        </p:txBody>
      </p:sp>
      <p:sp>
        <p:nvSpPr>
          <p:cNvPr id="7" name="Date Placeholder 6"/>
          <p:cNvSpPr>
            <a:spLocks noGrp="1"/>
          </p:cNvSpPr>
          <p:nvPr>
            <p:ph type="dt" sz="half" idx="10"/>
          </p:nvPr>
        </p:nvSpPr>
        <p:spPr/>
        <p:txBody>
          <a:bodyPr/>
          <a:lstStyle/>
          <a:p>
            <a:fld id="{928AEAD4-6A8A-4A0E-A0A9-736CC0489AEE}" type="datetime1">
              <a:rPr lang="en-US" smtClean="0"/>
              <a:pPr/>
              <a:t>9/11/2020</a:t>
            </a:fld>
            <a:endParaRPr lang="en-US"/>
          </a:p>
        </p:txBody>
      </p:sp>
      <p:sp>
        <p:nvSpPr>
          <p:cNvPr id="11" name="Slide Number Placeholder 10"/>
          <p:cNvSpPr>
            <a:spLocks noGrp="1"/>
          </p:cNvSpPr>
          <p:nvPr>
            <p:ph type="sldNum" sz="quarter" idx="12"/>
          </p:nvPr>
        </p:nvSpPr>
        <p:spPr/>
        <p:txBody>
          <a:bodyPr/>
          <a:lstStyle/>
          <a:p>
            <a:fld id="{0C230A82-0BFD-4F97-BC5B-1787BFB6DEDE}" type="slidenum">
              <a:rPr lang="en-US" smtClean="0"/>
              <a:pPr/>
              <a:t>7</a:t>
            </a:fld>
            <a:endParaRPr lang="en-US"/>
          </a:p>
        </p:txBody>
      </p:sp>
      <p:sp>
        <p:nvSpPr>
          <p:cNvPr id="12" name="Footer Placeholder 11"/>
          <p:cNvSpPr>
            <a:spLocks noGrp="1"/>
          </p:cNvSpPr>
          <p:nvPr>
            <p:ph type="ftr" sz="quarter" idx="11"/>
          </p:nvPr>
        </p:nvSpPr>
        <p:spPr>
          <a:xfrm>
            <a:off x="3413919" y="6356351"/>
            <a:ext cx="6324600" cy="365125"/>
          </a:xfrm>
        </p:spPr>
        <p:txBody>
          <a:bodyPr/>
          <a:lstStyle/>
          <a:p>
            <a:r>
              <a:rPr lang="bn-BD" dirty="0" smtClean="0"/>
              <a:t>পলাশ কুমার ঘোষ। সরকারি শহীদ সিরাজুদ্দীন হোসেন কলেজ, যশোর। মোবাইলঃ 01920-393252 ই-মেইলঃ </a:t>
            </a:r>
            <a:r>
              <a:rPr lang="en-US" dirty="0" smtClean="0"/>
              <a:t>palashg489@gmail.com</a:t>
            </a:r>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4)">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800" decel="100000"/>
                                        <p:tgtEl>
                                          <p:spTgt spid="8"/>
                                        </p:tgtEl>
                                      </p:cBhvr>
                                    </p:animEffect>
                                    <p:anim calcmode="lin" valueType="num">
                                      <p:cBhvr>
                                        <p:cTn id="32" dur="800" decel="100000" fill="hold"/>
                                        <p:tgtEl>
                                          <p:spTgt spid="8"/>
                                        </p:tgtEl>
                                        <p:attrNameLst>
                                          <p:attrName>style.rotation</p:attrName>
                                        </p:attrNameLst>
                                      </p:cBhvr>
                                      <p:tavLst>
                                        <p:tav tm="0">
                                          <p:val>
                                            <p:fltVal val="-90"/>
                                          </p:val>
                                        </p:tav>
                                        <p:tav tm="100000">
                                          <p:val>
                                            <p:fltVal val="0"/>
                                          </p:val>
                                        </p:tav>
                                      </p:tavLst>
                                    </p:anim>
                                    <p:anim calcmode="lin" valueType="num">
                                      <p:cBhvr>
                                        <p:cTn id="33" dur="800" decel="100000" fill="hold"/>
                                        <p:tgtEl>
                                          <p:spTgt spid="8"/>
                                        </p:tgtEl>
                                        <p:attrNameLst>
                                          <p:attrName>ppt_x</p:attrName>
                                        </p:attrNameLst>
                                      </p:cBhvr>
                                      <p:tavLst>
                                        <p:tav tm="0">
                                          <p:val>
                                            <p:strVal val="#ppt_x+0.4"/>
                                          </p:val>
                                        </p:tav>
                                        <p:tav tm="100000">
                                          <p:val>
                                            <p:strVal val="#ppt_x-0.05"/>
                                          </p:val>
                                        </p:tav>
                                      </p:tavLst>
                                    </p:anim>
                                    <p:anim calcmode="lin" valueType="num">
                                      <p:cBhvr>
                                        <p:cTn id="34" dur="800" decel="100000" fill="hold"/>
                                        <p:tgtEl>
                                          <p:spTgt spid="8"/>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75919" y="457200"/>
            <a:ext cx="3048000" cy="707886"/>
          </a:xfrm>
          <a:prstGeom prst="rect">
            <a:avLst/>
          </a:prstGeom>
          <a:scene3d>
            <a:camera prst="orthographicFront"/>
            <a:lightRig rig="threePt" dir="t"/>
          </a:scene3d>
          <a:sp3d>
            <a:bevelT w="114300" prst="hardEdge"/>
          </a:sp3d>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bn-BD" sz="4000" dirty="0" smtClean="0">
                <a:latin typeface="NikoshBAN" pitchFamily="2" charset="0"/>
                <a:cs typeface="NikoshBAN" pitchFamily="2" charset="0"/>
              </a:rPr>
              <a:t>যোগান ও মজুদ</a:t>
            </a:r>
            <a:endParaRPr lang="en-US" sz="4000" dirty="0"/>
          </a:p>
        </p:txBody>
      </p:sp>
      <p:sp>
        <p:nvSpPr>
          <p:cNvPr id="3" name="TextBox 2"/>
          <p:cNvSpPr txBox="1"/>
          <p:nvPr/>
        </p:nvSpPr>
        <p:spPr>
          <a:xfrm>
            <a:off x="213519" y="1600200"/>
            <a:ext cx="7620000" cy="4031873"/>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bn-BD" sz="3200" dirty="0" smtClean="0">
                <a:latin typeface="NikoshBAN" pitchFamily="2" charset="0"/>
                <a:cs typeface="NikoshBAN" pitchFamily="2" charset="0"/>
              </a:rPr>
              <a:t>উদাহরণঃ বাজারে একজন বিক্রেতার নিকট মোট ৭০ টন চাউল আছে। বাজারে প্রতি টন চাউলের মূল্য ১০,০০০ টাকা। যদি উক্ত দামে বিক্রেতা ৩০ টন চাউল বিক্রয় করতে ইচ্ছুক থাকে, তবে সে অবস্থায় ৭০ টন চাউল মজুদ এবং ৩০ টন চাউল যোগান বা সরবরাহ। সুতরাং যোগান হলো মজুদের একটি অংশ। </a:t>
            </a:r>
          </a:p>
          <a:p>
            <a:pPr algn="just"/>
            <a:r>
              <a:rPr lang="bn-BD" sz="3200" dirty="0" smtClean="0">
                <a:latin typeface="NikoshBAN" pitchFamily="2" charset="0"/>
                <a:cs typeface="NikoshBAN" pitchFamily="2" charset="0"/>
              </a:rPr>
              <a:t>পাশের চিত্রে বিষয়টি দেখানো হলো। যোগান, মজুদ ধারণা অপেক্ষা ছোট বা সমান হতে পারে কিন্তু বড় হবে না। </a:t>
            </a:r>
            <a:endParaRPr lang="en-US" sz="3200" dirty="0"/>
          </a:p>
        </p:txBody>
      </p:sp>
      <p:graphicFrame>
        <p:nvGraphicFramePr>
          <p:cNvPr id="6" name="Chart 5"/>
          <p:cNvGraphicFramePr/>
          <p:nvPr/>
        </p:nvGraphicFramePr>
        <p:xfrm>
          <a:off x="7452519" y="1905000"/>
          <a:ext cx="3429000" cy="285503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9586119" y="990600"/>
            <a:ext cx="220980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bn-BD" sz="2400" dirty="0" smtClean="0">
                <a:latin typeface="NikoshBAN" pitchFamily="2" charset="0"/>
                <a:cs typeface="NikoshBAN" pitchFamily="2" charset="0"/>
              </a:rPr>
              <a:t>৭০ টন চাউল = মজুদ </a:t>
            </a:r>
            <a:endParaRPr lang="en-US" sz="2400" dirty="0"/>
          </a:p>
        </p:txBody>
      </p:sp>
      <p:sp>
        <p:nvSpPr>
          <p:cNvPr id="11" name="TextBox 10"/>
          <p:cNvSpPr txBox="1"/>
          <p:nvPr/>
        </p:nvSpPr>
        <p:spPr>
          <a:xfrm>
            <a:off x="9967119" y="4114800"/>
            <a:ext cx="2194719" cy="461665"/>
          </a:xfrm>
          <a:prstGeom prst="rect">
            <a:avLst/>
          </a:prstGeom>
          <a:noFill/>
        </p:spPr>
        <p:txBody>
          <a:bodyPr wrap="square" rtlCol="0">
            <a:spAutoFit/>
          </a:bodyPr>
          <a:lstStyle/>
          <a:p>
            <a:pPr algn="just"/>
            <a:r>
              <a:rPr lang="bn-BD" sz="2400" dirty="0" smtClean="0">
                <a:latin typeface="NikoshBAN" pitchFamily="2" charset="0"/>
                <a:cs typeface="NikoshBAN" pitchFamily="2" charset="0"/>
              </a:rPr>
              <a:t>৩০ টন চাউল যোগান </a:t>
            </a:r>
            <a:endParaRPr lang="en-US" sz="2400" dirty="0"/>
          </a:p>
        </p:txBody>
      </p:sp>
      <p:sp>
        <p:nvSpPr>
          <p:cNvPr id="12" name="Bent-Up Arrow 11"/>
          <p:cNvSpPr/>
          <p:nvPr/>
        </p:nvSpPr>
        <p:spPr>
          <a:xfrm rot="10800000" flipH="1">
            <a:off x="10271919" y="3048000"/>
            <a:ext cx="1143000" cy="1066800"/>
          </a:xfrm>
          <a:prstGeom prst="bentUpArrow">
            <a:avLst>
              <a:gd name="adj1" fmla="val 1623"/>
              <a:gd name="adj2" fmla="val 6169"/>
              <a:gd name="adj3" fmla="val 198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Bent-Up Arrow 12"/>
          <p:cNvSpPr/>
          <p:nvPr/>
        </p:nvSpPr>
        <p:spPr>
          <a:xfrm rot="5400000" flipH="1">
            <a:off x="8405019" y="1181100"/>
            <a:ext cx="1143000" cy="1066800"/>
          </a:xfrm>
          <a:prstGeom prst="bentUpArrow">
            <a:avLst>
              <a:gd name="adj1" fmla="val 1623"/>
              <a:gd name="adj2" fmla="val 6169"/>
              <a:gd name="adj3" fmla="val 198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8"/>
          <p:cNvSpPr>
            <a:spLocks noGrp="1"/>
          </p:cNvSpPr>
          <p:nvPr>
            <p:ph type="dt" sz="half" idx="10"/>
          </p:nvPr>
        </p:nvSpPr>
        <p:spPr/>
        <p:txBody>
          <a:bodyPr/>
          <a:lstStyle/>
          <a:p>
            <a:fld id="{6AF7723F-7A5E-4471-B25F-5EA20D86D377}" type="datetime1">
              <a:rPr lang="en-US" smtClean="0"/>
              <a:pPr/>
              <a:t>9/11/2020</a:t>
            </a:fld>
            <a:endParaRPr lang="en-US"/>
          </a:p>
        </p:txBody>
      </p:sp>
      <p:sp>
        <p:nvSpPr>
          <p:cNvPr id="14" name="Slide Number Placeholder 13"/>
          <p:cNvSpPr>
            <a:spLocks noGrp="1"/>
          </p:cNvSpPr>
          <p:nvPr>
            <p:ph type="sldNum" sz="quarter" idx="12"/>
          </p:nvPr>
        </p:nvSpPr>
        <p:spPr/>
        <p:txBody>
          <a:bodyPr/>
          <a:lstStyle/>
          <a:p>
            <a:fld id="{0C230A82-0BFD-4F97-BC5B-1787BFB6DEDE}" type="slidenum">
              <a:rPr lang="en-US" smtClean="0"/>
              <a:pPr/>
              <a:t>8</a:t>
            </a:fld>
            <a:endParaRPr lang="en-US"/>
          </a:p>
        </p:txBody>
      </p:sp>
      <p:sp>
        <p:nvSpPr>
          <p:cNvPr id="15" name="Footer Placeholder 14"/>
          <p:cNvSpPr>
            <a:spLocks noGrp="1"/>
          </p:cNvSpPr>
          <p:nvPr>
            <p:ph type="ftr" sz="quarter" idx="11"/>
          </p:nvPr>
        </p:nvSpPr>
        <p:spPr>
          <a:xfrm>
            <a:off x="3413919" y="6356351"/>
            <a:ext cx="6172200" cy="365125"/>
          </a:xfrm>
        </p:spPr>
        <p:txBody>
          <a:bodyPr/>
          <a:lstStyle/>
          <a:p>
            <a:r>
              <a:rPr lang="bn-BD" dirty="0" smtClean="0"/>
              <a:t>পলাশ কুমার ঘোষ। সরকারি শহীদ সিরাজুদ্দীন হোসেন কলেজ, যশোর। মোবাইলঃ 01920-393252 ই-মেইলঃ </a:t>
            </a:r>
            <a:r>
              <a:rPr lang="en-US" dirty="0" smtClean="0"/>
              <a:t>palashg489@gmail.com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amond(in)">
                                      <p:cBhvr>
                                        <p:cTn id="14" dur="2000"/>
                                        <p:tgtEl>
                                          <p:spTgt spid="6"/>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diamond(in)">
                                      <p:cBhvr>
                                        <p:cTn id="3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Graphic spid="6" grpId="0">
        <p:bldAsOne/>
      </p:bldGraphic>
      <p:bldP spid="10" grpId="0" animBg="1"/>
      <p:bldP spid="11" grpId="0"/>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0119" y="228600"/>
            <a:ext cx="3886200" cy="1015663"/>
          </a:xfrm>
          <a:prstGeom prst="rect">
            <a:avLst/>
          </a:prstGeom>
          <a:ln w="57150"/>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bn-BD" sz="6000" dirty="0" smtClean="0">
                <a:latin typeface="NikoshBAN" panose="02000000000000000000" pitchFamily="2" charset="0"/>
                <a:cs typeface="NikoshBAN" panose="02000000000000000000" pitchFamily="2" charset="0"/>
              </a:rPr>
              <a:t>একক কাজঃ </a:t>
            </a:r>
            <a:endParaRPr lang="en-US" sz="6000" dirty="0"/>
          </a:p>
        </p:txBody>
      </p:sp>
      <p:sp>
        <p:nvSpPr>
          <p:cNvPr id="3" name="TextBox 2"/>
          <p:cNvSpPr txBox="1"/>
          <p:nvPr/>
        </p:nvSpPr>
        <p:spPr>
          <a:xfrm>
            <a:off x="9586119" y="533400"/>
            <a:ext cx="14478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BD" dirty="0" smtClean="0">
                <a:latin typeface="NikoshBAN" panose="02000000000000000000" pitchFamily="2" charset="0"/>
                <a:cs typeface="NikoshBAN" panose="02000000000000000000" pitchFamily="2" charset="0"/>
              </a:rPr>
              <a:t>সময়ঃ ৩ মিনিট</a:t>
            </a:r>
            <a:endParaRPr lang="en-US" dirty="0"/>
          </a:p>
        </p:txBody>
      </p:sp>
      <p:sp>
        <p:nvSpPr>
          <p:cNvPr id="5" name="TextBox 4"/>
          <p:cNvSpPr txBox="1"/>
          <p:nvPr/>
        </p:nvSpPr>
        <p:spPr>
          <a:xfrm>
            <a:off x="746919" y="4800600"/>
            <a:ext cx="6400800" cy="1200329"/>
          </a:xfrm>
          <a:prstGeom prst="rect">
            <a:avLst/>
          </a:prstGeom>
          <a:scene3d>
            <a:camera prst="orthographicFront"/>
            <a:lightRig rig="threePt" dir="t"/>
          </a:scene3d>
          <a:sp3d>
            <a:bevelT prst="angle"/>
          </a:sp3d>
        </p:spPr>
        <p:style>
          <a:lnRef idx="2">
            <a:schemeClr val="accent5"/>
          </a:lnRef>
          <a:fillRef idx="1">
            <a:schemeClr val="lt1"/>
          </a:fillRef>
          <a:effectRef idx="0">
            <a:schemeClr val="accent5"/>
          </a:effectRef>
          <a:fontRef idx="minor">
            <a:schemeClr val="dk1"/>
          </a:fontRef>
        </p:style>
        <p:txBody>
          <a:bodyPr wrap="square" rtlCol="0">
            <a:spAutoFit/>
          </a:bodyPr>
          <a:lstStyle/>
          <a:p>
            <a:pPr>
              <a:buFont typeface="Wingdings" pitchFamily="2" charset="2"/>
              <a:buChar char="Ø"/>
            </a:pPr>
            <a:r>
              <a:rPr lang="bn-BD" sz="3600" dirty="0" smtClean="0"/>
              <a:t> </a:t>
            </a:r>
            <a:r>
              <a:rPr lang="bn-BD" sz="3600" dirty="0" smtClean="0">
                <a:latin typeface="NikoshBAN" panose="02000000000000000000" pitchFamily="2" charset="0"/>
                <a:cs typeface="NikoshBAN" panose="02000000000000000000" pitchFamily="2" charset="0"/>
              </a:rPr>
              <a:t>যোগান কাকে বলে? </a:t>
            </a:r>
          </a:p>
          <a:p>
            <a:pPr>
              <a:buFont typeface="Wingdings" pitchFamily="2" charset="2"/>
              <a:buChar char="Ø"/>
            </a:pPr>
            <a:r>
              <a:rPr lang="bn-BD" sz="3600" dirty="0" smtClean="0">
                <a:latin typeface="NikoshBAN" panose="02000000000000000000" pitchFamily="2" charset="0"/>
                <a:cs typeface="NikoshBAN" panose="02000000000000000000" pitchFamily="2" charset="0"/>
              </a:rPr>
              <a:t> যোগান ও মজুদের পাঁচটি পার্থক্য লেখ। </a:t>
            </a:r>
            <a:endParaRPr lang="en-US" sz="3600" dirty="0"/>
          </a:p>
        </p:txBody>
      </p:sp>
      <p:sp>
        <p:nvSpPr>
          <p:cNvPr id="6" name="Date Placeholder 5"/>
          <p:cNvSpPr>
            <a:spLocks noGrp="1"/>
          </p:cNvSpPr>
          <p:nvPr>
            <p:ph type="dt" sz="half" idx="10"/>
          </p:nvPr>
        </p:nvSpPr>
        <p:spPr/>
        <p:txBody>
          <a:bodyPr/>
          <a:lstStyle/>
          <a:p>
            <a:fld id="{9CD094F6-22C9-48FB-BA3C-07107E9BDAAC}" type="datetime1">
              <a:rPr lang="en-US" smtClean="0"/>
              <a:pPr/>
              <a:t>9/11/2020</a:t>
            </a:fld>
            <a:endParaRPr lang="en-US"/>
          </a:p>
        </p:txBody>
      </p:sp>
      <p:sp>
        <p:nvSpPr>
          <p:cNvPr id="7" name="Slide Number Placeholder 6"/>
          <p:cNvSpPr>
            <a:spLocks noGrp="1"/>
          </p:cNvSpPr>
          <p:nvPr>
            <p:ph type="sldNum" sz="quarter" idx="12"/>
          </p:nvPr>
        </p:nvSpPr>
        <p:spPr/>
        <p:txBody>
          <a:bodyPr/>
          <a:lstStyle/>
          <a:p>
            <a:fld id="{0C230A82-0BFD-4F97-BC5B-1787BFB6DEDE}" type="slidenum">
              <a:rPr lang="en-US" smtClean="0"/>
              <a:pPr/>
              <a:t>9</a:t>
            </a:fld>
            <a:endParaRPr lang="en-US"/>
          </a:p>
        </p:txBody>
      </p:sp>
      <p:sp>
        <p:nvSpPr>
          <p:cNvPr id="8" name="Footer Placeholder 7"/>
          <p:cNvSpPr>
            <a:spLocks noGrp="1"/>
          </p:cNvSpPr>
          <p:nvPr>
            <p:ph type="ftr" sz="quarter" idx="11"/>
          </p:nvPr>
        </p:nvSpPr>
        <p:spPr>
          <a:xfrm>
            <a:off x="2880519" y="6356351"/>
            <a:ext cx="6248400" cy="365125"/>
          </a:xfrm>
        </p:spPr>
        <p:txBody>
          <a:bodyPr/>
          <a:lstStyle/>
          <a:p>
            <a:r>
              <a:rPr lang="bn-BD" dirty="0" smtClean="0"/>
              <a:t>পলাশ কুমার ঘোষ। সরকারি শহীদ সিরাজুদ্দীন হোসেন কলেজ, যশোর। মোবাইলঃ 01920-393252 ই-মেইলঃ </a:t>
            </a:r>
            <a:r>
              <a:rPr lang="en-US" dirty="0" smtClean="0"/>
              <a:t>palashg489@gmail.com</a:t>
            </a:r>
            <a:endParaRPr lang="en-US" dirty="0"/>
          </a:p>
        </p:txBody>
      </p:sp>
      <p:pic>
        <p:nvPicPr>
          <p:cNvPr id="9" name="Picture 8" descr="Picture 50.png"/>
          <p:cNvPicPr>
            <a:picLocks noChangeAspect="1"/>
          </p:cNvPicPr>
          <p:nvPr/>
        </p:nvPicPr>
        <p:blipFill>
          <a:blip r:embed="rId2"/>
          <a:stretch>
            <a:fillRect/>
          </a:stretch>
        </p:blipFill>
        <p:spPr>
          <a:xfrm>
            <a:off x="4124264" y="1371600"/>
            <a:ext cx="6071455" cy="3124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edge">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diamond(in)">
                                      <p:cBhvr>
                                        <p:cTn id="3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613</TotalTime>
  <Words>949</Words>
  <Application>Microsoft Office PowerPoint</Application>
  <PresentationFormat>Custom</PresentationFormat>
  <Paragraphs>157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শিখনফল</vt:lpstr>
      <vt:lpstr>Slide 7</vt:lpstr>
      <vt:lpstr>Slide 8</vt:lpstr>
      <vt:lpstr>Slide 9</vt:lpstr>
      <vt:lpstr>Slide 10</vt:lpstr>
      <vt:lpstr>Slide 11</vt:lpstr>
      <vt:lpstr>Slide 12</vt:lpstr>
      <vt:lpstr>Slide 13</vt:lpstr>
      <vt:lpstr>Slide 14</vt:lpstr>
      <vt:lpstr>Slide 15</vt:lpstr>
      <vt:lpstr>Slide 16</vt:lpstr>
      <vt:lpstr>বাড়ির কাজঃ </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FAWZIA HASSAN</dc:creator>
  <cp:lastModifiedBy>Palash</cp:lastModifiedBy>
  <cp:revision>251</cp:revision>
  <dcterms:created xsi:type="dcterms:W3CDTF">2015-07-05T15:23:05Z</dcterms:created>
  <dcterms:modified xsi:type="dcterms:W3CDTF">2020-09-11T14:52:27Z</dcterms:modified>
</cp:coreProperties>
</file>