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57" r:id="rId4"/>
    <p:sldId id="258" r:id="rId5"/>
    <p:sldId id="270" r:id="rId6"/>
    <p:sldId id="263" r:id="rId7"/>
    <p:sldId id="260" r:id="rId8"/>
    <p:sldId id="261" r:id="rId9"/>
    <p:sldId id="262"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31" autoAdjust="0"/>
    <p:restoredTop sz="94660"/>
  </p:normalViewPr>
  <p:slideViewPr>
    <p:cSldViewPr>
      <p:cViewPr varScale="1">
        <p:scale>
          <a:sx n="45" d="100"/>
          <a:sy n="45" d="100"/>
        </p:scale>
        <p:origin x="-6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F132D-9DEF-45D1-A56E-01BBA77E947A}" type="datetimeFigureOut">
              <a:rPr lang="en-US" smtClean="0"/>
              <a:pPr/>
              <a:t>9/10/2020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2CF53-D422-4BF3-8C7A-A4274B632D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72CF53-D422-4BF3-8C7A-A4274B632DC6}"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72CF53-D422-4BF3-8C7A-A4274B632DC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FEBEFF-E858-45EF-A80E-733D7A13964A}"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EBEFF-E858-45EF-A80E-733D7A13964A}"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EBEFF-E858-45EF-A80E-733D7A13964A}"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EBEFF-E858-45EF-A80E-733D7A13964A}"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EBEFF-E858-45EF-A80E-733D7A13964A}"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FEBEFF-E858-45EF-A80E-733D7A13964A}"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EBEFF-E858-45EF-A80E-733D7A13964A}"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EBEFF-E858-45EF-A80E-733D7A13964A}" type="datetimeFigureOut">
              <a:rPr lang="en-US" smtClean="0"/>
              <a:pPr/>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EBEFF-E858-45EF-A80E-733D7A13964A}"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EBEFF-E858-45EF-A80E-733D7A13964A}"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EBEFF-E858-45EF-A80E-733D7A13964A}"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17DCE-BF03-4107-96D1-32D8B97105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EBEFF-E858-45EF-A80E-733D7A13964A}" type="datetimeFigureOut">
              <a:rPr lang="en-US" smtClean="0"/>
              <a:pPr/>
              <a:t>9/10/2020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17DCE-BF03-4107-96D1-32D8B97105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zizabidpur@gmail.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lcome.jpg"/>
          <p:cNvPicPr>
            <a:picLocks noChangeAspect="1"/>
          </p:cNvPicPr>
          <p:nvPr/>
        </p:nvPicPr>
        <p:blipFill>
          <a:blip r:embed="rId2"/>
          <a:stretch>
            <a:fillRect/>
          </a:stretch>
        </p:blipFill>
        <p:spPr>
          <a:xfrm>
            <a:off x="0" y="0"/>
            <a:ext cx="9144000" cy="6858001"/>
          </a:xfrm>
          <a:prstGeom prst="rect">
            <a:avLst/>
          </a:prstGeom>
        </p:spPr>
      </p:pic>
      <p:sp>
        <p:nvSpPr>
          <p:cNvPr id="5" name="Title 4"/>
          <p:cNvSpPr>
            <a:spLocks noGrp="1"/>
          </p:cNvSpPr>
          <p:nvPr>
            <p:ph type="ctrTitle"/>
          </p:nvPr>
        </p:nvSpPr>
        <p:spPr>
          <a:xfrm>
            <a:off x="838200" y="2057400"/>
            <a:ext cx="7772400" cy="1470025"/>
          </a:xfrm>
        </p:spPr>
        <p:txBody>
          <a:bodyPr>
            <a:noAutofit/>
            <a:scene3d>
              <a:camera prst="orthographicFront"/>
              <a:lightRig rig="threePt" dir="t"/>
            </a:scene3d>
            <a:sp3d extrusionH="57150">
              <a:bevelT w="38100" h="38100" prst="convex"/>
            </a:sp3d>
          </a:bodyPr>
          <a:lstStyle/>
          <a:p>
            <a:r>
              <a:rPr lang="en-US" sz="9600" b="1" dirty="0" smtClean="0">
                <a:solidFill>
                  <a:srgbClr val="FFFF00"/>
                </a:solidFill>
                <a:effectLst>
                  <a:outerShdw blurRad="38100" dist="38100" dir="2700000" algn="tl">
                    <a:srgbClr val="000000">
                      <a:alpha val="43137"/>
                    </a:srgbClr>
                  </a:outerShdw>
                </a:effectLst>
              </a:rPr>
              <a:t>Welcome</a:t>
            </a:r>
            <a:br>
              <a:rPr lang="en-US" sz="9600" b="1" dirty="0" smtClean="0">
                <a:solidFill>
                  <a:srgbClr val="FFFF00"/>
                </a:solidFill>
                <a:effectLst>
                  <a:outerShdw blurRad="38100" dist="38100" dir="2700000" algn="tl">
                    <a:srgbClr val="000000">
                      <a:alpha val="43137"/>
                    </a:srgbClr>
                  </a:outerShdw>
                </a:effectLst>
              </a:rPr>
            </a:br>
            <a:r>
              <a:rPr lang="en-US" sz="9600" b="1" dirty="0" smtClean="0">
                <a:solidFill>
                  <a:srgbClr val="FFFF00"/>
                </a:solidFill>
                <a:effectLst>
                  <a:outerShdw blurRad="38100" dist="38100" dir="2700000" algn="tl">
                    <a:srgbClr val="000000">
                      <a:alpha val="43137"/>
                    </a:srgbClr>
                  </a:outerShdw>
                </a:effectLst>
              </a:rPr>
              <a:t>To</a:t>
            </a:r>
            <a:br>
              <a:rPr lang="en-US" sz="9600" b="1" dirty="0" smtClean="0">
                <a:solidFill>
                  <a:srgbClr val="FFFF00"/>
                </a:solidFill>
                <a:effectLst>
                  <a:outerShdw blurRad="38100" dist="38100" dir="2700000" algn="tl">
                    <a:srgbClr val="000000">
                      <a:alpha val="43137"/>
                    </a:srgbClr>
                  </a:outerShdw>
                </a:effectLst>
              </a:rPr>
            </a:br>
            <a:r>
              <a:rPr lang="en-US" sz="9600" b="1" dirty="0" smtClean="0">
                <a:solidFill>
                  <a:srgbClr val="FFFF00"/>
                </a:solidFill>
                <a:effectLst>
                  <a:outerShdw blurRad="38100" dist="38100" dir="2700000" algn="tl">
                    <a:srgbClr val="000000">
                      <a:alpha val="43137"/>
                    </a:srgbClr>
                  </a:outerShdw>
                </a:effectLst>
              </a:rPr>
              <a:t>Presentation</a:t>
            </a:r>
            <a:r>
              <a:rPr lang="en-US" sz="3200" dirty="0" smtClean="0">
                <a:solidFill>
                  <a:srgbClr val="FFFF00"/>
                </a:solidFill>
              </a:rPr>
              <a:t> </a:t>
            </a:r>
            <a:endParaRPr lang="en-US" sz="3200" dirty="0">
              <a:solidFill>
                <a:srgbClr val="FFFF00"/>
              </a:solidFill>
            </a:endParaRPr>
          </a:p>
        </p:txBody>
      </p:sp>
      <p:sp>
        <p:nvSpPr>
          <p:cNvPr id="6" name="Rectangle 5"/>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019800" cy="1143000"/>
          </a:xfrm>
        </p:spPr>
        <p:txBody>
          <a:bodyPr>
            <a:noAutofit/>
          </a:bodyPr>
          <a:lstStyle/>
          <a:p>
            <a:r>
              <a:rPr lang="en-US" sz="7200" b="1" dirty="0" smtClean="0">
                <a:solidFill>
                  <a:srgbClr val="0070C0"/>
                </a:solidFill>
                <a:effectLst>
                  <a:outerShdw blurRad="38100" dist="38100" dir="2700000" algn="tl">
                    <a:srgbClr val="000000">
                      <a:alpha val="43137"/>
                    </a:srgbClr>
                  </a:outerShdw>
                </a:effectLst>
              </a:rPr>
              <a:t>Pair Work </a:t>
            </a:r>
            <a:endParaRPr lang="en-US" sz="72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304800" y="1371600"/>
            <a:ext cx="2968954" cy="523220"/>
          </a:xfrm>
          <a:prstGeom prst="rect">
            <a:avLst/>
          </a:prstGeom>
          <a:noFill/>
        </p:spPr>
        <p:txBody>
          <a:bodyPr wrap="none" rtlCol="0">
            <a:spAutoFit/>
          </a:bodyPr>
          <a:lstStyle/>
          <a:p>
            <a:r>
              <a:rPr lang="en-US" sz="2800" dirty="0" smtClean="0">
                <a:solidFill>
                  <a:srgbClr val="FF0000"/>
                </a:solidFill>
              </a:rPr>
              <a:t>What is an e-mail? </a:t>
            </a:r>
            <a:endParaRPr lang="en-US" sz="2800" dirty="0">
              <a:solidFill>
                <a:srgbClr val="FF0000"/>
              </a:solidFill>
            </a:endParaRPr>
          </a:p>
        </p:txBody>
      </p:sp>
      <p:sp>
        <p:nvSpPr>
          <p:cNvPr id="5" name="TextBox 4"/>
          <p:cNvSpPr txBox="1"/>
          <p:nvPr/>
        </p:nvSpPr>
        <p:spPr>
          <a:xfrm>
            <a:off x="304800" y="1905000"/>
            <a:ext cx="7945958" cy="1292662"/>
          </a:xfrm>
          <a:prstGeom prst="rect">
            <a:avLst/>
          </a:prstGeom>
          <a:noFill/>
        </p:spPr>
        <p:txBody>
          <a:bodyPr wrap="none" rtlCol="0">
            <a:spAutoFit/>
          </a:bodyPr>
          <a:lstStyle/>
          <a:p>
            <a:r>
              <a:rPr lang="en-US" sz="2600" dirty="0" smtClean="0">
                <a:solidFill>
                  <a:srgbClr val="0070C0"/>
                </a:solidFill>
              </a:rPr>
              <a:t>An e-mail is an electronic mail which is the way  of </a:t>
            </a:r>
          </a:p>
          <a:p>
            <a:r>
              <a:rPr lang="en-US" sz="2600" dirty="0" smtClean="0">
                <a:solidFill>
                  <a:srgbClr val="0070C0"/>
                </a:solidFill>
              </a:rPr>
              <a:t>exchanging digital text messages from a sender to one or </a:t>
            </a:r>
          </a:p>
          <a:p>
            <a:r>
              <a:rPr lang="en-US" sz="2600" dirty="0" smtClean="0">
                <a:solidFill>
                  <a:srgbClr val="0070C0"/>
                </a:solidFill>
              </a:rPr>
              <a:t>Multiple recipients. </a:t>
            </a:r>
            <a:endParaRPr lang="en-US" sz="2600" dirty="0">
              <a:solidFill>
                <a:srgbClr val="0070C0"/>
              </a:solidFill>
            </a:endParaRPr>
          </a:p>
        </p:txBody>
      </p:sp>
      <p:sp>
        <p:nvSpPr>
          <p:cNvPr id="6" name="TextBox 5"/>
          <p:cNvSpPr txBox="1"/>
          <p:nvPr/>
        </p:nvSpPr>
        <p:spPr>
          <a:xfrm>
            <a:off x="304800" y="3276600"/>
            <a:ext cx="3605539" cy="523220"/>
          </a:xfrm>
          <a:prstGeom prst="rect">
            <a:avLst/>
          </a:prstGeom>
          <a:noFill/>
        </p:spPr>
        <p:txBody>
          <a:bodyPr wrap="none" rtlCol="0">
            <a:spAutoFit/>
          </a:bodyPr>
          <a:lstStyle/>
          <a:p>
            <a:r>
              <a:rPr lang="en-US" sz="2800" dirty="0" smtClean="0">
                <a:solidFill>
                  <a:srgbClr val="FF0000"/>
                </a:solidFill>
              </a:rPr>
              <a:t>How do e-mail operate </a:t>
            </a:r>
            <a:endParaRPr lang="en-US" sz="2800" dirty="0">
              <a:solidFill>
                <a:srgbClr val="FF0000"/>
              </a:solidFill>
            </a:endParaRPr>
          </a:p>
        </p:txBody>
      </p:sp>
      <p:sp>
        <p:nvSpPr>
          <p:cNvPr id="7" name="TextBox 6"/>
          <p:cNvSpPr txBox="1"/>
          <p:nvPr/>
        </p:nvSpPr>
        <p:spPr>
          <a:xfrm>
            <a:off x="304800" y="3962400"/>
            <a:ext cx="8125814" cy="892552"/>
          </a:xfrm>
          <a:prstGeom prst="rect">
            <a:avLst/>
          </a:prstGeom>
          <a:noFill/>
        </p:spPr>
        <p:txBody>
          <a:bodyPr wrap="none" rtlCol="0">
            <a:spAutoFit/>
          </a:bodyPr>
          <a:lstStyle/>
          <a:p>
            <a:r>
              <a:rPr lang="en-US" sz="2600" dirty="0" smtClean="0">
                <a:solidFill>
                  <a:srgbClr val="0070C0"/>
                </a:solidFill>
              </a:rPr>
              <a:t>E-mails operate through a network of computers linked by </a:t>
            </a:r>
          </a:p>
          <a:p>
            <a:r>
              <a:rPr lang="en-US" sz="2600" dirty="0" smtClean="0">
                <a:solidFill>
                  <a:srgbClr val="0070C0"/>
                </a:solidFill>
              </a:rPr>
              <a:t>The internet. </a:t>
            </a:r>
            <a:endParaRPr lang="en-US" sz="2600" dirty="0">
              <a:solidFill>
                <a:srgbClr val="0070C0"/>
              </a:solidFill>
            </a:endParaRPr>
          </a:p>
        </p:txBody>
      </p:sp>
      <p:sp>
        <p:nvSpPr>
          <p:cNvPr id="8" name="TextBox 7"/>
          <p:cNvSpPr txBox="1"/>
          <p:nvPr/>
        </p:nvSpPr>
        <p:spPr>
          <a:xfrm>
            <a:off x="304800" y="5029200"/>
            <a:ext cx="7814832" cy="523220"/>
          </a:xfrm>
          <a:prstGeom prst="rect">
            <a:avLst/>
          </a:prstGeom>
          <a:noFill/>
        </p:spPr>
        <p:txBody>
          <a:bodyPr wrap="none" rtlCol="0">
            <a:spAutoFit/>
          </a:bodyPr>
          <a:lstStyle/>
          <a:p>
            <a:r>
              <a:rPr lang="en-US" sz="2800" dirty="0" smtClean="0">
                <a:solidFill>
                  <a:srgbClr val="FF0000"/>
                </a:solidFill>
              </a:rPr>
              <a:t>How do the commercial servers serve in the e-mail? </a:t>
            </a:r>
            <a:endParaRPr lang="en-US" sz="2800" dirty="0">
              <a:solidFill>
                <a:srgbClr val="FF0000"/>
              </a:solidFill>
            </a:endParaRPr>
          </a:p>
        </p:txBody>
      </p:sp>
      <p:sp>
        <p:nvSpPr>
          <p:cNvPr id="9" name="TextBox 8"/>
          <p:cNvSpPr txBox="1"/>
          <p:nvPr/>
        </p:nvSpPr>
        <p:spPr>
          <a:xfrm>
            <a:off x="152400" y="5715000"/>
            <a:ext cx="8896090" cy="892552"/>
          </a:xfrm>
          <a:prstGeom prst="rect">
            <a:avLst/>
          </a:prstGeom>
          <a:noFill/>
        </p:spPr>
        <p:txBody>
          <a:bodyPr wrap="none" rtlCol="0">
            <a:spAutoFit/>
          </a:bodyPr>
          <a:lstStyle/>
          <a:p>
            <a:r>
              <a:rPr lang="en-US" sz="2600" dirty="0" smtClean="0">
                <a:solidFill>
                  <a:srgbClr val="0070C0"/>
                </a:solidFill>
              </a:rPr>
              <a:t>Commercial servers serve by accepting the text message from </a:t>
            </a:r>
          </a:p>
          <a:p>
            <a:r>
              <a:rPr lang="en-US" sz="2600" dirty="0" smtClean="0">
                <a:solidFill>
                  <a:srgbClr val="0070C0"/>
                </a:solidFill>
              </a:rPr>
              <a:t>The sender and then forwarding and delivering it to the mail box</a:t>
            </a:r>
            <a:endParaRPr lang="en-US" sz="2600" dirty="0">
              <a:solidFill>
                <a:srgbClr val="0070C0"/>
              </a:solidFill>
            </a:endParaRPr>
          </a:p>
        </p:txBody>
      </p:sp>
      <p:sp>
        <p:nvSpPr>
          <p:cNvPr id="10" name="Rectangle 9"/>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mages (1).jpg"/>
          <p:cNvPicPr>
            <a:picLocks noChangeAspect="1"/>
          </p:cNvPicPr>
          <p:nvPr/>
        </p:nvPicPr>
        <p:blipFill>
          <a:blip r:embed="rId2"/>
          <a:stretch>
            <a:fillRect/>
          </a:stretch>
        </p:blipFill>
        <p:spPr>
          <a:xfrm>
            <a:off x="6418300" y="119395"/>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800" decel="100000"/>
                                        <p:tgtEl>
                                          <p:spTgt spid="7"/>
                                        </p:tgtEl>
                                      </p:cBhvr>
                                    </p:animEffect>
                                    <p:anim calcmode="lin" valueType="num">
                                      <p:cBhvr>
                                        <p:cTn id="28" dur="800" decel="100000" fill="hold"/>
                                        <p:tgtEl>
                                          <p:spTgt spid="7"/>
                                        </p:tgtEl>
                                        <p:attrNameLst>
                                          <p:attrName>style.rotation</p:attrName>
                                        </p:attrNameLst>
                                      </p:cBhvr>
                                      <p:tavLst>
                                        <p:tav tm="0">
                                          <p:val>
                                            <p:fltVal val="-90"/>
                                          </p:val>
                                        </p:tav>
                                        <p:tav tm="100000">
                                          <p:val>
                                            <p:fltVal val="0"/>
                                          </p:val>
                                        </p:tav>
                                      </p:tavLst>
                                    </p:anim>
                                    <p:anim calcmode="lin" valueType="num">
                                      <p:cBhvr>
                                        <p:cTn id="29" dur="800" decel="100000" fill="hold"/>
                                        <p:tgtEl>
                                          <p:spTgt spid="7"/>
                                        </p:tgtEl>
                                        <p:attrNameLst>
                                          <p:attrName>ppt_x</p:attrName>
                                        </p:attrNameLst>
                                      </p:cBhvr>
                                      <p:tavLst>
                                        <p:tav tm="0">
                                          <p:val>
                                            <p:strVal val="#ppt_x+0.4"/>
                                          </p:val>
                                        </p:tav>
                                        <p:tav tm="100000">
                                          <p:val>
                                            <p:strVal val="#ppt_x-0.05"/>
                                          </p:val>
                                        </p:tav>
                                      </p:tavLst>
                                    </p:anim>
                                    <p:anim calcmode="lin" valueType="num">
                                      <p:cBhvr>
                                        <p:cTn id="30" dur="800" decel="100000" fill="hold"/>
                                        <p:tgtEl>
                                          <p:spTgt spid="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800" decel="100000"/>
                                        <p:tgtEl>
                                          <p:spTgt spid="9"/>
                                        </p:tgtEl>
                                      </p:cBhvr>
                                    </p:animEffect>
                                    <p:anim calcmode="lin" valueType="num">
                                      <p:cBhvr>
                                        <p:cTn id="43" dur="800" decel="100000" fill="hold"/>
                                        <p:tgtEl>
                                          <p:spTgt spid="9"/>
                                        </p:tgtEl>
                                        <p:attrNameLst>
                                          <p:attrName>style.rotation</p:attrName>
                                        </p:attrNameLst>
                                      </p:cBhvr>
                                      <p:tavLst>
                                        <p:tav tm="0">
                                          <p:val>
                                            <p:fltVal val="-90"/>
                                          </p:val>
                                        </p:tav>
                                        <p:tav tm="100000">
                                          <p:val>
                                            <p:fltVal val="0"/>
                                          </p:val>
                                        </p:tav>
                                      </p:tavLst>
                                    </p:anim>
                                    <p:anim calcmode="lin" valueType="num">
                                      <p:cBhvr>
                                        <p:cTn id="44" dur="800" decel="100000" fill="hold"/>
                                        <p:tgtEl>
                                          <p:spTgt spid="9"/>
                                        </p:tgtEl>
                                        <p:attrNameLst>
                                          <p:attrName>ppt_x</p:attrName>
                                        </p:attrNameLst>
                                      </p:cBhvr>
                                      <p:tavLst>
                                        <p:tav tm="0">
                                          <p:val>
                                            <p:strVal val="#ppt_x+0.4"/>
                                          </p:val>
                                        </p:tav>
                                        <p:tav tm="100000">
                                          <p:val>
                                            <p:strVal val="#ppt_x-0.05"/>
                                          </p:val>
                                        </p:tav>
                                      </p:tavLst>
                                    </p:anim>
                                    <p:anim calcmode="lin" valueType="num">
                                      <p:cBhvr>
                                        <p:cTn id="45" dur="800" decel="100000" fill="hold"/>
                                        <p:tgtEl>
                                          <p:spTgt spid="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7030A0"/>
                </a:solidFill>
                <a:effectLst>
                  <a:outerShdw blurRad="38100" dist="38100" dir="2700000" algn="tl">
                    <a:srgbClr val="000000">
                      <a:alpha val="43137"/>
                    </a:srgbClr>
                  </a:outerShdw>
                </a:effectLst>
              </a:rPr>
              <a:t>Points to remember </a:t>
            </a:r>
            <a:endParaRPr lang="en-US" sz="5400"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2971800"/>
            <a:ext cx="8229600" cy="1295400"/>
          </a:xfrm>
        </p:spPr>
        <p:txBody>
          <a:bodyPr/>
          <a:lstStyle/>
          <a:p>
            <a:pPr>
              <a:buNone/>
            </a:pPr>
            <a:r>
              <a:rPr lang="en-US" dirty="0" smtClean="0">
                <a:solidFill>
                  <a:srgbClr val="0070C0"/>
                </a:solidFill>
                <a:effectLst>
                  <a:outerShdw blurRad="38100" dist="38100" dir="2700000" algn="tl">
                    <a:srgbClr val="000000">
                      <a:alpha val="43137"/>
                    </a:srgbClr>
                  </a:outerShdw>
                </a:effectLst>
              </a:rPr>
              <a:t>Rest means relax. But here rest means surplus, extra or excess. </a:t>
            </a:r>
            <a:endParaRPr lang="en-US" dirty="0">
              <a:solidFill>
                <a:srgbClr val="0070C0"/>
              </a:solidFill>
              <a:effectLst>
                <a:outerShdw blurRad="38100" dist="38100" dir="2700000" algn="tl">
                  <a:srgbClr val="000000">
                    <a:alpha val="43137"/>
                  </a:srgbClr>
                </a:outerShdw>
              </a:effectLst>
            </a:endParaRPr>
          </a:p>
        </p:txBody>
      </p:sp>
      <p:sp>
        <p:nvSpPr>
          <p:cNvPr id="5" name="Rectangle 4"/>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Choose the correct answer</a:t>
            </a:r>
            <a:endParaRPr lang="en-US" dirty="0"/>
          </a:p>
        </p:txBody>
      </p:sp>
      <p:sp>
        <p:nvSpPr>
          <p:cNvPr id="4" name="TextBox 3"/>
          <p:cNvSpPr txBox="1"/>
          <p:nvPr/>
        </p:nvSpPr>
        <p:spPr>
          <a:xfrm>
            <a:off x="0" y="1676400"/>
            <a:ext cx="9440341" cy="461665"/>
          </a:xfrm>
          <a:prstGeom prst="rect">
            <a:avLst/>
          </a:prstGeom>
          <a:noFill/>
        </p:spPr>
        <p:txBody>
          <a:bodyPr wrap="none" rtlCol="0">
            <a:spAutoFit/>
          </a:bodyPr>
          <a:lstStyle/>
          <a:p>
            <a:r>
              <a:rPr lang="en-US" sz="2400" dirty="0" smtClean="0">
                <a:solidFill>
                  <a:srgbClr val="0070C0"/>
                </a:solidFill>
              </a:rPr>
              <a:t>1. Which of the following word has the closest meaning of the word ‘log’? </a:t>
            </a:r>
            <a:endParaRPr lang="en-US" sz="2400" dirty="0">
              <a:solidFill>
                <a:srgbClr val="0070C0"/>
              </a:solidFill>
            </a:endParaRPr>
          </a:p>
        </p:txBody>
      </p:sp>
      <p:sp>
        <p:nvSpPr>
          <p:cNvPr id="5" name="TextBox 4"/>
          <p:cNvSpPr txBox="1"/>
          <p:nvPr/>
        </p:nvSpPr>
        <p:spPr>
          <a:xfrm>
            <a:off x="609600" y="2362200"/>
            <a:ext cx="1359668" cy="461665"/>
          </a:xfrm>
          <a:prstGeom prst="rect">
            <a:avLst/>
          </a:prstGeom>
          <a:noFill/>
        </p:spPr>
        <p:txBody>
          <a:bodyPr wrap="none" rtlCol="0">
            <a:spAutoFit/>
          </a:bodyPr>
          <a:lstStyle/>
          <a:p>
            <a:r>
              <a:rPr lang="en-US" sz="2400" dirty="0" err="1" smtClean="0"/>
              <a:t>i</a:t>
            </a:r>
            <a:r>
              <a:rPr lang="en-US" sz="2400" dirty="0" smtClean="0"/>
              <a:t>. Timber </a:t>
            </a:r>
            <a:endParaRPr lang="en-US" sz="2400" dirty="0"/>
          </a:p>
        </p:txBody>
      </p:sp>
      <p:sp>
        <p:nvSpPr>
          <p:cNvPr id="6" name="TextBox 5"/>
          <p:cNvSpPr txBox="1"/>
          <p:nvPr/>
        </p:nvSpPr>
        <p:spPr>
          <a:xfrm>
            <a:off x="2286000" y="2362200"/>
            <a:ext cx="1213987" cy="461665"/>
          </a:xfrm>
          <a:prstGeom prst="rect">
            <a:avLst/>
          </a:prstGeom>
          <a:noFill/>
        </p:spPr>
        <p:txBody>
          <a:bodyPr wrap="none" rtlCol="0">
            <a:spAutoFit/>
          </a:bodyPr>
          <a:lstStyle/>
          <a:p>
            <a:r>
              <a:rPr lang="en-US" sz="2400" dirty="0" smtClean="0"/>
              <a:t>ii. enter </a:t>
            </a:r>
            <a:endParaRPr lang="en-US" sz="2400" dirty="0"/>
          </a:p>
        </p:txBody>
      </p:sp>
      <p:sp>
        <p:nvSpPr>
          <p:cNvPr id="7" name="TextBox 6"/>
          <p:cNvSpPr txBox="1"/>
          <p:nvPr/>
        </p:nvSpPr>
        <p:spPr>
          <a:xfrm>
            <a:off x="3886200" y="2362200"/>
            <a:ext cx="1346266" cy="461665"/>
          </a:xfrm>
          <a:prstGeom prst="rect">
            <a:avLst/>
          </a:prstGeom>
          <a:noFill/>
        </p:spPr>
        <p:txBody>
          <a:bodyPr wrap="none" rtlCol="0">
            <a:spAutoFit/>
          </a:bodyPr>
          <a:lstStyle/>
          <a:p>
            <a:r>
              <a:rPr lang="en-US" sz="2400" dirty="0" smtClean="0"/>
              <a:t>iii.  Start  </a:t>
            </a:r>
            <a:endParaRPr lang="en-US" sz="2400" dirty="0"/>
          </a:p>
        </p:txBody>
      </p:sp>
      <p:sp>
        <p:nvSpPr>
          <p:cNvPr id="8" name="TextBox 7"/>
          <p:cNvSpPr txBox="1"/>
          <p:nvPr/>
        </p:nvSpPr>
        <p:spPr>
          <a:xfrm>
            <a:off x="5943600" y="2362200"/>
            <a:ext cx="1319977" cy="461665"/>
          </a:xfrm>
          <a:prstGeom prst="rect">
            <a:avLst/>
          </a:prstGeom>
          <a:noFill/>
        </p:spPr>
        <p:txBody>
          <a:bodyPr wrap="none" rtlCol="0">
            <a:spAutoFit/>
          </a:bodyPr>
          <a:lstStyle/>
          <a:p>
            <a:r>
              <a:rPr lang="en-US" sz="2400" dirty="0" smtClean="0"/>
              <a:t>iv.  send  </a:t>
            </a:r>
            <a:endParaRPr lang="en-US" sz="2400" dirty="0"/>
          </a:p>
        </p:txBody>
      </p:sp>
      <p:sp>
        <p:nvSpPr>
          <p:cNvPr id="9" name="TextBox 8"/>
          <p:cNvSpPr txBox="1"/>
          <p:nvPr/>
        </p:nvSpPr>
        <p:spPr>
          <a:xfrm>
            <a:off x="381000" y="3810000"/>
            <a:ext cx="1593706" cy="461665"/>
          </a:xfrm>
          <a:prstGeom prst="rect">
            <a:avLst/>
          </a:prstGeom>
          <a:noFill/>
        </p:spPr>
        <p:txBody>
          <a:bodyPr wrap="none" rtlCol="0">
            <a:spAutoFit/>
          </a:bodyPr>
          <a:lstStyle/>
          <a:p>
            <a:r>
              <a:rPr lang="en-US" sz="2400" dirty="0" err="1" smtClean="0"/>
              <a:t>i</a:t>
            </a:r>
            <a:r>
              <a:rPr lang="en-US" sz="2400" dirty="0" smtClean="0"/>
              <a:t>. Habitual  </a:t>
            </a:r>
            <a:endParaRPr lang="en-US" sz="2400" dirty="0"/>
          </a:p>
        </p:txBody>
      </p:sp>
      <p:sp>
        <p:nvSpPr>
          <p:cNvPr id="10" name="TextBox 9"/>
          <p:cNvSpPr txBox="1"/>
          <p:nvPr/>
        </p:nvSpPr>
        <p:spPr>
          <a:xfrm>
            <a:off x="2057400" y="3810000"/>
            <a:ext cx="1656159" cy="461665"/>
          </a:xfrm>
          <a:prstGeom prst="rect">
            <a:avLst/>
          </a:prstGeom>
          <a:noFill/>
        </p:spPr>
        <p:txBody>
          <a:bodyPr wrap="none" rtlCol="0">
            <a:spAutoFit/>
          </a:bodyPr>
          <a:lstStyle/>
          <a:p>
            <a:r>
              <a:rPr lang="en-US" sz="2400" dirty="0" smtClean="0"/>
              <a:t>ii. voluntary</a:t>
            </a:r>
            <a:endParaRPr lang="en-US" sz="2400" dirty="0"/>
          </a:p>
        </p:txBody>
      </p:sp>
      <p:sp>
        <p:nvSpPr>
          <p:cNvPr id="11" name="TextBox 10"/>
          <p:cNvSpPr txBox="1"/>
          <p:nvPr/>
        </p:nvSpPr>
        <p:spPr>
          <a:xfrm>
            <a:off x="3657600" y="3810000"/>
            <a:ext cx="1847301" cy="461665"/>
          </a:xfrm>
          <a:prstGeom prst="rect">
            <a:avLst/>
          </a:prstGeom>
          <a:noFill/>
        </p:spPr>
        <p:txBody>
          <a:bodyPr wrap="none" rtlCol="0">
            <a:spAutoFit/>
          </a:bodyPr>
          <a:lstStyle/>
          <a:p>
            <a:r>
              <a:rPr lang="en-US" sz="2400" dirty="0" smtClean="0"/>
              <a:t>iii.  essential  </a:t>
            </a:r>
            <a:endParaRPr lang="en-US" sz="2400" dirty="0"/>
          </a:p>
        </p:txBody>
      </p:sp>
      <p:sp>
        <p:nvSpPr>
          <p:cNvPr id="12" name="TextBox 11"/>
          <p:cNvSpPr txBox="1"/>
          <p:nvPr/>
        </p:nvSpPr>
        <p:spPr>
          <a:xfrm>
            <a:off x="5715000" y="3810000"/>
            <a:ext cx="1209370" cy="461665"/>
          </a:xfrm>
          <a:prstGeom prst="rect">
            <a:avLst/>
          </a:prstGeom>
          <a:noFill/>
        </p:spPr>
        <p:txBody>
          <a:bodyPr wrap="none" rtlCol="0">
            <a:spAutoFit/>
          </a:bodyPr>
          <a:lstStyle/>
          <a:p>
            <a:r>
              <a:rPr lang="en-US" sz="2400" dirty="0" smtClean="0"/>
              <a:t>iv.  main</a:t>
            </a:r>
            <a:endParaRPr lang="en-US" sz="2400" dirty="0"/>
          </a:p>
        </p:txBody>
      </p:sp>
      <p:sp>
        <p:nvSpPr>
          <p:cNvPr id="13" name="TextBox 12"/>
          <p:cNvSpPr txBox="1"/>
          <p:nvPr/>
        </p:nvSpPr>
        <p:spPr>
          <a:xfrm>
            <a:off x="0" y="3124200"/>
            <a:ext cx="5611344" cy="461665"/>
          </a:xfrm>
          <a:prstGeom prst="rect">
            <a:avLst/>
          </a:prstGeom>
          <a:noFill/>
        </p:spPr>
        <p:txBody>
          <a:bodyPr wrap="none" rtlCol="0">
            <a:spAutoFit/>
          </a:bodyPr>
          <a:lstStyle/>
          <a:p>
            <a:r>
              <a:rPr lang="en-US" sz="2400" dirty="0" smtClean="0">
                <a:solidFill>
                  <a:srgbClr val="0070C0"/>
                </a:solidFill>
              </a:rPr>
              <a:t>2.  To check e-mail has become our ____act</a:t>
            </a:r>
            <a:endParaRPr lang="en-US" sz="2400" dirty="0">
              <a:solidFill>
                <a:srgbClr val="0070C0"/>
              </a:solidFill>
            </a:endParaRPr>
          </a:p>
        </p:txBody>
      </p:sp>
      <p:sp>
        <p:nvSpPr>
          <p:cNvPr id="14" name="TextBox 13"/>
          <p:cNvSpPr txBox="1"/>
          <p:nvPr/>
        </p:nvSpPr>
        <p:spPr>
          <a:xfrm>
            <a:off x="381000" y="5181600"/>
            <a:ext cx="2073516" cy="461665"/>
          </a:xfrm>
          <a:prstGeom prst="rect">
            <a:avLst/>
          </a:prstGeom>
          <a:noFill/>
        </p:spPr>
        <p:txBody>
          <a:bodyPr wrap="none" rtlCol="0">
            <a:spAutoFit/>
          </a:bodyPr>
          <a:lstStyle/>
          <a:p>
            <a:r>
              <a:rPr lang="en-US" sz="2400" dirty="0" err="1" smtClean="0"/>
              <a:t>i</a:t>
            </a:r>
            <a:r>
              <a:rPr lang="en-US" sz="2400" dirty="0" smtClean="0"/>
              <a:t>. A computer   </a:t>
            </a:r>
            <a:endParaRPr lang="en-US" sz="2400" dirty="0"/>
          </a:p>
        </p:txBody>
      </p:sp>
      <p:sp>
        <p:nvSpPr>
          <p:cNvPr id="15" name="TextBox 14"/>
          <p:cNvSpPr txBox="1"/>
          <p:nvPr/>
        </p:nvSpPr>
        <p:spPr>
          <a:xfrm>
            <a:off x="2133600" y="5181600"/>
            <a:ext cx="3085268" cy="461665"/>
          </a:xfrm>
          <a:prstGeom prst="rect">
            <a:avLst/>
          </a:prstGeom>
          <a:noFill/>
        </p:spPr>
        <p:txBody>
          <a:bodyPr wrap="none" rtlCol="0">
            <a:spAutoFit/>
          </a:bodyPr>
          <a:lstStyle/>
          <a:p>
            <a:r>
              <a:rPr lang="en-US" sz="2400" dirty="0" smtClean="0"/>
              <a:t>ii.  Internet connection </a:t>
            </a:r>
            <a:endParaRPr lang="en-US" sz="2400" dirty="0"/>
          </a:p>
        </p:txBody>
      </p:sp>
      <p:sp>
        <p:nvSpPr>
          <p:cNvPr id="16" name="TextBox 15"/>
          <p:cNvSpPr txBox="1"/>
          <p:nvPr/>
        </p:nvSpPr>
        <p:spPr>
          <a:xfrm>
            <a:off x="4267200" y="5791200"/>
            <a:ext cx="2058962" cy="461665"/>
          </a:xfrm>
          <a:prstGeom prst="rect">
            <a:avLst/>
          </a:prstGeom>
          <a:noFill/>
        </p:spPr>
        <p:txBody>
          <a:bodyPr wrap="none" rtlCol="0">
            <a:spAutoFit/>
          </a:bodyPr>
          <a:lstStyle/>
          <a:p>
            <a:r>
              <a:rPr lang="en-US" sz="2400" dirty="0" smtClean="0"/>
              <a:t>iv. All of these  </a:t>
            </a:r>
            <a:endParaRPr lang="en-US" sz="2400" dirty="0"/>
          </a:p>
        </p:txBody>
      </p:sp>
      <p:sp>
        <p:nvSpPr>
          <p:cNvPr id="17" name="TextBox 16"/>
          <p:cNvSpPr txBox="1"/>
          <p:nvPr/>
        </p:nvSpPr>
        <p:spPr>
          <a:xfrm>
            <a:off x="381000" y="5867400"/>
            <a:ext cx="3332451" cy="461665"/>
          </a:xfrm>
          <a:prstGeom prst="rect">
            <a:avLst/>
          </a:prstGeom>
          <a:noFill/>
        </p:spPr>
        <p:txBody>
          <a:bodyPr wrap="none" rtlCol="0">
            <a:spAutoFit/>
          </a:bodyPr>
          <a:lstStyle/>
          <a:p>
            <a:r>
              <a:rPr lang="en-US" sz="2400" dirty="0" smtClean="0"/>
              <a:t>iii.  A valid e-mail address</a:t>
            </a:r>
            <a:endParaRPr lang="en-US" sz="2400" dirty="0"/>
          </a:p>
        </p:txBody>
      </p:sp>
      <p:sp>
        <p:nvSpPr>
          <p:cNvPr id="18" name="TextBox 17"/>
          <p:cNvSpPr txBox="1"/>
          <p:nvPr/>
        </p:nvSpPr>
        <p:spPr>
          <a:xfrm>
            <a:off x="0" y="4495800"/>
            <a:ext cx="5588133" cy="461665"/>
          </a:xfrm>
          <a:prstGeom prst="rect">
            <a:avLst/>
          </a:prstGeom>
          <a:noFill/>
        </p:spPr>
        <p:txBody>
          <a:bodyPr wrap="none" rtlCol="0">
            <a:spAutoFit/>
          </a:bodyPr>
          <a:lstStyle/>
          <a:p>
            <a:r>
              <a:rPr lang="en-US" sz="2400" dirty="0" smtClean="0">
                <a:solidFill>
                  <a:srgbClr val="0070C0"/>
                </a:solidFill>
              </a:rPr>
              <a:t>3.  What do we need to operate an e-mail? </a:t>
            </a:r>
            <a:endParaRPr lang="en-US" sz="2400" dirty="0">
              <a:solidFill>
                <a:srgbClr val="0070C0"/>
              </a:solidFill>
            </a:endParaRPr>
          </a:p>
        </p:txBody>
      </p:sp>
      <p:sp>
        <p:nvSpPr>
          <p:cNvPr id="19" name="Rectangle 18"/>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4" presetClass="exit" presetSubtype="16" fill="hold" grpId="1" nodeType="withEffect">
                                  <p:stCondLst>
                                    <p:cond delay="0"/>
                                  </p:stCondLst>
                                  <p:childTnLst>
                                    <p:animEffect transition="out" filter="box(in)">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500"/>
                                        <p:tgtEl>
                                          <p:spTgt spid="1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500"/>
                                        <p:tgtEl>
                                          <p:spTgt spid="10"/>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2000"/>
                                        <p:tgtEl>
                                          <p:spTgt spid="12"/>
                                        </p:tgtEl>
                                      </p:cBhvr>
                                    </p:animEffect>
                                    <p:set>
                                      <p:cBhvr>
                                        <p:cTn id="56" dur="1" fill="hold">
                                          <p:stCondLst>
                                            <p:cond delay="1999"/>
                                          </p:stCondLst>
                                        </p:cTn>
                                        <p:tgtEl>
                                          <p:spTgt spid="1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11"/>
                                        </p:tgtEl>
                                      </p:cBhvr>
                                    </p:animEffect>
                                    <p:set>
                                      <p:cBhvr>
                                        <p:cTn id="59" dur="1" fill="hold">
                                          <p:stCondLst>
                                            <p:cond delay="1999"/>
                                          </p:stCondLst>
                                        </p:cTn>
                                        <p:tgtEl>
                                          <p:spTgt spid="11"/>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10"/>
                                        </p:tgtEl>
                                      </p:cBhvr>
                                    </p:animEffect>
                                    <p:set>
                                      <p:cBhvr>
                                        <p:cTn id="62" dur="1" fill="hold">
                                          <p:stCondLst>
                                            <p:cond delay="19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0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20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2000"/>
                                        <p:tgtEl>
                                          <p:spTgt spid="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2000"/>
                                        <p:tgtEl>
                                          <p:spTgt spid="17"/>
                                        </p:tgtEl>
                                      </p:cBhvr>
                                    </p:animEffect>
                                  </p:childTnLst>
                                </p:cTn>
                              </p:par>
                              <p:par>
                                <p:cTn id="77" presetID="10" presetClass="entr" presetSubtype="0" fill="hold" grpId="0" nodeType="withEffect">
                                  <p:stCondLst>
                                    <p:cond delay="0"/>
                                  </p:stCondLst>
                                  <p:iterate type="lt">
                                    <p:tmPct val="0"/>
                                  </p:iterate>
                                  <p:childTnLst>
                                    <p:set>
                                      <p:cBhvr>
                                        <p:cTn id="78" dur="1" fill="hold">
                                          <p:stCondLst>
                                            <p:cond delay="0"/>
                                          </p:stCondLst>
                                        </p:cTn>
                                        <p:tgtEl>
                                          <p:spTgt spid="16"/>
                                        </p:tgtEl>
                                        <p:attrNameLst>
                                          <p:attrName>style.visibility</p:attrName>
                                        </p:attrNameLst>
                                      </p:cBhvr>
                                      <p:to>
                                        <p:strVal val="visible"/>
                                      </p:to>
                                    </p:set>
                                    <p:animEffect transition="in" filter="fade">
                                      <p:cBhvr>
                                        <p:cTn id="79" dur="20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mph" presetSubtype="0" fill="hold" grpId="1" nodeType="clickEffect">
                                  <p:stCondLst>
                                    <p:cond delay="0"/>
                                  </p:stCondLst>
                                  <p:iterate type="lt">
                                    <p:tmPct val="0"/>
                                  </p:iterate>
                                  <p:childTnLst>
                                    <p:animRot by="21600000">
                                      <p:cBhvr>
                                        <p:cTn id="83"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7" grpId="0"/>
      <p:bldP spid="7" grpId="1"/>
      <p:bldP spid="8" grpId="0"/>
      <p:bldP spid="8" grpId="1"/>
      <p:bldP spid="9" grpId="0"/>
      <p:bldP spid="10" grpId="0"/>
      <p:bldP spid="10" grpId="1"/>
      <p:bldP spid="11" grpId="0"/>
      <p:bldP spid="11" grpId="1"/>
      <p:bldP spid="12" grpId="0"/>
      <p:bldP spid="12" grpId="1"/>
      <p:bldP spid="13" grpId="0"/>
      <p:bldP spid="14" grpId="0"/>
      <p:bldP spid="15" grpId="0"/>
      <p:bldP spid="16" grpId="0"/>
      <p:bldP spid="16" grpId="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effectLst>
                  <a:outerShdw blurRad="38100" dist="38100" dir="2700000" algn="tl">
                    <a:srgbClr val="000000">
                      <a:alpha val="43137"/>
                    </a:srgbClr>
                  </a:outerShdw>
                </a:effectLst>
              </a:rPr>
              <a:t>Evaluation</a:t>
            </a:r>
            <a:endParaRPr lang="en-US" sz="60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533400" y="1676400"/>
            <a:ext cx="7066293" cy="523220"/>
          </a:xfrm>
          <a:prstGeom prst="rect">
            <a:avLst/>
          </a:prstGeom>
          <a:noFill/>
        </p:spPr>
        <p:txBody>
          <a:bodyPr wrap="none" rtlCol="0">
            <a:spAutoFit/>
          </a:bodyPr>
          <a:lstStyle/>
          <a:p>
            <a:r>
              <a:rPr lang="en-US" sz="2800" dirty="0" smtClean="0"/>
              <a:t>How do e-mails affect our daily work schedule?</a:t>
            </a:r>
            <a:endParaRPr lang="en-US" sz="2800" dirty="0"/>
          </a:p>
        </p:txBody>
      </p:sp>
      <p:sp>
        <p:nvSpPr>
          <p:cNvPr id="5" name="TextBox 4"/>
          <p:cNvSpPr txBox="1"/>
          <p:nvPr/>
        </p:nvSpPr>
        <p:spPr>
          <a:xfrm>
            <a:off x="304800" y="2667000"/>
            <a:ext cx="8486939" cy="1815882"/>
          </a:xfrm>
          <a:prstGeom prst="rect">
            <a:avLst/>
          </a:prstGeom>
          <a:noFill/>
        </p:spPr>
        <p:txBody>
          <a:bodyPr wrap="none" rtlCol="0">
            <a:spAutoFit/>
          </a:bodyPr>
          <a:lstStyle/>
          <a:p>
            <a:r>
              <a:rPr lang="en-US" sz="2800" dirty="0" smtClean="0"/>
              <a:t>Through e-mail, people of different corners of the world</a:t>
            </a:r>
          </a:p>
          <a:p>
            <a:r>
              <a:rPr lang="en-US" sz="2800" dirty="0" smtClean="0"/>
              <a:t>can come closer to one another within a fraction of time</a:t>
            </a:r>
          </a:p>
          <a:p>
            <a:r>
              <a:rPr lang="en-US" sz="2800" dirty="0" smtClean="0"/>
              <a:t>It can lessen the workload of teachers, students, doctors,</a:t>
            </a:r>
          </a:p>
          <a:p>
            <a:r>
              <a:rPr lang="en-US" sz="2800" dirty="0" smtClean="0"/>
              <a:t>and businessmen etc. </a:t>
            </a:r>
            <a:endParaRPr lang="en-US" sz="2800" dirty="0"/>
          </a:p>
        </p:txBody>
      </p:sp>
      <p:sp>
        <p:nvSpPr>
          <p:cNvPr id="6" name="Rectangle 5"/>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ownload.jpg"/>
          <p:cNvPicPr>
            <a:picLocks noChangeAspect="1"/>
          </p:cNvPicPr>
          <p:nvPr/>
        </p:nvPicPr>
        <p:blipFill>
          <a:blip r:embed="rId2"/>
          <a:stretch>
            <a:fillRect/>
          </a:stretch>
        </p:blipFill>
        <p:spPr>
          <a:xfrm>
            <a:off x="7056120" y="114300"/>
            <a:ext cx="1967542"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477000" cy="1143000"/>
          </a:xfrm>
        </p:spPr>
        <p:txBody>
          <a:bodyPr>
            <a:noAutofit/>
          </a:bodyPr>
          <a:lstStyle/>
          <a:p>
            <a:r>
              <a:rPr lang="en-US" sz="7200" b="1" dirty="0" smtClean="0">
                <a:solidFill>
                  <a:srgbClr val="FF0000"/>
                </a:solidFill>
                <a:effectLst>
                  <a:outerShdw blurRad="38100" dist="38100" dir="2700000" algn="tl">
                    <a:srgbClr val="000000">
                      <a:alpha val="43137"/>
                    </a:srgbClr>
                  </a:outerShdw>
                </a:effectLst>
              </a:rPr>
              <a:t>Home work </a:t>
            </a:r>
            <a:endParaRPr lang="en-US" sz="7200" b="1"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ownload.png"/>
          <p:cNvPicPr>
            <a:picLocks noChangeAspect="1"/>
          </p:cNvPicPr>
          <p:nvPr/>
        </p:nvPicPr>
        <p:blipFill>
          <a:blip r:embed="rId2"/>
          <a:stretch>
            <a:fillRect/>
          </a:stretch>
        </p:blipFill>
        <p:spPr>
          <a:xfrm>
            <a:off x="6783570" y="138113"/>
            <a:ext cx="2162176" cy="1919287"/>
          </a:xfrm>
          <a:prstGeom prst="rect">
            <a:avLst/>
          </a:prstGeom>
        </p:spPr>
      </p:pic>
      <p:sp>
        <p:nvSpPr>
          <p:cNvPr id="8" name="TextBox 7"/>
          <p:cNvSpPr txBox="1"/>
          <p:nvPr/>
        </p:nvSpPr>
        <p:spPr>
          <a:xfrm>
            <a:off x="457200" y="3657600"/>
            <a:ext cx="8447505"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3600" dirty="0" smtClean="0"/>
              <a:t>Write a short paragraph on </a:t>
            </a:r>
          </a:p>
          <a:p>
            <a:pPr algn="ctr"/>
            <a:r>
              <a:rPr lang="en-US" sz="3600" dirty="0" smtClean="0"/>
              <a:t>“ </a:t>
            </a:r>
            <a:r>
              <a:rPr lang="en-US" sz="3600" dirty="0" smtClean="0">
                <a:solidFill>
                  <a:srgbClr val="FF0000"/>
                </a:solidFill>
              </a:rPr>
              <a:t>The usage of Internet in our everyday life</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you.jpg"/>
          <p:cNvPicPr>
            <a:picLocks noGrp="1" noChangeAspect="1"/>
          </p:cNvPicPr>
          <p:nvPr>
            <p:ph idx="1"/>
          </p:nvPr>
        </p:nvPicPr>
        <p:blipFill>
          <a:blip r:embed="rId2"/>
          <a:stretch>
            <a:fillRect/>
          </a:stretch>
        </p:blipFill>
        <p:spPr>
          <a:xfrm>
            <a:off x="381000" y="1295400"/>
            <a:ext cx="8229600" cy="4331368"/>
          </a:xfrm>
        </p:spPr>
      </p:pic>
      <p:sp>
        <p:nvSpPr>
          <p:cNvPr id="5" name="Rectangle 4"/>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afterEffect">
                                  <p:stCondLst>
                                    <p:cond delay="0"/>
                                  </p:stCondLst>
                                  <p:endCondLst>
                                    <p:cond evt="onNext" delay="0">
                                      <p:tgtEl>
                                        <p:sldTgt/>
                                      </p:tgtEl>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600" b="1" dirty="0" smtClean="0"/>
              <a:t>IDENTITY</a:t>
            </a:r>
            <a:r>
              <a:rPr lang="en-US" dirty="0" smtClean="0"/>
              <a:t> </a:t>
            </a:r>
            <a:endParaRPr lang="en-US" dirty="0"/>
          </a:p>
        </p:txBody>
      </p:sp>
      <p:sp>
        <p:nvSpPr>
          <p:cNvPr id="4" name="TextBox 3"/>
          <p:cNvSpPr txBox="1"/>
          <p:nvPr/>
        </p:nvSpPr>
        <p:spPr>
          <a:xfrm>
            <a:off x="381000" y="3200400"/>
            <a:ext cx="4343400" cy="255454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rPr>
              <a:t>Abdu Aziz</a:t>
            </a:r>
          </a:p>
          <a:p>
            <a:r>
              <a:rPr lang="en-US" sz="3200" b="1" dirty="0" smtClean="0">
                <a:solidFill>
                  <a:srgbClr val="00B050"/>
                </a:solidFill>
                <a:effectLst>
                  <a:outerShdw blurRad="38100" dist="38100" dir="2700000" algn="tl">
                    <a:srgbClr val="000000">
                      <a:alpha val="43137"/>
                    </a:srgbClr>
                  </a:outerShdw>
                </a:effectLst>
              </a:rPr>
              <a:t>Assistant Teacher</a:t>
            </a:r>
          </a:p>
          <a:p>
            <a:r>
              <a:rPr lang="en-US" sz="3200" b="1" dirty="0" err="1" smtClean="0">
                <a:solidFill>
                  <a:srgbClr val="7030A0"/>
                </a:solidFill>
                <a:effectLst>
                  <a:outerShdw blurRad="38100" dist="38100" dir="2700000" algn="tl">
                    <a:srgbClr val="000000">
                      <a:alpha val="43137"/>
                    </a:srgbClr>
                  </a:outerShdw>
                </a:effectLst>
              </a:rPr>
              <a:t>Madhaia</a:t>
            </a:r>
            <a:r>
              <a:rPr lang="en-US" sz="3200" b="1" dirty="0" smtClean="0">
                <a:solidFill>
                  <a:srgbClr val="7030A0"/>
                </a:solidFill>
                <a:effectLst>
                  <a:outerShdw blurRad="38100" dist="38100" dir="2700000" algn="tl">
                    <a:srgbClr val="000000">
                      <a:alpha val="43137"/>
                    </a:srgbClr>
                  </a:outerShdw>
                </a:effectLst>
              </a:rPr>
              <a:t> </a:t>
            </a:r>
            <a:r>
              <a:rPr lang="en-US" sz="3200" b="1" dirty="0" err="1" smtClean="0">
                <a:solidFill>
                  <a:srgbClr val="7030A0"/>
                </a:solidFill>
                <a:effectLst>
                  <a:outerShdw blurRad="38100" dist="38100" dir="2700000" algn="tl">
                    <a:srgbClr val="000000">
                      <a:alpha val="43137"/>
                    </a:srgbClr>
                  </a:outerShdw>
                </a:effectLst>
              </a:rPr>
              <a:t>Bazar</a:t>
            </a:r>
            <a:r>
              <a:rPr lang="en-US" sz="3200" b="1" dirty="0" smtClean="0">
                <a:solidFill>
                  <a:srgbClr val="7030A0"/>
                </a:solidFill>
                <a:effectLst>
                  <a:outerShdw blurRad="38100" dist="38100" dir="2700000" algn="tl">
                    <a:srgbClr val="000000">
                      <a:alpha val="43137"/>
                    </a:srgbClr>
                  </a:outerShdw>
                </a:effectLst>
              </a:rPr>
              <a:t> </a:t>
            </a:r>
            <a:r>
              <a:rPr lang="en-US" sz="3200" b="1" dirty="0" err="1" smtClean="0">
                <a:solidFill>
                  <a:srgbClr val="7030A0"/>
                </a:solidFill>
                <a:effectLst>
                  <a:outerShdw blurRad="38100" dist="38100" dir="2700000" algn="tl">
                    <a:srgbClr val="000000">
                      <a:alpha val="43137"/>
                    </a:srgbClr>
                  </a:outerShdw>
                </a:effectLst>
              </a:rPr>
              <a:t>Sadim</a:t>
            </a:r>
            <a:r>
              <a:rPr lang="en-US" sz="3200" b="1" dirty="0" smtClean="0">
                <a:solidFill>
                  <a:srgbClr val="7030A0"/>
                </a:solidFill>
                <a:effectLst>
                  <a:outerShdw blurRad="38100" dist="38100" dir="2700000" algn="tl">
                    <a:srgbClr val="000000">
                      <a:alpha val="43137"/>
                    </a:srgbClr>
                  </a:outerShdw>
                </a:effectLst>
              </a:rPr>
              <a:t> High School </a:t>
            </a:r>
          </a:p>
          <a:p>
            <a:r>
              <a:rPr lang="en-US" sz="3200" b="1" dirty="0" err="1" smtClean="0">
                <a:solidFill>
                  <a:srgbClr val="00B050"/>
                </a:solidFill>
                <a:effectLst>
                  <a:outerShdw blurRad="38100" dist="38100" dir="2700000" algn="tl">
                    <a:srgbClr val="000000">
                      <a:alpha val="43137"/>
                    </a:srgbClr>
                  </a:outerShdw>
                </a:effectLst>
              </a:rPr>
              <a:t>Chandina</a:t>
            </a:r>
            <a:r>
              <a:rPr lang="en-US" sz="3200" b="1" dirty="0" smtClean="0">
                <a:solidFill>
                  <a:srgbClr val="00B050"/>
                </a:solidFill>
                <a:effectLst>
                  <a:outerShdw blurRad="38100" dist="38100" dir="2700000" algn="tl">
                    <a:srgbClr val="000000">
                      <a:alpha val="43137"/>
                    </a:srgbClr>
                  </a:outerShdw>
                </a:effectLst>
              </a:rPr>
              <a:t>, </a:t>
            </a:r>
            <a:r>
              <a:rPr lang="en-US" sz="3200" b="1" dirty="0" err="1" smtClean="0">
                <a:solidFill>
                  <a:srgbClr val="00B050"/>
                </a:solidFill>
                <a:effectLst>
                  <a:outerShdw blurRad="38100" dist="38100" dir="2700000" algn="tl">
                    <a:srgbClr val="000000">
                      <a:alpha val="43137"/>
                    </a:srgbClr>
                  </a:outerShdw>
                </a:effectLst>
              </a:rPr>
              <a:t>Cumilla</a:t>
            </a:r>
            <a:r>
              <a:rPr lang="en-US" sz="3200" b="1" dirty="0" smtClean="0">
                <a:solidFill>
                  <a:srgbClr val="00B050"/>
                </a:solidFill>
                <a:effectLst>
                  <a:outerShdw blurRad="38100" dist="38100" dir="2700000" algn="tl">
                    <a:srgbClr val="000000">
                      <a:alpha val="43137"/>
                    </a:srgbClr>
                  </a:outerShdw>
                </a:effectLst>
              </a:rPr>
              <a:t> </a:t>
            </a:r>
            <a:endParaRPr lang="en-US" sz="3200" b="1" dirty="0">
              <a:solidFill>
                <a:srgbClr val="00B050"/>
              </a:solidFill>
              <a:effectLst>
                <a:outerShdw blurRad="38100" dist="38100" dir="2700000" algn="tl">
                  <a:srgbClr val="000000">
                    <a:alpha val="43137"/>
                  </a:srgbClr>
                </a:outerShdw>
              </a:effectLst>
            </a:endParaRPr>
          </a:p>
        </p:txBody>
      </p:sp>
      <p:sp>
        <p:nvSpPr>
          <p:cNvPr id="5" name="TextBox 4"/>
          <p:cNvSpPr txBox="1"/>
          <p:nvPr/>
        </p:nvSpPr>
        <p:spPr>
          <a:xfrm>
            <a:off x="5029200" y="3429000"/>
            <a:ext cx="3419847" cy="230832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smtClean="0">
                <a:solidFill>
                  <a:srgbClr val="00B050"/>
                </a:solidFill>
                <a:effectLst>
                  <a:outerShdw blurRad="38100" dist="38100" dir="2700000" algn="tl">
                    <a:srgbClr val="000000">
                      <a:alpha val="43137"/>
                    </a:srgbClr>
                  </a:outerShdw>
                </a:effectLst>
              </a:rPr>
              <a:t>English 1</a:t>
            </a:r>
            <a:r>
              <a:rPr lang="en-US" sz="3600" b="1" baseline="30000" dirty="0" smtClean="0">
                <a:solidFill>
                  <a:srgbClr val="00B050"/>
                </a:solidFill>
                <a:effectLst>
                  <a:outerShdw blurRad="38100" dist="38100" dir="2700000" algn="tl">
                    <a:srgbClr val="000000">
                      <a:alpha val="43137"/>
                    </a:srgbClr>
                  </a:outerShdw>
                </a:effectLst>
              </a:rPr>
              <a:t>st</a:t>
            </a:r>
            <a:r>
              <a:rPr lang="en-US" sz="3600" b="1" dirty="0" smtClean="0">
                <a:solidFill>
                  <a:srgbClr val="00B050"/>
                </a:solidFill>
                <a:effectLst>
                  <a:outerShdw blurRad="38100" dist="38100" dir="2700000" algn="tl">
                    <a:srgbClr val="000000">
                      <a:alpha val="43137"/>
                    </a:srgbClr>
                  </a:outerShdw>
                </a:effectLst>
              </a:rPr>
              <a:t> Paper </a:t>
            </a:r>
          </a:p>
          <a:p>
            <a:r>
              <a:rPr lang="en-US" sz="3600" b="1" dirty="0" smtClean="0">
                <a:solidFill>
                  <a:srgbClr val="0070C0"/>
                </a:solidFill>
                <a:effectLst>
                  <a:outerShdw blurRad="38100" dist="38100" dir="2700000" algn="tl">
                    <a:srgbClr val="000000">
                      <a:alpha val="43137"/>
                    </a:srgbClr>
                  </a:outerShdw>
                </a:effectLst>
              </a:rPr>
              <a:t>Class -10 </a:t>
            </a:r>
          </a:p>
          <a:p>
            <a:r>
              <a:rPr lang="en-US" sz="3600" b="1" dirty="0" smtClean="0">
                <a:solidFill>
                  <a:srgbClr val="FF0000"/>
                </a:solidFill>
                <a:effectLst>
                  <a:outerShdw blurRad="38100" dist="38100" dir="2700000" algn="tl">
                    <a:srgbClr val="000000">
                      <a:alpha val="43137"/>
                    </a:srgbClr>
                  </a:outerShdw>
                </a:effectLst>
              </a:rPr>
              <a:t>Unit : 13 </a:t>
            </a:r>
          </a:p>
          <a:p>
            <a:r>
              <a:rPr lang="en-US" sz="3600" b="1" dirty="0" smtClean="0">
                <a:solidFill>
                  <a:srgbClr val="0070C0"/>
                </a:solidFill>
                <a:effectLst>
                  <a:outerShdw blurRad="38100" dist="38100" dir="2700000" algn="tl">
                    <a:srgbClr val="000000">
                      <a:alpha val="43137"/>
                    </a:srgbClr>
                  </a:outerShdw>
                </a:effectLst>
              </a:rPr>
              <a:t>Lesson : 1 </a:t>
            </a:r>
          </a:p>
        </p:txBody>
      </p:sp>
      <p:pic>
        <p:nvPicPr>
          <p:cNvPr id="6" name="Picture 5" descr="80.jpg"/>
          <p:cNvPicPr>
            <a:picLocks noChangeAspect="1"/>
          </p:cNvPicPr>
          <p:nvPr/>
        </p:nvPicPr>
        <p:blipFill>
          <a:blip r:embed="rId2"/>
          <a:stretch>
            <a:fillRect/>
          </a:stretch>
        </p:blipFill>
        <p:spPr>
          <a:xfrm>
            <a:off x="3352800" y="1219200"/>
            <a:ext cx="2026920" cy="2026920"/>
          </a:xfrm>
          <a:prstGeom prst="ellipse">
            <a:avLst/>
          </a:prstGeom>
          <a:ln>
            <a:noFill/>
          </a:ln>
          <a:effectLst>
            <a:softEdge rad="112500"/>
          </a:effectLst>
        </p:spPr>
      </p:pic>
      <p:sp>
        <p:nvSpPr>
          <p:cNvPr id="7" name="Rectangle 6"/>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60020" y="6172200"/>
            <a:ext cx="88392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effectLst>
                  <a:outerShdw blurRad="38100" dist="38100" dir="2700000" algn="tl">
                    <a:srgbClr val="000000">
                      <a:alpha val="43137"/>
                    </a:srgbClr>
                  </a:outerShdw>
                </a:effectLst>
              </a:rPr>
              <a:t>E-mail: </a:t>
            </a:r>
            <a:r>
              <a:rPr lang="en-US" sz="2800" b="1" dirty="0" smtClean="0">
                <a:solidFill>
                  <a:srgbClr val="FF0000"/>
                </a:solidFill>
                <a:effectLst>
                  <a:outerShdw blurRad="38100" dist="38100" dir="2700000" algn="tl">
                    <a:srgbClr val="000000">
                      <a:alpha val="43137"/>
                    </a:srgbClr>
                  </a:outerShdw>
                </a:effectLst>
                <a:hlinkClick r:id="rId3"/>
              </a:rPr>
              <a:t>azizabidpur@gmail.com</a:t>
            </a:r>
            <a:r>
              <a:rPr lang="en-US" sz="2800" dirty="0" smtClean="0">
                <a:solidFill>
                  <a:schemeClr val="bg1"/>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Mobile : 01921767310 </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b="1" dirty="0" smtClean="0">
                <a:effectLst>
                  <a:outerShdw blurRad="38100" dist="38100" dir="2700000" algn="tl">
                    <a:srgbClr val="000000">
                      <a:alpha val="43137"/>
                    </a:srgbClr>
                  </a:outerShdw>
                </a:effectLst>
              </a:rPr>
              <a:t>Look at the pictures and say what can you see in them</a:t>
            </a:r>
            <a:endParaRPr lang="en-US" b="1" dirty="0">
              <a:effectLst>
                <a:outerShdw blurRad="38100" dist="38100" dir="2700000" algn="tl">
                  <a:srgbClr val="000000">
                    <a:alpha val="43137"/>
                  </a:srgbClr>
                </a:outerShdw>
              </a:effectLst>
            </a:endParaRPr>
          </a:p>
        </p:txBody>
      </p:sp>
      <p:pic>
        <p:nvPicPr>
          <p:cNvPr id="4" name="Content Placeholder 3" descr="pic 1.png"/>
          <p:cNvPicPr>
            <a:picLocks noGrp="1" noChangeAspect="1"/>
          </p:cNvPicPr>
          <p:nvPr>
            <p:ph idx="1"/>
          </p:nvPr>
        </p:nvPicPr>
        <p:blipFill>
          <a:blip r:embed="rId2" cstate="print"/>
          <a:stretch>
            <a:fillRect/>
          </a:stretch>
        </p:blipFill>
        <p:spPr>
          <a:xfrm>
            <a:off x="304800" y="1676400"/>
            <a:ext cx="2945798" cy="2209800"/>
          </a:xfrm>
        </p:spPr>
      </p:pic>
      <p:pic>
        <p:nvPicPr>
          <p:cNvPr id="5" name="Picture 4" descr="pic 2.png"/>
          <p:cNvPicPr>
            <a:picLocks noChangeAspect="1"/>
          </p:cNvPicPr>
          <p:nvPr/>
        </p:nvPicPr>
        <p:blipFill>
          <a:blip r:embed="rId3"/>
          <a:stretch>
            <a:fillRect/>
          </a:stretch>
        </p:blipFill>
        <p:spPr>
          <a:xfrm>
            <a:off x="3657600" y="1718930"/>
            <a:ext cx="2790825"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at.png"/>
          <p:cNvPicPr>
            <a:picLocks noChangeAspect="1"/>
          </p:cNvPicPr>
          <p:nvPr/>
        </p:nvPicPr>
        <p:blipFill>
          <a:blip r:embed="rId4"/>
          <a:stretch>
            <a:fillRect/>
          </a:stretch>
        </p:blipFill>
        <p:spPr>
          <a:xfrm>
            <a:off x="6781800" y="1676400"/>
            <a:ext cx="2105025" cy="2171700"/>
          </a:xfrm>
          <a:prstGeom prst="rect">
            <a:avLst/>
          </a:prstGeom>
        </p:spPr>
      </p:pic>
      <p:sp>
        <p:nvSpPr>
          <p:cNvPr id="7" name="TextBox 6"/>
          <p:cNvSpPr txBox="1"/>
          <p:nvPr/>
        </p:nvSpPr>
        <p:spPr>
          <a:xfrm>
            <a:off x="177209" y="4139609"/>
            <a:ext cx="8775405" cy="252376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smtClean="0"/>
              <a:t>In the picture 1, we can see some logos placed around</a:t>
            </a:r>
          </a:p>
          <a:p>
            <a:pPr algn="just"/>
            <a:r>
              <a:rPr lang="en-US" sz="2800" dirty="0" smtClean="0"/>
              <a:t>the globe. We find them while searching the internet. In the Picture 2, We see some pages of Internet version of daily Newspapers. In the picture 3, the symbol is called ‘at the rate Of. It is used in an e-mail address.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par>
                                <p:cTn id="20" presetID="53"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5400" b="1" dirty="0" smtClean="0"/>
              <a:t>So, Our today’s topic is </a:t>
            </a:r>
            <a:endParaRPr lang="en-US" sz="5400" b="1" dirty="0"/>
          </a:p>
        </p:txBody>
      </p:sp>
      <p:sp>
        <p:nvSpPr>
          <p:cNvPr id="4" name="TextBox 3"/>
          <p:cNvSpPr txBox="1"/>
          <p:nvPr/>
        </p:nvSpPr>
        <p:spPr>
          <a:xfrm>
            <a:off x="381000" y="2743200"/>
            <a:ext cx="8242577" cy="707886"/>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4000" dirty="0" smtClean="0"/>
              <a:t>Media and modes of e-communication</a:t>
            </a:r>
            <a:endParaRPr lang="en-US" sz="4000" dirty="0"/>
          </a:p>
        </p:txBody>
      </p:sp>
      <p:sp>
        <p:nvSpPr>
          <p:cNvPr id="5" name="Rectangle 4"/>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t.png"/>
          <p:cNvPicPr>
            <a:picLocks noChangeAspect="1"/>
          </p:cNvPicPr>
          <p:nvPr/>
        </p:nvPicPr>
        <p:blipFill>
          <a:blip r:embed="rId2"/>
          <a:stretch>
            <a:fillRect/>
          </a:stretch>
        </p:blipFill>
        <p:spPr>
          <a:xfrm>
            <a:off x="3581400" y="4114800"/>
            <a:ext cx="2105025" cy="2171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en-US" sz="6600" b="1" dirty="0" smtClean="0">
                <a:solidFill>
                  <a:srgbClr val="FF0000"/>
                </a:solidFill>
                <a:effectLst>
                  <a:outerShdw blurRad="38100" dist="38100" dir="2700000" algn="tl">
                    <a:srgbClr val="000000">
                      <a:alpha val="43137"/>
                    </a:srgbClr>
                  </a:outerShdw>
                </a:effectLst>
              </a:rPr>
              <a:t>Learning Outcomes </a:t>
            </a:r>
            <a:endParaRPr lang="en-US" sz="66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00200"/>
            <a:ext cx="8839200" cy="4525963"/>
          </a:xfrm>
        </p:spPr>
        <p:style>
          <a:lnRef idx="1">
            <a:schemeClr val="accent1"/>
          </a:lnRef>
          <a:fillRef idx="2">
            <a:schemeClr val="accent1"/>
          </a:fillRef>
          <a:effectRef idx="1">
            <a:schemeClr val="accent1"/>
          </a:effectRef>
          <a:fontRef idx="minor">
            <a:schemeClr val="dk1"/>
          </a:fontRef>
        </p:style>
        <p:txBody>
          <a:bodyPr/>
          <a:lstStyle/>
          <a:p>
            <a:pPr>
              <a:buNone/>
            </a:pPr>
            <a:r>
              <a:rPr lang="en-US" dirty="0" smtClean="0"/>
              <a:t>After the end of the lesson, students will be able to</a:t>
            </a:r>
          </a:p>
          <a:p>
            <a:pPr>
              <a:buNone/>
            </a:pPr>
            <a:r>
              <a:rPr lang="en-US" dirty="0" smtClean="0"/>
              <a:t>Talk about Internet</a:t>
            </a:r>
          </a:p>
          <a:p>
            <a:pPr>
              <a:buNone/>
            </a:pPr>
            <a:r>
              <a:rPr lang="en-US" dirty="0" smtClean="0"/>
              <a:t>Infer vocabulary </a:t>
            </a:r>
          </a:p>
          <a:p>
            <a:pPr>
              <a:buNone/>
            </a:pPr>
            <a:r>
              <a:rPr lang="en-US" dirty="0" smtClean="0"/>
              <a:t>Ask and Answer questions.  </a:t>
            </a:r>
            <a:endParaRPr lang="en-US" dirty="0"/>
          </a:p>
        </p:txBody>
      </p:sp>
      <p:sp>
        <p:nvSpPr>
          <p:cNvPr id="4" name="Rectangle 3"/>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FF0000"/>
                </a:solidFill>
                <a:effectLst>
                  <a:outerShdw blurRad="38100" dist="38100" dir="2700000" algn="tl">
                    <a:srgbClr val="000000">
                      <a:alpha val="43137"/>
                    </a:srgbClr>
                  </a:outerShdw>
                </a:effectLst>
              </a:rPr>
              <a:t>Key words </a:t>
            </a:r>
            <a:endParaRPr lang="en-US" sz="7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9735" y="1600200"/>
            <a:ext cx="8458200" cy="4525963"/>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buNone/>
            </a:pPr>
            <a:r>
              <a:rPr lang="en-US" dirty="0" smtClean="0">
                <a:solidFill>
                  <a:srgbClr val="00B0F0"/>
                </a:solidFill>
                <a:effectLst>
                  <a:outerShdw blurRad="38100" dist="38100" dir="2700000" algn="tl">
                    <a:srgbClr val="000000">
                      <a:alpha val="43137"/>
                    </a:srgbClr>
                  </a:outerShdw>
                </a:effectLst>
              </a:rPr>
              <a:t>Imagine		think, suppose </a:t>
            </a:r>
            <a:r>
              <a:rPr lang="en-US" dirty="0" smtClean="0">
                <a:effectLst>
                  <a:outerShdw blurRad="38100" dist="38100" dir="2700000" algn="tl">
                    <a:srgbClr val="000000">
                      <a:alpha val="43137"/>
                    </a:srgbClr>
                  </a:outerShdw>
                </a:effectLst>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চিন্তা</a:t>
            </a:r>
            <a:r>
              <a:rPr lang="en-US" dirty="0" smtClean="0">
                <a:solidFill>
                  <a:srgbClr val="0070C0"/>
                </a:solidFill>
                <a:effectLst>
                  <a:outerShdw blurRad="38100" dist="38100" dir="2700000" algn="tl">
                    <a:srgbClr val="000000">
                      <a:alpha val="43137"/>
                    </a:srgbClr>
                  </a:outerShdw>
                </a:effectLst>
                <a:latin typeface="Nikosh" pitchFamily="2" charset="0"/>
                <a:cs typeface="Nikosh" pitchFamily="2" charset="0"/>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করা</a:t>
            </a:r>
            <a:r>
              <a:rPr lang="en-US" dirty="0" smtClean="0">
                <a:solidFill>
                  <a:srgbClr val="0070C0"/>
                </a:solidFill>
                <a:effectLst>
                  <a:outerShdw blurRad="38100" dist="38100" dir="2700000" algn="tl">
                    <a:srgbClr val="000000">
                      <a:alpha val="43137"/>
                    </a:srgbClr>
                  </a:outerShdw>
                </a:effectLst>
                <a:latin typeface="Nikosh" pitchFamily="2" charset="0"/>
                <a:cs typeface="Nikosh" pitchFamily="2" charset="0"/>
              </a:rPr>
              <a:t>  </a:t>
            </a:r>
            <a:endParaRPr lang="en-US" dirty="0" smtClean="0">
              <a:solidFill>
                <a:srgbClr val="0070C0"/>
              </a:solidFill>
              <a:effectLst>
                <a:outerShdw blurRad="38100" dist="38100" dir="2700000" algn="tl">
                  <a:srgbClr val="000000">
                    <a:alpha val="43137"/>
                  </a:srgbClr>
                </a:outerShdw>
              </a:effectLst>
            </a:endParaRPr>
          </a:p>
          <a:p>
            <a:pPr>
              <a:buNone/>
            </a:pPr>
            <a:r>
              <a:rPr lang="en-US" dirty="0" smtClean="0">
                <a:solidFill>
                  <a:srgbClr val="00B050"/>
                </a:solidFill>
                <a:effectLst>
                  <a:outerShdw blurRad="38100" dist="38100" dir="2700000" algn="tl">
                    <a:srgbClr val="000000">
                      <a:alpha val="43137"/>
                    </a:srgbClr>
                  </a:outerShdw>
                </a:effectLst>
              </a:rPr>
              <a:t>Citizen 		inhabitant, resident </a:t>
            </a:r>
            <a:r>
              <a:rPr lang="en-US" dirty="0" smtClean="0">
                <a:effectLst>
                  <a:outerShdw blurRad="38100" dist="38100" dir="2700000" algn="tl">
                    <a:srgbClr val="000000">
                      <a:alpha val="43137"/>
                    </a:srgbClr>
                  </a:outerShdw>
                </a:effectLst>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নাগরিক</a:t>
            </a:r>
            <a:r>
              <a:rPr lang="en-US" dirty="0" smtClean="0">
                <a:effectLst>
                  <a:outerShdw blurRad="38100" dist="38100" dir="2700000" algn="tl">
                    <a:srgbClr val="000000">
                      <a:alpha val="43137"/>
                    </a:srgbClr>
                  </a:outerShdw>
                </a:effectLst>
                <a:latin typeface="Nikosh" pitchFamily="2" charset="0"/>
                <a:cs typeface="Nikosh" pitchFamily="2" charset="0"/>
              </a:rPr>
              <a:t> </a:t>
            </a:r>
            <a:endParaRPr lang="en-US" dirty="0" smtClean="0">
              <a:effectLst>
                <a:outerShdw blurRad="38100" dist="38100" dir="2700000" algn="tl">
                  <a:srgbClr val="000000">
                    <a:alpha val="43137"/>
                  </a:srgbClr>
                </a:outerShdw>
              </a:effectLst>
            </a:endParaRPr>
          </a:p>
          <a:p>
            <a:pPr>
              <a:buNone/>
            </a:pPr>
            <a:r>
              <a:rPr lang="en-US" dirty="0" smtClean="0">
                <a:solidFill>
                  <a:srgbClr val="00B0F0"/>
                </a:solidFill>
                <a:effectLst>
                  <a:outerShdw blurRad="38100" dist="38100" dir="2700000" algn="tl">
                    <a:srgbClr val="000000">
                      <a:alpha val="43137"/>
                    </a:srgbClr>
                  </a:outerShdw>
                </a:effectLst>
              </a:rPr>
              <a:t>Ordinary		regular, normal </a:t>
            </a:r>
            <a:r>
              <a:rPr lang="en-US" dirty="0" smtClean="0">
                <a:effectLst>
                  <a:outerShdw blurRad="38100" dist="38100" dir="2700000" algn="tl">
                    <a:srgbClr val="000000">
                      <a:alpha val="43137"/>
                    </a:srgbClr>
                  </a:outerShdw>
                </a:effectLst>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সাধারণ</a:t>
            </a:r>
            <a:r>
              <a:rPr lang="en-US" dirty="0" smtClean="0">
                <a:effectLst>
                  <a:outerShdw blurRad="38100" dist="38100" dir="2700000" algn="tl">
                    <a:srgbClr val="000000">
                      <a:alpha val="43137"/>
                    </a:srgbClr>
                  </a:outerShdw>
                </a:effectLst>
                <a:latin typeface="Nikosh" pitchFamily="2" charset="0"/>
                <a:cs typeface="Nikosh" pitchFamily="2" charset="0"/>
              </a:rPr>
              <a:t> </a:t>
            </a:r>
            <a:endParaRPr lang="en-US" dirty="0" smtClean="0">
              <a:effectLst>
                <a:outerShdw blurRad="38100" dist="38100" dir="2700000" algn="tl">
                  <a:srgbClr val="000000">
                    <a:alpha val="43137"/>
                  </a:srgbClr>
                </a:outerShdw>
              </a:effectLst>
            </a:endParaRPr>
          </a:p>
          <a:p>
            <a:pPr>
              <a:buNone/>
            </a:pPr>
            <a:r>
              <a:rPr lang="en-US" dirty="0" smtClean="0">
                <a:solidFill>
                  <a:srgbClr val="00B050"/>
                </a:solidFill>
                <a:effectLst>
                  <a:outerShdw blurRad="38100" dist="38100" dir="2700000" algn="tl">
                    <a:srgbClr val="000000">
                      <a:alpha val="43137"/>
                    </a:srgbClr>
                  </a:outerShdw>
                </a:effectLst>
              </a:rPr>
              <a:t>Probably		perhaps, may be 	</a:t>
            </a:r>
            <a:r>
              <a:rPr lang="en-US" dirty="0" smtClean="0">
                <a:effectLst>
                  <a:outerShdw blurRad="38100" dist="38100" dir="2700000" algn="tl">
                    <a:srgbClr val="000000">
                      <a:alpha val="43137"/>
                    </a:srgbClr>
                  </a:outerShdw>
                </a:effectLst>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সম্ভবত</a:t>
            </a:r>
            <a:r>
              <a:rPr lang="en-US" dirty="0" smtClean="0">
                <a:solidFill>
                  <a:srgbClr val="0070C0"/>
                </a:solidFill>
                <a:effectLst>
                  <a:outerShdw blurRad="38100" dist="38100" dir="2700000" algn="tl">
                    <a:srgbClr val="000000">
                      <a:alpha val="43137"/>
                    </a:srgbClr>
                  </a:outerShdw>
                </a:effectLst>
                <a:latin typeface="Nikosh" pitchFamily="2" charset="0"/>
                <a:cs typeface="Nikosh" pitchFamily="2" charset="0"/>
              </a:rPr>
              <a:t>  </a:t>
            </a:r>
            <a:endParaRPr lang="en-US" dirty="0" smtClean="0">
              <a:solidFill>
                <a:srgbClr val="0070C0"/>
              </a:solidFill>
              <a:effectLst>
                <a:outerShdw blurRad="38100" dist="38100" dir="2700000" algn="tl">
                  <a:srgbClr val="000000">
                    <a:alpha val="43137"/>
                  </a:srgbClr>
                </a:outerShdw>
              </a:effectLst>
            </a:endParaRPr>
          </a:p>
          <a:p>
            <a:pPr>
              <a:buNone/>
            </a:pPr>
            <a:r>
              <a:rPr lang="en-US" dirty="0" smtClean="0">
                <a:solidFill>
                  <a:srgbClr val="00B0F0"/>
                </a:solidFill>
                <a:effectLst>
                  <a:outerShdw blurRad="38100" dist="38100" dir="2700000" algn="tl">
                    <a:srgbClr val="000000">
                      <a:alpha val="43137"/>
                    </a:srgbClr>
                  </a:outerShdw>
                </a:effectLst>
              </a:rPr>
              <a:t>Greeting		welcome 	</a:t>
            </a:r>
            <a:r>
              <a:rPr lang="en-US" dirty="0" smtClean="0">
                <a:effectLst>
                  <a:outerShdw blurRad="38100" dist="38100" dir="2700000" algn="tl">
                    <a:srgbClr val="000000">
                      <a:alpha val="43137"/>
                    </a:srgbClr>
                  </a:outerShdw>
                </a:effectLst>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স্বাগতম</a:t>
            </a:r>
            <a:r>
              <a:rPr lang="en-US" dirty="0" smtClean="0">
                <a:solidFill>
                  <a:srgbClr val="0070C0"/>
                </a:solidFill>
                <a:effectLst>
                  <a:outerShdw blurRad="38100" dist="38100" dir="2700000" algn="tl">
                    <a:srgbClr val="000000">
                      <a:alpha val="43137"/>
                    </a:srgbClr>
                  </a:outerShdw>
                </a:effectLst>
                <a:latin typeface="Nikosh" pitchFamily="2" charset="0"/>
                <a:cs typeface="Nikosh" pitchFamily="2" charset="0"/>
              </a:rPr>
              <a:t> </a:t>
            </a:r>
            <a:endParaRPr lang="en-US" dirty="0" smtClean="0">
              <a:solidFill>
                <a:srgbClr val="0070C0"/>
              </a:solidFill>
              <a:effectLst>
                <a:outerShdw blurRad="38100" dist="38100" dir="2700000" algn="tl">
                  <a:srgbClr val="000000">
                    <a:alpha val="43137"/>
                  </a:srgbClr>
                </a:outerShdw>
              </a:effectLst>
            </a:endParaRPr>
          </a:p>
          <a:p>
            <a:pPr>
              <a:buNone/>
            </a:pPr>
            <a:r>
              <a:rPr lang="en-US" dirty="0" smtClean="0">
                <a:solidFill>
                  <a:srgbClr val="00B050"/>
                </a:solidFill>
                <a:effectLst>
                  <a:outerShdw blurRad="38100" dist="38100" dir="2700000" algn="tl">
                    <a:srgbClr val="000000">
                      <a:alpha val="43137"/>
                    </a:srgbClr>
                  </a:outerShdw>
                </a:effectLst>
              </a:rPr>
              <a:t>Inevitable 	           certain, unavoidable </a:t>
            </a:r>
            <a:r>
              <a:rPr lang="en-US" dirty="0" smtClean="0">
                <a:solidFill>
                  <a:srgbClr val="0070C0"/>
                </a:solidFill>
                <a:effectLst>
                  <a:outerShdw blurRad="38100" dist="38100" dir="2700000" algn="tl">
                    <a:srgbClr val="000000">
                      <a:alpha val="43137"/>
                    </a:srgbClr>
                  </a:outerShdw>
                </a:effectLst>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অনিবার্য</a:t>
            </a:r>
            <a:r>
              <a:rPr lang="en-US" dirty="0" smtClean="0">
                <a:solidFill>
                  <a:srgbClr val="0070C0"/>
                </a:solidFill>
                <a:effectLst>
                  <a:outerShdw blurRad="38100" dist="38100" dir="2700000" algn="tl">
                    <a:srgbClr val="000000">
                      <a:alpha val="43137"/>
                    </a:srgbClr>
                  </a:outerShdw>
                </a:effectLst>
                <a:latin typeface="Nikosh" pitchFamily="2" charset="0"/>
                <a:cs typeface="Nikosh" pitchFamily="2" charset="0"/>
              </a:rPr>
              <a:t> </a:t>
            </a:r>
            <a:endParaRPr lang="en-US" dirty="0" smtClean="0">
              <a:solidFill>
                <a:srgbClr val="0070C0"/>
              </a:solidFill>
              <a:effectLst>
                <a:outerShdw blurRad="38100" dist="38100" dir="2700000" algn="tl">
                  <a:srgbClr val="000000">
                    <a:alpha val="43137"/>
                  </a:srgbClr>
                </a:outerShdw>
              </a:effectLst>
            </a:endParaRPr>
          </a:p>
          <a:p>
            <a:pPr>
              <a:buNone/>
            </a:pPr>
            <a:r>
              <a:rPr lang="en-US" dirty="0" smtClean="0">
                <a:solidFill>
                  <a:srgbClr val="00B0F0"/>
                </a:solidFill>
                <a:effectLst>
                  <a:outerShdw blurRad="38100" dist="38100" dir="2700000" algn="tl">
                    <a:srgbClr val="000000">
                      <a:alpha val="43137"/>
                    </a:srgbClr>
                  </a:outerShdw>
                </a:effectLst>
              </a:rPr>
              <a:t>Dominate		control, direct rule </a:t>
            </a:r>
            <a:r>
              <a:rPr lang="en-US" dirty="0" smtClean="0">
                <a:solidFill>
                  <a:srgbClr val="0070C0"/>
                </a:solidFill>
                <a:effectLst>
                  <a:outerShdw blurRad="38100" dist="38100" dir="2700000" algn="tl">
                    <a:srgbClr val="000000">
                      <a:alpha val="43137"/>
                    </a:srgbClr>
                  </a:outerShdw>
                </a:effectLst>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নিয়ন্ত্রণ</a:t>
            </a:r>
            <a:r>
              <a:rPr lang="en-US" dirty="0" smtClean="0">
                <a:solidFill>
                  <a:srgbClr val="0070C0"/>
                </a:solidFill>
                <a:effectLst>
                  <a:outerShdw blurRad="38100" dist="38100" dir="2700000" algn="tl">
                    <a:srgbClr val="000000">
                      <a:alpha val="43137"/>
                    </a:srgbClr>
                  </a:outerShdw>
                </a:effectLst>
                <a:latin typeface="Nikosh" pitchFamily="2" charset="0"/>
                <a:cs typeface="Nikosh" pitchFamily="2" charset="0"/>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করা</a:t>
            </a:r>
            <a:r>
              <a:rPr lang="en-US" dirty="0" smtClean="0">
                <a:solidFill>
                  <a:srgbClr val="0070C0"/>
                </a:solidFill>
                <a:effectLst>
                  <a:outerShdw blurRad="38100" dist="38100" dir="2700000" algn="tl">
                    <a:srgbClr val="000000">
                      <a:alpha val="43137"/>
                    </a:srgbClr>
                  </a:outerShdw>
                </a:effectLst>
                <a:latin typeface="Nikosh" pitchFamily="2" charset="0"/>
                <a:cs typeface="Nikosh" pitchFamily="2" charset="0"/>
              </a:rPr>
              <a:t>  </a:t>
            </a:r>
            <a:endParaRPr lang="en-US" dirty="0" smtClean="0">
              <a:solidFill>
                <a:srgbClr val="0070C0"/>
              </a:solidFill>
              <a:effectLst>
                <a:outerShdw blurRad="38100" dist="38100" dir="2700000" algn="tl">
                  <a:srgbClr val="000000">
                    <a:alpha val="43137"/>
                  </a:srgbClr>
                </a:outerShdw>
              </a:effectLst>
            </a:endParaRPr>
          </a:p>
          <a:p>
            <a:pPr>
              <a:buNone/>
            </a:pPr>
            <a:r>
              <a:rPr lang="en-US" dirty="0" smtClean="0">
                <a:solidFill>
                  <a:srgbClr val="00B050"/>
                </a:solidFill>
                <a:effectLst>
                  <a:outerShdw blurRad="38100" dist="38100" dir="2700000" algn="tl">
                    <a:srgbClr val="000000">
                      <a:alpha val="43137"/>
                    </a:srgbClr>
                  </a:outerShdw>
                </a:effectLst>
              </a:rPr>
              <a:t>Exchange	 	give and take </a:t>
            </a:r>
            <a:r>
              <a:rPr lang="en-US" dirty="0" smtClean="0">
                <a:effectLst>
                  <a:outerShdw blurRad="38100" dist="38100" dir="2700000" algn="tl">
                    <a:srgbClr val="000000">
                      <a:alpha val="43137"/>
                    </a:srgbClr>
                  </a:outerShdw>
                </a:effectLst>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বিনিময়</a:t>
            </a:r>
            <a:r>
              <a:rPr lang="en-US" dirty="0" smtClean="0">
                <a:solidFill>
                  <a:srgbClr val="0070C0"/>
                </a:solidFill>
                <a:effectLst>
                  <a:outerShdw blurRad="38100" dist="38100" dir="2700000" algn="tl">
                    <a:srgbClr val="000000">
                      <a:alpha val="43137"/>
                    </a:srgbClr>
                  </a:outerShdw>
                </a:effectLst>
                <a:latin typeface="Nikosh" pitchFamily="2" charset="0"/>
                <a:cs typeface="Nikosh" pitchFamily="2" charset="0"/>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করা</a:t>
            </a:r>
            <a:r>
              <a:rPr lang="en-US" dirty="0" smtClean="0">
                <a:solidFill>
                  <a:srgbClr val="0070C0"/>
                </a:solidFill>
                <a:effectLst>
                  <a:outerShdw blurRad="38100" dist="38100" dir="2700000" algn="tl">
                    <a:srgbClr val="000000">
                      <a:alpha val="43137"/>
                    </a:srgbClr>
                  </a:outerShdw>
                </a:effectLst>
                <a:latin typeface="Nikosh" pitchFamily="2" charset="0"/>
                <a:cs typeface="Nikosh" pitchFamily="2" charset="0"/>
              </a:rPr>
              <a:t>  </a:t>
            </a:r>
            <a:endParaRPr lang="en-US" dirty="0" smtClean="0">
              <a:solidFill>
                <a:srgbClr val="0070C0"/>
              </a:solidFill>
              <a:effectLst>
                <a:outerShdw blurRad="38100" dist="38100" dir="2700000" algn="tl">
                  <a:srgbClr val="000000">
                    <a:alpha val="43137"/>
                  </a:srgbClr>
                </a:outerShdw>
              </a:effectLst>
            </a:endParaRPr>
          </a:p>
          <a:p>
            <a:pPr>
              <a:buNone/>
            </a:pPr>
            <a:r>
              <a:rPr lang="en-US" dirty="0" smtClean="0">
                <a:solidFill>
                  <a:srgbClr val="00B0F0"/>
                </a:solidFill>
                <a:effectLst>
                  <a:outerShdw blurRad="38100" dist="38100" dir="2700000" algn="tl">
                    <a:srgbClr val="000000">
                      <a:alpha val="43137"/>
                    </a:srgbClr>
                  </a:outerShdw>
                </a:effectLst>
              </a:rPr>
              <a:t>Operate 		conduct	</a:t>
            </a:r>
            <a:r>
              <a:rPr lang="en-US" dirty="0" smtClean="0">
                <a:effectLst>
                  <a:outerShdw blurRad="38100" dist="38100" dir="2700000" algn="tl">
                    <a:srgbClr val="000000">
                      <a:alpha val="43137"/>
                    </a:srgbClr>
                  </a:outerShdw>
                </a:effectLst>
                <a:latin typeface="Nikosh" pitchFamily="2" charset="0"/>
                <a:cs typeface="Nikosh" pitchFamily="2" charset="0"/>
              </a:rPr>
              <a:t> 		</a:t>
            </a:r>
            <a:r>
              <a:rPr lang="en-US" dirty="0" err="1" smtClean="0">
                <a:solidFill>
                  <a:srgbClr val="0070C0"/>
                </a:solidFill>
                <a:effectLst>
                  <a:outerShdw blurRad="38100" dist="38100" dir="2700000" algn="tl">
                    <a:srgbClr val="000000">
                      <a:alpha val="43137"/>
                    </a:srgbClr>
                  </a:outerShdw>
                </a:effectLst>
                <a:latin typeface="Nikosh" pitchFamily="2" charset="0"/>
                <a:cs typeface="Nikosh" pitchFamily="2" charset="0"/>
              </a:rPr>
              <a:t>পরিচালনা</a:t>
            </a:r>
            <a:r>
              <a:rPr lang="en-US" dirty="0" smtClean="0">
                <a:effectLst>
                  <a:outerShdw blurRad="38100" dist="38100" dir="2700000" algn="tl">
                    <a:srgbClr val="000000">
                      <a:alpha val="43137"/>
                    </a:srgbClr>
                  </a:outerShdw>
                </a:effectLst>
                <a:latin typeface="Nikosh" pitchFamily="2" charset="0"/>
                <a:cs typeface="Nikosh" pitchFamily="2" charset="0"/>
              </a:rPr>
              <a:t> </a:t>
            </a:r>
            <a:r>
              <a:rPr lang="en-US" dirty="0" err="1" smtClean="0">
                <a:solidFill>
                  <a:srgbClr val="00B0F0"/>
                </a:solidFill>
                <a:effectLst>
                  <a:outerShdw blurRad="38100" dist="38100" dir="2700000" algn="tl">
                    <a:srgbClr val="000000">
                      <a:alpha val="43137"/>
                    </a:srgbClr>
                  </a:outerShdw>
                </a:effectLst>
                <a:latin typeface="Nikosh" pitchFamily="2" charset="0"/>
                <a:cs typeface="Nikosh" pitchFamily="2" charset="0"/>
              </a:rPr>
              <a:t>করা</a:t>
            </a:r>
            <a:r>
              <a:rPr lang="en-US" dirty="0" smtClean="0">
                <a:effectLst>
                  <a:outerShdw blurRad="38100" dist="38100" dir="2700000" algn="tl">
                    <a:srgbClr val="000000">
                      <a:alpha val="43137"/>
                    </a:srgbClr>
                  </a:outerShdw>
                </a:effectLst>
                <a:latin typeface="Nikosh" pitchFamily="2" charset="0"/>
                <a:cs typeface="Nikosh" pitchFamily="2" charset="0"/>
              </a:rPr>
              <a:t>  </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4" name="Rectangle 3"/>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6874" y="131135"/>
            <a:ext cx="2215543"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Individual Work </a:t>
            </a:r>
            <a:endParaRPr lang="en-US" sz="2400" dirty="0"/>
          </a:p>
        </p:txBody>
      </p:sp>
      <p:pic>
        <p:nvPicPr>
          <p:cNvPr id="6" name="Picture 5" descr="lesson-of-individual-work-RC43MY.jpg"/>
          <p:cNvPicPr>
            <a:picLocks noChangeAspect="1"/>
          </p:cNvPicPr>
          <p:nvPr/>
        </p:nvPicPr>
        <p:blipFill>
          <a:blip r:embed="rId2" cstate="print"/>
          <a:stretch>
            <a:fillRect/>
          </a:stretch>
        </p:blipFill>
        <p:spPr>
          <a:xfrm>
            <a:off x="6934200" y="63795"/>
            <a:ext cx="2133600" cy="156901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80" y="3810000"/>
            <a:ext cx="8763000" cy="2362200"/>
          </a:xfrm>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US" sz="2800" dirty="0" smtClean="0"/>
              <a:t>Let’s imagine a citizen’s ordinary day at work. The morning probably starts with a cup of coffee/tea, followed by greeting the colleagues. Then comes the inevitable, which is logging in the computer. For many of us the third step has become an automatic behavior and it dominates the rest of our work day, receiving and sending dozens of e-mails. </a:t>
            </a:r>
            <a:endParaRPr lang="en-US" sz="2800" dirty="0"/>
          </a:p>
        </p:txBody>
      </p:sp>
      <p:pic>
        <p:nvPicPr>
          <p:cNvPr id="4" name="Content Placeholder 3" descr="tea.jpg"/>
          <p:cNvPicPr>
            <a:picLocks noGrp="1" noChangeAspect="1"/>
          </p:cNvPicPr>
          <p:nvPr>
            <p:ph idx="1"/>
          </p:nvPr>
        </p:nvPicPr>
        <p:blipFill>
          <a:blip r:embed="rId2" cstate="print"/>
          <a:stretch>
            <a:fillRect/>
          </a:stretch>
        </p:blipFill>
        <p:spPr>
          <a:xfrm>
            <a:off x="2971800" y="304801"/>
            <a:ext cx="2843370" cy="3200399"/>
          </a:xfrm>
        </p:spPr>
      </p:pic>
      <p:sp>
        <p:nvSpPr>
          <p:cNvPr id="5" name="Rectangle 4"/>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 y="134680"/>
            <a:ext cx="202145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Silent Reading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3352800"/>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2800" dirty="0" smtClean="0"/>
              <a:t>An e-mail is an electronic mail. It is a computer –aided way of exchanging digital text messages from a sender to one or multiple recipients. E-mails operates through a network of computers linked by the internet. There are commercial server agencies such as Yahoo, Gmail, Ymail, Hotmail, etc. that accept the text message from the sender, forward it and deliver instantly to the digital mailbox of the recipient. </a:t>
            </a:r>
            <a:endParaRPr lang="en-US" sz="2800" dirty="0"/>
          </a:p>
        </p:txBody>
      </p:sp>
      <p:pic>
        <p:nvPicPr>
          <p:cNvPr id="4" name="Content Placeholder 3" descr="yahoo-76684_1280.png"/>
          <p:cNvPicPr>
            <a:picLocks noGrp="1" noChangeAspect="1"/>
          </p:cNvPicPr>
          <p:nvPr>
            <p:ph idx="1"/>
          </p:nvPr>
        </p:nvPicPr>
        <p:blipFill>
          <a:blip r:embed="rId2" cstate="print"/>
          <a:stretch>
            <a:fillRect/>
          </a:stretch>
        </p:blipFill>
        <p:spPr>
          <a:xfrm>
            <a:off x="304800" y="90487"/>
            <a:ext cx="3140242" cy="2504418"/>
          </a:xfrm>
        </p:spPr>
      </p:pic>
      <p:pic>
        <p:nvPicPr>
          <p:cNvPr id="5" name="Picture 4" descr="gmail 2.jpg"/>
          <p:cNvPicPr>
            <a:picLocks noChangeAspect="1"/>
          </p:cNvPicPr>
          <p:nvPr/>
        </p:nvPicPr>
        <p:blipFill>
          <a:blip r:embed="rId3"/>
          <a:stretch>
            <a:fillRect/>
          </a:stretch>
        </p:blipFill>
        <p:spPr>
          <a:xfrm>
            <a:off x="3200400" y="465174"/>
            <a:ext cx="3179234" cy="1592226"/>
          </a:xfrm>
          <a:prstGeom prst="rect">
            <a:avLst/>
          </a:prstGeom>
        </p:spPr>
      </p:pic>
      <p:pic>
        <p:nvPicPr>
          <p:cNvPr id="6" name="Picture 5" descr="hot.jpg"/>
          <p:cNvPicPr>
            <a:picLocks noChangeAspect="1"/>
          </p:cNvPicPr>
          <p:nvPr/>
        </p:nvPicPr>
        <p:blipFill>
          <a:blip r:embed="rId4"/>
          <a:stretch>
            <a:fillRect/>
          </a:stretch>
        </p:blipFill>
        <p:spPr>
          <a:xfrm>
            <a:off x="6324600" y="190500"/>
            <a:ext cx="2457450" cy="2260933"/>
          </a:xfrm>
          <a:prstGeom prst="rect">
            <a:avLst/>
          </a:prstGeom>
        </p:spPr>
      </p:pic>
      <p:sp>
        <p:nvSpPr>
          <p:cNvPr id="7" name="Rectangle 6"/>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38600"/>
            <a:ext cx="8534400" cy="2057400"/>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2800" dirty="0" smtClean="0"/>
              <a:t>If the recipient is not online, the message is stored and delivered later when the recipient is online. It works instantly just with the click off your mouse. It has been a powerful communication tool in modern life. </a:t>
            </a:r>
            <a:endParaRPr lang="en-US" sz="2800" dirty="0"/>
          </a:p>
        </p:txBody>
      </p:sp>
      <p:pic>
        <p:nvPicPr>
          <p:cNvPr id="4" name="Content Placeholder 3" descr="lcik.png"/>
          <p:cNvPicPr>
            <a:picLocks noGrp="1" noChangeAspect="1"/>
          </p:cNvPicPr>
          <p:nvPr>
            <p:ph idx="1"/>
          </p:nvPr>
        </p:nvPicPr>
        <p:blipFill>
          <a:blip r:embed="rId3"/>
          <a:stretch>
            <a:fillRect/>
          </a:stretch>
        </p:blipFill>
        <p:spPr>
          <a:xfrm>
            <a:off x="1752600" y="0"/>
            <a:ext cx="5334000" cy="3559865"/>
          </a:xfrm>
          <a:prstGeom prst="ellipse">
            <a:avLst/>
          </a:prstGeom>
          <a:ln>
            <a:noFill/>
          </a:ln>
          <a:effectLst>
            <a:softEdge rad="112500"/>
          </a:effectLst>
        </p:spPr>
      </p:pic>
      <p:sp>
        <p:nvSpPr>
          <p:cNvPr id="5" name="Rectangle 4"/>
          <p:cNvSpPr/>
          <p:nvPr/>
        </p:nvSpPr>
        <p:spPr>
          <a:xfrm>
            <a:off x="0" y="0"/>
            <a:ext cx="9144000" cy="6858000"/>
          </a:xfrm>
          <a:prstGeom prst="rect">
            <a:avLst/>
          </a:prstGeom>
          <a:noFill/>
          <a:ln w="15240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582</Words>
  <Application>Microsoft Office PowerPoint</Application>
  <PresentationFormat>On-screen Show (4:3)</PresentationFormat>
  <Paragraphs>76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Welcome To Presentation </vt:lpstr>
      <vt:lpstr>IDENTITY </vt:lpstr>
      <vt:lpstr>Look at the pictures and say what can you see in them</vt:lpstr>
      <vt:lpstr>So, Our today’s topic is </vt:lpstr>
      <vt:lpstr>Learning Outcomes </vt:lpstr>
      <vt:lpstr>Key words </vt:lpstr>
      <vt:lpstr>Let’s imagine a citizen’s ordinary day at work. The morning probably starts with a cup of coffee/tea, followed by greeting the colleagues. Then comes the inevitable, which is logging in the computer. For many of us the third step has become an automatic behavior and it dominates the rest of our work day, receiving and sending dozens of e-mails. </vt:lpstr>
      <vt:lpstr>An e-mail is an electronic mail. It is a computer –aided way of exchanging digital text messages from a sender to one or multiple recipients. E-mails operates through a network of computers linked by the internet. There are commercial server agencies such as Yahoo, Gmail, Ymail, Hotmail, etc. that accept the text message from the sender, forward it and deliver instantly to the digital mailbox of the recipient. </vt:lpstr>
      <vt:lpstr>If the recipient is not online, the message is stored and delivered later when the recipient is online. It works instantly just with the click off your mouse. It has been a powerful communication tool in modern life. </vt:lpstr>
      <vt:lpstr>Pair Work </vt:lpstr>
      <vt:lpstr>Points to remember </vt:lpstr>
      <vt:lpstr>Choose the correct answer</vt:lpstr>
      <vt:lpstr>Evaluation</vt:lpstr>
      <vt:lpstr>Home work </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Sifat</dc:creator>
  <cp:lastModifiedBy>Sifat</cp:lastModifiedBy>
  <cp:revision>42</cp:revision>
  <dcterms:created xsi:type="dcterms:W3CDTF">2020-09-07T11:17:21Z</dcterms:created>
  <dcterms:modified xsi:type="dcterms:W3CDTF">2020-09-11T05:13:32Z</dcterms:modified>
</cp:coreProperties>
</file>