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71" r:id="rId15"/>
    <p:sldId id="268" r:id="rId16"/>
    <p:sldId id="269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24AC"/>
    <a:srgbClr val="BBD55B"/>
    <a:srgbClr val="FF99FF"/>
    <a:srgbClr val="FF3399"/>
    <a:srgbClr val="C56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AC76-6E46-4A47-B792-EE2A7DC72F0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BB8A-A84C-4E00-921C-22DFD479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68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AC76-6E46-4A47-B792-EE2A7DC72F0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BB8A-A84C-4E00-921C-22DFD479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75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AC76-6E46-4A47-B792-EE2A7DC72F0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BB8A-A84C-4E00-921C-22DFD479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6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AC76-6E46-4A47-B792-EE2A7DC72F0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BB8A-A84C-4E00-921C-22DFD479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4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AC76-6E46-4A47-B792-EE2A7DC72F0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BB8A-A84C-4E00-921C-22DFD479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7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AC76-6E46-4A47-B792-EE2A7DC72F0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BB8A-A84C-4E00-921C-22DFD479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7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AC76-6E46-4A47-B792-EE2A7DC72F0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BB8A-A84C-4E00-921C-22DFD479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37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AC76-6E46-4A47-B792-EE2A7DC72F0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BB8A-A84C-4E00-921C-22DFD479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0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AC76-6E46-4A47-B792-EE2A7DC72F0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BB8A-A84C-4E00-921C-22DFD479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57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AC76-6E46-4A47-B792-EE2A7DC72F0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BB8A-A84C-4E00-921C-22DFD479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AC76-6E46-4A47-B792-EE2A7DC72F0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0BB8A-A84C-4E00-921C-22DFD479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3AC76-6E46-4A47-B792-EE2A7DC72F04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0BB8A-A84C-4E00-921C-22DFD4799F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3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tmp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tmp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.png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5115" cy="6857999"/>
            <a:chOff x="0" y="0"/>
            <a:chExt cx="12195115" cy="68579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08"/>
            <a:stretch/>
          </p:blipFill>
          <p:spPr>
            <a:xfrm>
              <a:off x="0" y="5063318"/>
              <a:ext cx="12192000" cy="1794681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>
              <a:off x="0" y="0"/>
              <a:ext cx="12195115" cy="5098803"/>
              <a:chOff x="0" y="0"/>
              <a:chExt cx="12195115" cy="5098803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0" y="32701"/>
                <a:ext cx="28135" cy="5059804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2166980" y="0"/>
                <a:ext cx="25020" cy="509880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0" y="0"/>
                <a:ext cx="1216698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28135" y="279010"/>
                <a:ext cx="1216698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79010" y="32701"/>
                <a:ext cx="28135" cy="5059804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1872730" y="32701"/>
                <a:ext cx="28135" cy="5059804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28135" y="5058630"/>
                <a:ext cx="1216698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2510" y="4718660"/>
                <a:ext cx="1216698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13" b="17221"/>
            <a:stretch/>
          </p:blipFill>
          <p:spPr>
            <a:xfrm rot="5400000">
              <a:off x="-1033924" y="1760281"/>
              <a:ext cx="4260094" cy="147710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13" b="17221"/>
            <a:stretch/>
          </p:blipFill>
          <p:spPr>
            <a:xfrm rot="5400000">
              <a:off x="8953704" y="1771323"/>
              <a:ext cx="4260094" cy="1477107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2246204" y="1983549"/>
            <a:ext cx="8254987" cy="923330"/>
          </a:xfrm>
          <a:prstGeom prst="rect">
            <a:avLst/>
          </a:prstGeom>
          <a:solidFill>
            <a:schemeClr val="tx1"/>
          </a:solidFill>
          <a:ln w="57150">
            <a:solidFill>
              <a:srgbClr val="FFFF00"/>
            </a:solidFill>
          </a:ln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dirty="0" smtClean="0">
                <a:ln>
                  <a:solidFill>
                    <a:srgbClr val="FFC000"/>
                  </a:solidFill>
                </a:ln>
                <a:solidFill>
                  <a:srgbClr val="FF99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dirty="0" err="1" smtClean="0">
                <a:ln>
                  <a:solidFill>
                    <a:srgbClr val="FFC000"/>
                  </a:solidFill>
                </a:ln>
                <a:solidFill>
                  <a:srgbClr val="FF99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আজকের</a:t>
            </a:r>
            <a:r>
              <a:rPr lang="en-US" sz="5400" dirty="0" smtClean="0">
                <a:ln>
                  <a:solidFill>
                    <a:srgbClr val="FFC000"/>
                  </a:solidFill>
                </a:ln>
                <a:solidFill>
                  <a:srgbClr val="FF99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dirty="0" err="1" smtClean="0">
                <a:ln>
                  <a:solidFill>
                    <a:srgbClr val="FFC000"/>
                  </a:solidFill>
                </a:ln>
                <a:solidFill>
                  <a:srgbClr val="FF99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পাঠে</a:t>
            </a:r>
            <a:r>
              <a:rPr lang="en-US" sz="5400" dirty="0" smtClean="0">
                <a:ln>
                  <a:solidFill>
                    <a:srgbClr val="FFC000"/>
                  </a:solidFill>
                </a:ln>
                <a:solidFill>
                  <a:srgbClr val="FF99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dirty="0" err="1" smtClean="0">
                <a:ln>
                  <a:solidFill>
                    <a:srgbClr val="FFC000"/>
                  </a:solidFill>
                </a:ln>
                <a:solidFill>
                  <a:srgbClr val="FF99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সবাইকে</a:t>
            </a:r>
            <a:r>
              <a:rPr lang="en-US" sz="5400" dirty="0" smtClean="0">
                <a:ln>
                  <a:solidFill>
                    <a:srgbClr val="FFC000"/>
                  </a:solidFill>
                </a:ln>
                <a:solidFill>
                  <a:srgbClr val="FF99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dirty="0" err="1" smtClean="0">
                <a:ln>
                  <a:solidFill>
                    <a:srgbClr val="FFC000"/>
                  </a:solidFill>
                </a:ln>
                <a:solidFill>
                  <a:srgbClr val="FF99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অনেক</a:t>
            </a:r>
            <a:r>
              <a:rPr lang="en-US" sz="5400" dirty="0" smtClean="0">
                <a:ln>
                  <a:solidFill>
                    <a:srgbClr val="FFC000"/>
                  </a:solidFill>
                </a:ln>
                <a:solidFill>
                  <a:srgbClr val="FF99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dirty="0" err="1" smtClean="0">
                <a:ln>
                  <a:solidFill>
                    <a:srgbClr val="FFC000"/>
                  </a:solidFill>
                </a:ln>
                <a:solidFill>
                  <a:srgbClr val="FF99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শুভেচ্ছা</a:t>
            </a:r>
            <a:r>
              <a:rPr lang="en-US" sz="5400" dirty="0" smtClean="0">
                <a:ln>
                  <a:solidFill>
                    <a:srgbClr val="FFC000"/>
                  </a:solidFill>
                </a:ln>
                <a:solidFill>
                  <a:srgbClr val="FF99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dirty="0">
              <a:ln>
                <a:solidFill>
                  <a:srgbClr val="FFC000"/>
                </a:solidFill>
              </a:ln>
              <a:solidFill>
                <a:srgbClr val="FF99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576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12195115" cy="6857999"/>
            <a:chOff x="35089" y="0"/>
            <a:chExt cx="12195115" cy="6857999"/>
          </a:xfrm>
        </p:grpSpPr>
        <p:grpSp>
          <p:nvGrpSpPr>
            <p:cNvPr id="3" name="Group 2"/>
            <p:cNvGrpSpPr/>
            <p:nvPr/>
          </p:nvGrpSpPr>
          <p:grpSpPr>
            <a:xfrm>
              <a:off x="35089" y="0"/>
              <a:ext cx="12195115" cy="6857999"/>
              <a:chOff x="0" y="0"/>
              <a:chExt cx="12195115" cy="685799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3708"/>
              <a:stretch/>
            </p:blipFill>
            <p:spPr>
              <a:xfrm>
                <a:off x="0" y="5776664"/>
                <a:ext cx="12192000" cy="1081335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0" y="0"/>
                <a:ext cx="12195115" cy="5776664"/>
                <a:chOff x="0" y="0"/>
                <a:chExt cx="12195115" cy="5098803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2166980" y="0"/>
                  <a:ext cx="25020" cy="5098803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0" y="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8135" y="27901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7901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187273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8135" y="505863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2510" y="471866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-1033924" y="1760281"/>
                <a:ext cx="4260094" cy="147710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8953704" y="1771323"/>
                <a:ext cx="4260094" cy="1477107"/>
              </a:xfrm>
              <a:prstGeom prst="rect">
                <a:avLst/>
              </a:prstGeom>
            </p:spPr>
          </p:pic>
        </p:grpSp>
        <p:sp>
          <p:nvSpPr>
            <p:cNvPr id="4" name="Oval 3"/>
            <p:cNvSpPr/>
            <p:nvPr/>
          </p:nvSpPr>
          <p:spPr>
            <a:xfrm>
              <a:off x="90511" y="1505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1995700" y="5395613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956462" y="2037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6997" y="542300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AutoShape 2" descr="জীবনের খেড়ো খাতা - অবচেতনমন এর বাংলা ব্লগ । bangla blog | সামহোয়্যার ইন  ব্লগ - বাঁধ ভাঙ্গার আওয়াজ"/>
          <p:cNvSpPr>
            <a:spLocks noChangeAspect="1" noChangeArrowheads="1"/>
          </p:cNvSpPr>
          <p:nvPr/>
        </p:nvSpPr>
        <p:spPr bwMode="auto">
          <a:xfrm>
            <a:off x="1881716" y="2166378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95"/>
          <a:stretch/>
        </p:blipFill>
        <p:spPr>
          <a:xfrm>
            <a:off x="1834677" y="901826"/>
            <a:ext cx="3240637" cy="32475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656845" y="701271"/>
            <a:ext cx="261878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solidFill>
                  <a:srgbClr val="FF0000"/>
                </a:solidFill>
              </a:rPr>
              <a:t>খা</a:t>
            </a:r>
            <a:r>
              <a:rPr lang="en-US" sz="11500" b="1" dirty="0" err="1" smtClean="0">
                <a:solidFill>
                  <a:schemeClr val="accent2"/>
                </a:solidFill>
              </a:rPr>
              <a:t>তা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6759696" y="2525583"/>
            <a:ext cx="2301629" cy="19658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খ</a:t>
            </a:r>
          </a:p>
        </p:txBody>
      </p:sp>
    </p:spTree>
    <p:extLst>
      <p:ext uri="{BB962C8B-B14F-4D97-AF65-F5344CB8AC3E}">
        <p14:creationId xmlns:p14="http://schemas.microsoft.com/office/powerpoint/2010/main" val="1946684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9016" y="991447"/>
            <a:ext cx="5827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বলত</a:t>
            </a:r>
            <a:r>
              <a:rPr lang="en-US" sz="6000" b="1" dirty="0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6000" b="1" dirty="0" err="1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এই</a:t>
            </a:r>
            <a:r>
              <a:rPr lang="en-US" sz="6000" b="1" dirty="0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6000" b="1" dirty="0" err="1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বর্ণের</a:t>
            </a:r>
            <a:r>
              <a:rPr lang="en-US" sz="6000" b="1" dirty="0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6000" b="1" dirty="0" err="1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নাম</a:t>
            </a:r>
            <a:r>
              <a:rPr lang="en-US" sz="6000" b="1" dirty="0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6000" b="1" dirty="0" err="1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কি</a:t>
            </a:r>
            <a:r>
              <a:rPr lang="en-US" sz="6000" b="1" dirty="0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6000" b="1" dirty="0">
              <a:ln>
                <a:solidFill>
                  <a:srgbClr val="00B0F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1"/>
            <a:ext cx="12195115" cy="6857999"/>
            <a:chOff x="35089" y="0"/>
            <a:chExt cx="12195115" cy="6857999"/>
          </a:xfrm>
        </p:grpSpPr>
        <p:grpSp>
          <p:nvGrpSpPr>
            <p:cNvPr id="4" name="Group 3"/>
            <p:cNvGrpSpPr/>
            <p:nvPr/>
          </p:nvGrpSpPr>
          <p:grpSpPr>
            <a:xfrm>
              <a:off x="35089" y="0"/>
              <a:ext cx="12195115" cy="6857999"/>
              <a:chOff x="0" y="0"/>
              <a:chExt cx="12195115" cy="6857999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3708"/>
              <a:stretch/>
            </p:blipFill>
            <p:spPr>
              <a:xfrm>
                <a:off x="0" y="5776664"/>
                <a:ext cx="12192000" cy="1081335"/>
              </a:xfrm>
              <a:prstGeom prst="rect">
                <a:avLst/>
              </a:prstGeom>
            </p:spPr>
          </p:pic>
          <p:grpSp>
            <p:nvGrpSpPr>
              <p:cNvPr id="10" name="Group 9"/>
              <p:cNvGrpSpPr/>
              <p:nvPr/>
            </p:nvGrpSpPr>
            <p:grpSpPr>
              <a:xfrm>
                <a:off x="0" y="0"/>
                <a:ext cx="12195115" cy="5776664"/>
                <a:chOff x="0" y="0"/>
                <a:chExt cx="12195115" cy="5098803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2166980" y="0"/>
                  <a:ext cx="25020" cy="5098803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0" y="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8135" y="27901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27901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187273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8135" y="505863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12510" y="471866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-1033924" y="1760281"/>
                <a:ext cx="4260094" cy="1477107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8953704" y="1771323"/>
                <a:ext cx="4260094" cy="1477107"/>
              </a:xfrm>
              <a:prstGeom prst="rect">
                <a:avLst/>
              </a:prstGeom>
            </p:spPr>
          </p:pic>
        </p:grpSp>
        <p:sp>
          <p:nvSpPr>
            <p:cNvPr id="5" name="Oval 4"/>
            <p:cNvSpPr/>
            <p:nvPr/>
          </p:nvSpPr>
          <p:spPr>
            <a:xfrm>
              <a:off x="90511" y="1505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995700" y="5395613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956462" y="2037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6997" y="542300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4960810" y="2509877"/>
            <a:ext cx="2301629" cy="19658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খ</a:t>
            </a:r>
          </a:p>
        </p:txBody>
      </p:sp>
    </p:spTree>
    <p:extLst>
      <p:ext uri="{BB962C8B-B14F-4D97-AF65-F5344CB8AC3E}">
        <p14:creationId xmlns:p14="http://schemas.microsoft.com/office/powerpoint/2010/main" val="21496094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12195115" cy="6857999"/>
            <a:chOff x="35089" y="0"/>
            <a:chExt cx="12195115" cy="6857999"/>
          </a:xfrm>
        </p:grpSpPr>
        <p:grpSp>
          <p:nvGrpSpPr>
            <p:cNvPr id="3" name="Group 2"/>
            <p:cNvGrpSpPr/>
            <p:nvPr/>
          </p:nvGrpSpPr>
          <p:grpSpPr>
            <a:xfrm>
              <a:off x="35089" y="0"/>
              <a:ext cx="12195115" cy="6857999"/>
              <a:chOff x="0" y="0"/>
              <a:chExt cx="12195115" cy="685799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3708"/>
              <a:stretch/>
            </p:blipFill>
            <p:spPr>
              <a:xfrm>
                <a:off x="0" y="5776664"/>
                <a:ext cx="12192000" cy="1081335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0" y="0"/>
                <a:ext cx="12195115" cy="5776664"/>
                <a:chOff x="0" y="0"/>
                <a:chExt cx="12195115" cy="5098803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2166980" y="0"/>
                  <a:ext cx="25020" cy="5098803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0" y="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8135" y="27901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7901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187273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8135" y="505863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2510" y="471866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-1033924" y="1760281"/>
                <a:ext cx="4260094" cy="147710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8953704" y="1771323"/>
                <a:ext cx="4260094" cy="1477107"/>
              </a:xfrm>
              <a:prstGeom prst="rect">
                <a:avLst/>
              </a:prstGeom>
            </p:spPr>
          </p:pic>
        </p:grpSp>
        <p:sp>
          <p:nvSpPr>
            <p:cNvPr id="4" name="Oval 3"/>
            <p:cNvSpPr/>
            <p:nvPr/>
          </p:nvSpPr>
          <p:spPr>
            <a:xfrm>
              <a:off x="90511" y="1505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1995700" y="5395613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956462" y="2037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6997" y="542300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716" y="901762"/>
            <a:ext cx="3538519" cy="283442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37780" y="678774"/>
            <a:ext cx="188339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solidFill>
                  <a:srgbClr val="FF0000"/>
                </a:solidFill>
              </a:rPr>
              <a:t>গ</a:t>
            </a:r>
            <a:r>
              <a:rPr lang="en-US" sz="11500" b="1" dirty="0" err="1" smtClean="0">
                <a:solidFill>
                  <a:schemeClr val="accent6"/>
                </a:solidFill>
              </a:rPr>
              <a:t>রু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759696" y="2525583"/>
            <a:ext cx="2301629" cy="19658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solidFill>
                  <a:srgbClr val="FF0000"/>
                </a:solidFill>
              </a:rPr>
              <a:t>গ</a:t>
            </a:r>
            <a:endParaRPr lang="en-US" sz="1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6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12195115" cy="6857999"/>
            <a:chOff x="35089" y="0"/>
            <a:chExt cx="12195115" cy="6857999"/>
          </a:xfrm>
        </p:grpSpPr>
        <p:grpSp>
          <p:nvGrpSpPr>
            <p:cNvPr id="3" name="Group 2"/>
            <p:cNvGrpSpPr/>
            <p:nvPr/>
          </p:nvGrpSpPr>
          <p:grpSpPr>
            <a:xfrm>
              <a:off x="35089" y="0"/>
              <a:ext cx="12195115" cy="6857999"/>
              <a:chOff x="0" y="0"/>
              <a:chExt cx="12195115" cy="685799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3708"/>
              <a:stretch/>
            </p:blipFill>
            <p:spPr>
              <a:xfrm>
                <a:off x="0" y="5776664"/>
                <a:ext cx="12192000" cy="1081335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0" y="0"/>
                <a:ext cx="12195115" cy="5776664"/>
                <a:chOff x="0" y="0"/>
                <a:chExt cx="12195115" cy="5098803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2166980" y="0"/>
                  <a:ext cx="25020" cy="5098803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0" y="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8135" y="27901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7901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187273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8135" y="505863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2510" y="471866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-1033924" y="1760281"/>
                <a:ext cx="4260094" cy="147710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8953704" y="1771323"/>
                <a:ext cx="4260094" cy="1477107"/>
              </a:xfrm>
              <a:prstGeom prst="rect">
                <a:avLst/>
              </a:prstGeom>
            </p:spPr>
          </p:pic>
        </p:grpSp>
        <p:sp>
          <p:nvSpPr>
            <p:cNvPr id="4" name="Oval 3"/>
            <p:cNvSpPr/>
            <p:nvPr/>
          </p:nvSpPr>
          <p:spPr>
            <a:xfrm>
              <a:off x="90511" y="1505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1995700" y="5395613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956462" y="2037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6997" y="542300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12" r="7130"/>
          <a:stretch/>
        </p:blipFill>
        <p:spPr>
          <a:xfrm>
            <a:off x="2100792" y="1068958"/>
            <a:ext cx="2866030" cy="299253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670545" y="717103"/>
            <a:ext cx="236106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rgbClr val="FF0000"/>
                </a:solidFill>
              </a:rPr>
              <a:t>গ</a:t>
            </a:r>
            <a:r>
              <a:rPr lang="en-US" sz="16600" b="1" dirty="0" err="1" smtClean="0">
                <a:solidFill>
                  <a:srgbClr val="00B0F0"/>
                </a:solidFill>
              </a:rPr>
              <a:t>ম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759696" y="2525583"/>
            <a:ext cx="2301629" cy="19658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solidFill>
                  <a:srgbClr val="FF0000"/>
                </a:solidFill>
              </a:rPr>
              <a:t>গ</a:t>
            </a:r>
            <a:endParaRPr lang="en-US" sz="1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752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9016" y="991447"/>
            <a:ext cx="5827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বলত</a:t>
            </a:r>
            <a:r>
              <a:rPr lang="en-US" sz="6000" b="1" dirty="0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6000" b="1" dirty="0" err="1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এই</a:t>
            </a:r>
            <a:r>
              <a:rPr lang="en-US" sz="6000" b="1" dirty="0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6000" b="1" dirty="0" err="1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বর্ণের</a:t>
            </a:r>
            <a:r>
              <a:rPr lang="en-US" sz="6000" b="1" dirty="0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6000" b="1" dirty="0" err="1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নাম</a:t>
            </a:r>
            <a:r>
              <a:rPr lang="en-US" sz="6000" b="1" dirty="0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6000" b="1" dirty="0" err="1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কি</a:t>
            </a:r>
            <a:r>
              <a:rPr lang="en-US" sz="6000" b="1" dirty="0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6000" b="1" dirty="0">
              <a:ln>
                <a:solidFill>
                  <a:srgbClr val="00B0F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91998" y="2622832"/>
            <a:ext cx="2301629" cy="19658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solidFill>
                  <a:srgbClr val="FF0000"/>
                </a:solidFill>
              </a:rPr>
              <a:t>গ</a:t>
            </a:r>
            <a:endParaRPr lang="en-US" sz="16600" b="1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"/>
            <a:ext cx="12195115" cy="6857999"/>
            <a:chOff x="35089" y="0"/>
            <a:chExt cx="12195115" cy="6857999"/>
          </a:xfrm>
        </p:grpSpPr>
        <p:grpSp>
          <p:nvGrpSpPr>
            <p:cNvPr id="5" name="Group 4"/>
            <p:cNvGrpSpPr/>
            <p:nvPr/>
          </p:nvGrpSpPr>
          <p:grpSpPr>
            <a:xfrm>
              <a:off x="35089" y="0"/>
              <a:ext cx="12195115" cy="6857999"/>
              <a:chOff x="0" y="0"/>
              <a:chExt cx="12195115" cy="685799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3708"/>
              <a:stretch/>
            </p:blipFill>
            <p:spPr>
              <a:xfrm>
                <a:off x="0" y="5776664"/>
                <a:ext cx="12192000" cy="1081335"/>
              </a:xfrm>
              <a:prstGeom prst="rect">
                <a:avLst/>
              </a:prstGeom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0" y="0"/>
                <a:ext cx="12195115" cy="5776664"/>
                <a:chOff x="0" y="0"/>
                <a:chExt cx="12195115" cy="5098803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>
                  <a:off x="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12166980" y="0"/>
                  <a:ext cx="25020" cy="5098803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0" y="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28135" y="27901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7901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187273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8135" y="505863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12510" y="471866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-1033924" y="1760281"/>
                <a:ext cx="4260094" cy="1477107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8953704" y="1771323"/>
                <a:ext cx="4260094" cy="1477107"/>
              </a:xfrm>
              <a:prstGeom prst="rect">
                <a:avLst/>
              </a:prstGeom>
            </p:spPr>
          </p:pic>
        </p:grpSp>
        <p:sp>
          <p:nvSpPr>
            <p:cNvPr id="6" name="Oval 5"/>
            <p:cNvSpPr/>
            <p:nvPr/>
          </p:nvSpPr>
          <p:spPr>
            <a:xfrm>
              <a:off x="90511" y="1505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995700" y="5395613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1956462" y="2037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96997" y="542300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350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12195115" cy="6857999"/>
            <a:chOff x="35089" y="0"/>
            <a:chExt cx="12195115" cy="6857999"/>
          </a:xfrm>
        </p:grpSpPr>
        <p:grpSp>
          <p:nvGrpSpPr>
            <p:cNvPr id="3" name="Group 2"/>
            <p:cNvGrpSpPr/>
            <p:nvPr/>
          </p:nvGrpSpPr>
          <p:grpSpPr>
            <a:xfrm>
              <a:off x="35089" y="0"/>
              <a:ext cx="12195115" cy="6857999"/>
              <a:chOff x="0" y="0"/>
              <a:chExt cx="12195115" cy="685799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3708"/>
              <a:stretch/>
            </p:blipFill>
            <p:spPr>
              <a:xfrm>
                <a:off x="0" y="5776664"/>
                <a:ext cx="12192000" cy="1081335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0" y="0"/>
                <a:ext cx="12195115" cy="5776664"/>
                <a:chOff x="0" y="0"/>
                <a:chExt cx="12195115" cy="5098803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2166980" y="0"/>
                  <a:ext cx="25020" cy="5098803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0" y="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8135" y="27901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7901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187273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8135" y="505863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2510" y="471866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-1033924" y="1760281"/>
                <a:ext cx="4260094" cy="147710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8953704" y="1771323"/>
                <a:ext cx="4260094" cy="1477107"/>
              </a:xfrm>
              <a:prstGeom prst="rect">
                <a:avLst/>
              </a:prstGeom>
            </p:spPr>
          </p:pic>
        </p:grpSp>
        <p:sp>
          <p:nvSpPr>
            <p:cNvPr id="4" name="Oval 3"/>
            <p:cNvSpPr/>
            <p:nvPr/>
          </p:nvSpPr>
          <p:spPr>
            <a:xfrm>
              <a:off x="90511" y="1505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1995700" y="5395613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956462" y="2037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6997" y="542300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92" y="831960"/>
            <a:ext cx="3333750" cy="33337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892120" y="1016362"/>
            <a:ext cx="25248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solidFill>
                  <a:srgbClr val="FF0000"/>
                </a:solidFill>
              </a:rPr>
              <a:t>ঘ</a:t>
            </a:r>
            <a:r>
              <a:rPr lang="en-US" sz="13800" b="1" dirty="0" err="1" smtClean="0">
                <a:solidFill>
                  <a:schemeClr val="accent2"/>
                </a:solidFill>
              </a:rPr>
              <a:t>ড়ি</a:t>
            </a:r>
            <a:r>
              <a:rPr lang="en-US" dirty="0" smtClean="0"/>
              <a:t>  </a:t>
            </a:r>
          </a:p>
          <a:p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7003723" y="2994963"/>
            <a:ext cx="2301629" cy="19658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solidFill>
                  <a:srgbClr val="FF0000"/>
                </a:solidFill>
              </a:rPr>
              <a:t>ঘ </a:t>
            </a:r>
            <a:endParaRPr lang="en-US" sz="1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2061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12195115" cy="6857999"/>
            <a:chOff x="35089" y="0"/>
            <a:chExt cx="12195115" cy="6857999"/>
          </a:xfrm>
        </p:grpSpPr>
        <p:grpSp>
          <p:nvGrpSpPr>
            <p:cNvPr id="3" name="Group 2"/>
            <p:cNvGrpSpPr/>
            <p:nvPr/>
          </p:nvGrpSpPr>
          <p:grpSpPr>
            <a:xfrm>
              <a:off x="35089" y="0"/>
              <a:ext cx="12195115" cy="6857999"/>
              <a:chOff x="0" y="0"/>
              <a:chExt cx="12195115" cy="685799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3708"/>
              <a:stretch/>
            </p:blipFill>
            <p:spPr>
              <a:xfrm>
                <a:off x="0" y="5776664"/>
                <a:ext cx="12192000" cy="1081335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0" y="0"/>
                <a:ext cx="12195115" cy="5776664"/>
                <a:chOff x="0" y="0"/>
                <a:chExt cx="12195115" cy="5098803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2166980" y="0"/>
                  <a:ext cx="25020" cy="5098803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0" y="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8135" y="27901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7901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187273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8135" y="505863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2510" y="471866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-1033924" y="1760281"/>
                <a:ext cx="4260094" cy="147710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8953704" y="1771323"/>
                <a:ext cx="4260094" cy="1477107"/>
              </a:xfrm>
              <a:prstGeom prst="rect">
                <a:avLst/>
              </a:prstGeom>
            </p:spPr>
          </p:pic>
        </p:grpSp>
        <p:sp>
          <p:nvSpPr>
            <p:cNvPr id="4" name="Oval 3"/>
            <p:cNvSpPr/>
            <p:nvPr/>
          </p:nvSpPr>
          <p:spPr>
            <a:xfrm>
              <a:off x="90511" y="1505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1995700" y="5395613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956462" y="2037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6997" y="542300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7" r="9010"/>
          <a:stretch/>
        </p:blipFill>
        <p:spPr>
          <a:xfrm>
            <a:off x="1778041" y="722032"/>
            <a:ext cx="2879678" cy="306071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279983" y="555905"/>
            <a:ext cx="244294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rgbClr val="FF0000"/>
                </a:solidFill>
              </a:rPr>
              <a:t>ঘ</a:t>
            </a:r>
            <a:r>
              <a:rPr lang="en-US" sz="16600" b="1" dirty="0" err="1" smtClean="0"/>
              <a:t>র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229558" y="2994963"/>
            <a:ext cx="2301629" cy="19658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solidFill>
                  <a:srgbClr val="FF0000"/>
                </a:solidFill>
              </a:rPr>
              <a:t>ঘ </a:t>
            </a:r>
            <a:endParaRPr lang="en-US" sz="1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53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9016" y="991447"/>
            <a:ext cx="5827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বলত</a:t>
            </a:r>
            <a:r>
              <a:rPr lang="en-US" sz="6000" b="1" dirty="0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6000" b="1" dirty="0" err="1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এই</a:t>
            </a:r>
            <a:r>
              <a:rPr lang="en-US" sz="6000" b="1" dirty="0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6000" b="1" dirty="0" err="1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বর্ণের</a:t>
            </a:r>
            <a:r>
              <a:rPr lang="en-US" sz="6000" b="1" dirty="0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6000" b="1" dirty="0" err="1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নাম</a:t>
            </a:r>
            <a:r>
              <a:rPr lang="en-US" sz="6000" b="1" dirty="0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6000" b="1" dirty="0" err="1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কি</a:t>
            </a:r>
            <a:r>
              <a:rPr lang="en-US" sz="6000" b="1" dirty="0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6000" b="1" dirty="0">
              <a:ln>
                <a:solidFill>
                  <a:srgbClr val="00B0F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1"/>
            <a:ext cx="12195115" cy="6857999"/>
            <a:chOff x="35089" y="0"/>
            <a:chExt cx="12195115" cy="6857999"/>
          </a:xfrm>
        </p:grpSpPr>
        <p:grpSp>
          <p:nvGrpSpPr>
            <p:cNvPr id="4" name="Group 3"/>
            <p:cNvGrpSpPr/>
            <p:nvPr/>
          </p:nvGrpSpPr>
          <p:grpSpPr>
            <a:xfrm>
              <a:off x="35089" y="0"/>
              <a:ext cx="12195115" cy="6857999"/>
              <a:chOff x="0" y="0"/>
              <a:chExt cx="12195115" cy="6857999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3708"/>
              <a:stretch/>
            </p:blipFill>
            <p:spPr>
              <a:xfrm>
                <a:off x="0" y="5776664"/>
                <a:ext cx="12192000" cy="1081335"/>
              </a:xfrm>
              <a:prstGeom prst="rect">
                <a:avLst/>
              </a:prstGeom>
            </p:spPr>
          </p:pic>
          <p:grpSp>
            <p:nvGrpSpPr>
              <p:cNvPr id="10" name="Group 9"/>
              <p:cNvGrpSpPr/>
              <p:nvPr/>
            </p:nvGrpSpPr>
            <p:grpSpPr>
              <a:xfrm>
                <a:off x="0" y="0"/>
                <a:ext cx="12195115" cy="5776664"/>
                <a:chOff x="0" y="0"/>
                <a:chExt cx="12195115" cy="5098803"/>
              </a:xfrm>
            </p:grpSpPr>
            <p:cxnSp>
              <p:nvCxnSpPr>
                <p:cNvPr id="13" name="Straight Connector 12"/>
                <p:cNvCxnSpPr/>
                <p:nvPr/>
              </p:nvCxnSpPr>
              <p:spPr>
                <a:xfrm>
                  <a:off x="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2166980" y="0"/>
                  <a:ext cx="25020" cy="5098803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0" y="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8135" y="27901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27901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1187273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8135" y="505863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12510" y="471866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-1033924" y="1760281"/>
                <a:ext cx="4260094" cy="1477107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8953704" y="1771323"/>
                <a:ext cx="4260094" cy="1477107"/>
              </a:xfrm>
              <a:prstGeom prst="rect">
                <a:avLst/>
              </a:prstGeom>
            </p:spPr>
          </p:pic>
        </p:grpSp>
        <p:sp>
          <p:nvSpPr>
            <p:cNvPr id="5" name="Oval 4"/>
            <p:cNvSpPr/>
            <p:nvPr/>
          </p:nvSpPr>
          <p:spPr>
            <a:xfrm>
              <a:off x="90511" y="1505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995700" y="5395613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956462" y="2037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96997" y="542300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4552074" y="2956585"/>
            <a:ext cx="2301629" cy="19658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solidFill>
                  <a:srgbClr val="FF0000"/>
                </a:solidFill>
              </a:rPr>
              <a:t>ঘ </a:t>
            </a:r>
            <a:endParaRPr lang="en-US" sz="1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7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70" y="0"/>
            <a:ext cx="12195115" cy="6857999"/>
            <a:chOff x="35089" y="0"/>
            <a:chExt cx="12195115" cy="6857999"/>
          </a:xfrm>
        </p:grpSpPr>
        <p:grpSp>
          <p:nvGrpSpPr>
            <p:cNvPr id="3" name="Group 2"/>
            <p:cNvGrpSpPr/>
            <p:nvPr/>
          </p:nvGrpSpPr>
          <p:grpSpPr>
            <a:xfrm>
              <a:off x="35089" y="0"/>
              <a:ext cx="12195115" cy="6857999"/>
              <a:chOff x="0" y="0"/>
              <a:chExt cx="12195115" cy="685799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3708"/>
              <a:stretch/>
            </p:blipFill>
            <p:spPr>
              <a:xfrm>
                <a:off x="0" y="5776664"/>
                <a:ext cx="12192000" cy="1081335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0" y="0"/>
                <a:ext cx="12195115" cy="5776664"/>
                <a:chOff x="0" y="0"/>
                <a:chExt cx="12195115" cy="5098803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2166980" y="0"/>
                  <a:ext cx="25020" cy="5098803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0" y="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8135" y="27901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7901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187273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8135" y="505863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2510" y="471866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-1033924" y="1760281"/>
                <a:ext cx="4260094" cy="147710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8953704" y="1771323"/>
                <a:ext cx="4260094" cy="1477107"/>
              </a:xfrm>
              <a:prstGeom prst="rect">
                <a:avLst/>
              </a:prstGeom>
            </p:spPr>
          </p:pic>
        </p:grpSp>
        <p:sp>
          <p:nvSpPr>
            <p:cNvPr id="4" name="Oval 3"/>
            <p:cNvSpPr/>
            <p:nvPr/>
          </p:nvSpPr>
          <p:spPr>
            <a:xfrm>
              <a:off x="90511" y="1505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1995700" y="5395613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956462" y="2037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6997" y="542300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586182" y="717103"/>
            <a:ext cx="6660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এসো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বর্ণগুলো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একসাথে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পড়ি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342397" y="2678863"/>
            <a:ext cx="1807783" cy="1680551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solidFill>
                  <a:srgbClr val="FF0000"/>
                </a:solidFill>
              </a:rPr>
              <a:t>ঘ </a:t>
            </a:r>
            <a:endParaRPr lang="en-US" sz="16600" b="1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110928" y="2678863"/>
            <a:ext cx="1963627" cy="1680551"/>
          </a:xfrm>
          <a:prstGeom prst="roundRect">
            <a:avLst/>
          </a:prstGeom>
          <a:solidFill>
            <a:srgbClr val="FF99FF"/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solidFill>
                  <a:srgbClr val="FF0000"/>
                </a:solidFill>
              </a:rPr>
              <a:t>গ</a:t>
            </a:r>
            <a:endParaRPr lang="en-US" sz="16600" b="1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935623" y="2627003"/>
            <a:ext cx="1772018" cy="1732411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solidFill>
                  <a:srgbClr val="FF0000"/>
                </a:solidFill>
              </a:rPr>
              <a:t>ক</a:t>
            </a:r>
            <a:endParaRPr lang="en-US" sz="16600" b="1" dirty="0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928650" y="2627003"/>
            <a:ext cx="1982436" cy="17324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খ</a:t>
            </a:r>
          </a:p>
        </p:txBody>
      </p:sp>
    </p:spTree>
    <p:extLst>
      <p:ext uri="{BB962C8B-B14F-4D97-AF65-F5344CB8AC3E}">
        <p14:creationId xmlns:p14="http://schemas.microsoft.com/office/powerpoint/2010/main" val="318764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70" y="0"/>
            <a:ext cx="12195115" cy="6857999"/>
            <a:chOff x="35089" y="0"/>
            <a:chExt cx="12195115" cy="6857999"/>
          </a:xfrm>
        </p:grpSpPr>
        <p:grpSp>
          <p:nvGrpSpPr>
            <p:cNvPr id="3" name="Group 2"/>
            <p:cNvGrpSpPr/>
            <p:nvPr/>
          </p:nvGrpSpPr>
          <p:grpSpPr>
            <a:xfrm>
              <a:off x="35089" y="0"/>
              <a:ext cx="12195115" cy="6857999"/>
              <a:chOff x="0" y="0"/>
              <a:chExt cx="12195115" cy="685799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3708"/>
              <a:stretch/>
            </p:blipFill>
            <p:spPr>
              <a:xfrm>
                <a:off x="0" y="5776664"/>
                <a:ext cx="12192000" cy="1081335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0" y="0"/>
                <a:ext cx="12195115" cy="5776664"/>
                <a:chOff x="0" y="0"/>
                <a:chExt cx="12195115" cy="5098803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2166980" y="0"/>
                  <a:ext cx="25020" cy="5098803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0" y="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8135" y="27901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7901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187273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8135" y="505863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2510" y="471866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-1033924" y="1760281"/>
                <a:ext cx="4260094" cy="147710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8953704" y="1771323"/>
                <a:ext cx="4260094" cy="1477107"/>
              </a:xfrm>
              <a:prstGeom prst="rect">
                <a:avLst/>
              </a:prstGeom>
            </p:spPr>
          </p:pic>
        </p:grpSp>
        <p:sp>
          <p:nvSpPr>
            <p:cNvPr id="4" name="Oval 3"/>
            <p:cNvSpPr/>
            <p:nvPr/>
          </p:nvSpPr>
          <p:spPr>
            <a:xfrm>
              <a:off x="90511" y="1505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1995700" y="5395613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956462" y="2037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6997" y="542300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825087" y="682388"/>
            <a:ext cx="5726938" cy="923330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খালি</a:t>
            </a:r>
            <a:r>
              <a:rPr lang="en-US" sz="5400" dirty="0" smtClean="0"/>
              <a:t> </a:t>
            </a:r>
            <a:r>
              <a:rPr lang="en-US" sz="5400" dirty="0" err="1" smtClean="0"/>
              <a:t>ঘরে</a:t>
            </a:r>
            <a:r>
              <a:rPr lang="en-US" sz="5400" dirty="0" smtClean="0"/>
              <a:t> </a:t>
            </a:r>
            <a:r>
              <a:rPr lang="en-US" sz="5400" dirty="0" err="1" smtClean="0"/>
              <a:t>পরের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বর্ণটি</a:t>
            </a:r>
            <a:r>
              <a:rPr lang="en-US" sz="5400" dirty="0" smtClean="0"/>
              <a:t> </a:t>
            </a:r>
            <a:r>
              <a:rPr lang="en-US" sz="5400" dirty="0" err="1" smtClean="0"/>
              <a:t>লিখি</a:t>
            </a:r>
            <a:r>
              <a:rPr lang="en-US" sz="5400" dirty="0" smtClean="0"/>
              <a:t> </a:t>
            </a:r>
            <a:endParaRPr lang="en-US" sz="54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669155"/>
              </p:ext>
            </p:extLst>
          </p:nvPr>
        </p:nvGraphicFramePr>
        <p:xfrm>
          <a:off x="2703084" y="2038597"/>
          <a:ext cx="6277144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8572"/>
                <a:gridCol w="3138572"/>
              </a:tblGrid>
              <a:tr h="1321293">
                <a:tc>
                  <a:txBody>
                    <a:bodyPr/>
                    <a:lstStyle/>
                    <a:p>
                      <a:r>
                        <a:rPr lang="en-US" sz="8800" b="1" dirty="0" smtClean="0">
                          <a:solidFill>
                            <a:srgbClr val="FF0000"/>
                          </a:solidFill>
                        </a:rPr>
                        <a:t>   ক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b="1" dirty="0" smtClean="0"/>
                        <a:t>    </a:t>
                      </a:r>
                      <a:endParaRPr lang="en-US" sz="8800" b="1" dirty="0"/>
                    </a:p>
                  </a:txBody>
                  <a:tcPr/>
                </a:tc>
              </a:tr>
              <a:tr h="1321293">
                <a:tc>
                  <a:txBody>
                    <a:bodyPr/>
                    <a:lstStyle/>
                    <a:p>
                      <a:r>
                        <a:rPr lang="en-US" sz="8800" b="1" dirty="0" smtClean="0">
                          <a:solidFill>
                            <a:srgbClr val="FF0000"/>
                          </a:solidFill>
                        </a:rPr>
                        <a:t>   গ</a:t>
                      </a:r>
                      <a:r>
                        <a:rPr lang="en-US" sz="8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8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800" b="1" dirty="0" smtClean="0">
                          <a:solidFill>
                            <a:srgbClr val="FFFF00"/>
                          </a:solidFill>
                        </a:rPr>
                        <a:t>   </a:t>
                      </a:r>
                      <a:r>
                        <a:rPr lang="en-US" sz="8800" b="1" baseline="0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endParaRPr lang="en-US" sz="8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747068" y="2165057"/>
            <a:ext cx="8461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</a:rPr>
              <a:t>খ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06814" y="3540883"/>
            <a:ext cx="900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</a:rPr>
              <a:t>ঘ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84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35089" y="0"/>
            <a:ext cx="12195115" cy="6857999"/>
            <a:chOff x="0" y="0"/>
            <a:chExt cx="12195115" cy="685799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08"/>
            <a:stretch/>
          </p:blipFill>
          <p:spPr>
            <a:xfrm>
              <a:off x="0" y="5776664"/>
              <a:ext cx="12192000" cy="1081335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0" y="0"/>
              <a:ext cx="12195115" cy="5776664"/>
              <a:chOff x="0" y="0"/>
              <a:chExt cx="12195115" cy="5098803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0" y="32701"/>
                <a:ext cx="28135" cy="5059804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2166980" y="0"/>
                <a:ext cx="25020" cy="5098803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0" y="0"/>
                <a:ext cx="1216698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8135" y="279010"/>
                <a:ext cx="1216698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79010" y="32701"/>
                <a:ext cx="28135" cy="5059804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1872730" y="32701"/>
                <a:ext cx="28135" cy="5059804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8135" y="5058630"/>
                <a:ext cx="1216698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2510" y="4718660"/>
                <a:ext cx="12166980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13" b="17221"/>
            <a:stretch/>
          </p:blipFill>
          <p:spPr>
            <a:xfrm rot="5400000">
              <a:off x="-1033924" y="1760281"/>
              <a:ext cx="4260094" cy="147710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13" b="17221"/>
            <a:stretch/>
          </p:blipFill>
          <p:spPr>
            <a:xfrm rot="5400000">
              <a:off x="8953704" y="1771323"/>
              <a:ext cx="4260094" cy="1477107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2919658" y="614673"/>
            <a:ext cx="1787856" cy="2036051"/>
            <a:chOff x="2100792" y="473825"/>
            <a:chExt cx="1787856" cy="2036051"/>
          </a:xfrm>
        </p:grpSpPr>
        <p:sp>
          <p:nvSpPr>
            <p:cNvPr id="15" name="TextBox 14"/>
            <p:cNvSpPr txBox="1"/>
            <p:nvPr/>
          </p:nvSpPr>
          <p:spPr>
            <a:xfrm>
              <a:off x="2100792" y="473825"/>
              <a:ext cx="178785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n>
                    <a:solidFill>
                      <a:srgbClr val="FF0000"/>
                    </a:solidFill>
                  </a:ln>
                </a:rPr>
                <a:t>শিক্ষক</a:t>
              </a:r>
              <a:r>
                <a:rPr lang="en-US" sz="2800" dirty="0" smtClean="0">
                  <a:ln>
                    <a:solidFill>
                      <a:srgbClr val="FF0000"/>
                    </a:solidFill>
                  </a:ln>
                </a:rPr>
                <a:t> </a:t>
              </a:r>
              <a:r>
                <a:rPr lang="en-US" sz="2800" dirty="0" err="1" smtClean="0">
                  <a:ln>
                    <a:solidFill>
                      <a:srgbClr val="FF0000"/>
                    </a:solidFill>
                  </a:ln>
                </a:rPr>
                <a:t>পরিচিতি</a:t>
              </a:r>
              <a:r>
                <a:rPr lang="en-US" sz="2800" dirty="0" smtClean="0">
                  <a:ln>
                    <a:solidFill>
                      <a:srgbClr val="FF0000"/>
                    </a:solidFill>
                  </a:ln>
                </a:rPr>
                <a:t> </a:t>
              </a:r>
              <a:endParaRPr lang="en-US" sz="2800" dirty="0">
                <a:ln>
                  <a:solidFill>
                    <a:srgbClr val="FF0000"/>
                  </a:solidFill>
                </a:ln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3831" y="1002952"/>
              <a:ext cx="1426376" cy="150692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0" name="TextBox 19"/>
          <p:cNvSpPr txBox="1"/>
          <p:nvPr/>
        </p:nvSpPr>
        <p:spPr>
          <a:xfrm>
            <a:off x="1818548" y="2843307"/>
            <a:ext cx="42790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>
                  <a:solidFill>
                    <a:srgbClr val="FFC000"/>
                  </a:solidFill>
                </a:ln>
              </a:rPr>
              <a:t>পিন্টু</a:t>
            </a:r>
            <a:r>
              <a:rPr lang="en-US" sz="2800" b="1" dirty="0" smtClean="0">
                <a:ln>
                  <a:solidFill>
                    <a:srgbClr val="FFC000"/>
                  </a:solidFill>
                </a:ln>
              </a:rPr>
              <a:t> </a:t>
            </a:r>
            <a:r>
              <a:rPr lang="en-US" sz="2800" b="1" dirty="0" err="1" smtClean="0">
                <a:ln>
                  <a:solidFill>
                    <a:srgbClr val="FFC000"/>
                  </a:solidFill>
                </a:ln>
              </a:rPr>
              <a:t>চক্রবর্ত্তী</a:t>
            </a:r>
            <a:r>
              <a:rPr lang="en-US" sz="2800" b="1" dirty="0">
                <a:ln>
                  <a:solidFill>
                    <a:srgbClr val="FFC000"/>
                  </a:solidFill>
                </a:ln>
              </a:rPr>
              <a:t> </a:t>
            </a:r>
            <a:r>
              <a:rPr lang="en-US" sz="2800" b="1" dirty="0" smtClean="0">
                <a:ln>
                  <a:solidFill>
                    <a:srgbClr val="FFC000"/>
                  </a:solidFill>
                </a:ln>
              </a:rPr>
              <a:t>( </a:t>
            </a:r>
            <a:r>
              <a:rPr lang="en-US" sz="2800" b="1" dirty="0" err="1" smtClean="0">
                <a:ln>
                  <a:solidFill>
                    <a:srgbClr val="FFC000"/>
                  </a:solidFill>
                </a:ln>
              </a:rPr>
              <a:t>গোবিন্দ</a:t>
            </a:r>
            <a:r>
              <a:rPr lang="en-US" sz="2800" b="1" dirty="0" smtClean="0">
                <a:ln>
                  <a:solidFill>
                    <a:srgbClr val="FFC000"/>
                  </a:solidFill>
                </a:ln>
              </a:rPr>
              <a:t>)</a:t>
            </a:r>
          </a:p>
          <a:p>
            <a:pPr algn="ctr"/>
            <a:r>
              <a:rPr lang="en-US" sz="2800" dirty="0" err="1" smtClean="0">
                <a:ln>
                  <a:solidFill>
                    <a:srgbClr val="C56BC1"/>
                  </a:solidFill>
                </a:ln>
              </a:rPr>
              <a:t>সহকারী</a:t>
            </a:r>
            <a:r>
              <a:rPr lang="en-US" sz="2800" dirty="0" smtClean="0">
                <a:ln>
                  <a:solidFill>
                    <a:srgbClr val="C56BC1"/>
                  </a:solidFill>
                </a:ln>
              </a:rPr>
              <a:t> </a:t>
            </a:r>
            <a:r>
              <a:rPr lang="en-US" sz="2800" dirty="0" err="1" smtClean="0">
                <a:ln>
                  <a:solidFill>
                    <a:srgbClr val="C56BC1"/>
                  </a:solidFill>
                </a:ln>
              </a:rPr>
              <a:t>শিক্ষক</a:t>
            </a:r>
            <a:r>
              <a:rPr lang="en-US" sz="2800" dirty="0" smtClean="0">
                <a:ln>
                  <a:solidFill>
                    <a:srgbClr val="C56BC1"/>
                  </a:solidFill>
                </a:ln>
              </a:rPr>
              <a:t> </a:t>
            </a:r>
          </a:p>
          <a:p>
            <a:pPr algn="ctr"/>
            <a:r>
              <a:rPr lang="en-US" sz="2800" dirty="0" err="1" smtClean="0">
                <a:ln>
                  <a:solidFill>
                    <a:srgbClr val="C56BC1"/>
                  </a:solidFill>
                </a:ln>
              </a:rPr>
              <a:t>পূর্ব</a:t>
            </a:r>
            <a:r>
              <a:rPr lang="en-US" sz="2800" dirty="0" smtClean="0">
                <a:ln>
                  <a:solidFill>
                    <a:srgbClr val="C56BC1"/>
                  </a:solidFill>
                </a:ln>
              </a:rPr>
              <a:t> </a:t>
            </a:r>
            <a:r>
              <a:rPr lang="en-US" sz="2800" dirty="0" err="1" smtClean="0">
                <a:ln>
                  <a:solidFill>
                    <a:srgbClr val="C56BC1"/>
                  </a:solidFill>
                </a:ln>
              </a:rPr>
              <a:t>গুরুকচি</a:t>
            </a:r>
            <a:r>
              <a:rPr lang="en-US" sz="2800" dirty="0" smtClean="0">
                <a:ln>
                  <a:solidFill>
                    <a:srgbClr val="C56BC1"/>
                  </a:solidFill>
                </a:ln>
              </a:rPr>
              <a:t> </a:t>
            </a:r>
            <a:r>
              <a:rPr lang="en-US" sz="2800" dirty="0" err="1" smtClean="0">
                <a:ln>
                  <a:solidFill>
                    <a:srgbClr val="C56BC1"/>
                  </a:solidFill>
                </a:ln>
              </a:rPr>
              <a:t>সরকারি</a:t>
            </a:r>
            <a:r>
              <a:rPr lang="en-US" sz="2800" dirty="0" smtClean="0">
                <a:ln>
                  <a:solidFill>
                    <a:srgbClr val="C56BC1"/>
                  </a:solidFill>
                </a:ln>
              </a:rPr>
              <a:t> </a:t>
            </a:r>
            <a:r>
              <a:rPr lang="en-US" sz="2800" dirty="0" err="1" smtClean="0">
                <a:ln>
                  <a:solidFill>
                    <a:srgbClr val="C56BC1"/>
                  </a:solidFill>
                </a:ln>
              </a:rPr>
              <a:t>প্রাথমিক</a:t>
            </a:r>
            <a:r>
              <a:rPr lang="en-US" sz="2800" dirty="0" smtClean="0">
                <a:ln>
                  <a:solidFill>
                    <a:srgbClr val="C56BC1"/>
                  </a:solidFill>
                </a:ln>
              </a:rPr>
              <a:t> </a:t>
            </a:r>
            <a:r>
              <a:rPr lang="en-US" sz="2800" dirty="0" err="1" smtClean="0">
                <a:ln>
                  <a:solidFill>
                    <a:srgbClr val="C56BC1"/>
                  </a:solidFill>
                </a:ln>
              </a:rPr>
              <a:t>বিদ্যালয়</a:t>
            </a:r>
            <a:endParaRPr lang="en-US" sz="2800" dirty="0" smtClean="0">
              <a:ln>
                <a:solidFill>
                  <a:srgbClr val="C56BC1"/>
                </a:solidFill>
              </a:ln>
            </a:endParaRPr>
          </a:p>
          <a:p>
            <a:pPr algn="ctr"/>
            <a:r>
              <a:rPr lang="en-US" sz="2800" dirty="0" err="1" smtClean="0">
                <a:ln>
                  <a:solidFill>
                    <a:srgbClr val="C56BC1"/>
                  </a:solidFill>
                </a:ln>
              </a:rPr>
              <a:t>গোয়াইনঘাট-সিলেট</a:t>
            </a:r>
            <a:r>
              <a:rPr lang="en-US" sz="2800" dirty="0" smtClean="0">
                <a:ln>
                  <a:solidFill>
                    <a:srgbClr val="C56BC1"/>
                  </a:solidFill>
                </a:ln>
              </a:rPr>
              <a:t>।</a:t>
            </a:r>
          </a:p>
          <a:p>
            <a:pPr algn="ctr"/>
            <a:r>
              <a:rPr lang="en-US" sz="2800" dirty="0" err="1" smtClean="0">
                <a:ln>
                  <a:solidFill>
                    <a:srgbClr val="C56BC1"/>
                  </a:solidFill>
                </a:ln>
              </a:rPr>
              <a:t>মোবাইলঃ</a:t>
            </a:r>
            <a:r>
              <a:rPr lang="en-US" sz="2800" dirty="0" smtClean="0">
                <a:ln>
                  <a:solidFill>
                    <a:srgbClr val="C56BC1"/>
                  </a:solidFill>
                </a:ln>
              </a:rPr>
              <a:t> ০১৭৭৪১৪৯০৭৭।  </a:t>
            </a:r>
            <a:endParaRPr lang="en-US" sz="2800" dirty="0">
              <a:ln>
                <a:solidFill>
                  <a:srgbClr val="C56BC1"/>
                </a:solidFill>
              </a:ln>
            </a:endParaRPr>
          </a:p>
        </p:txBody>
      </p:sp>
      <p:sp>
        <p:nvSpPr>
          <p:cNvPr id="21" name="Oval 20"/>
          <p:cNvSpPr/>
          <p:nvPr/>
        </p:nvSpPr>
        <p:spPr>
          <a:xfrm>
            <a:off x="11922475" y="37048"/>
            <a:ext cx="198568" cy="2697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0442" y="5391212"/>
            <a:ext cx="198568" cy="2697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7243" y="-26093"/>
            <a:ext cx="198568" cy="2697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1974823" y="5382171"/>
            <a:ext cx="198568" cy="2697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193966" y="498469"/>
            <a:ext cx="1727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>
                  <a:solidFill>
                    <a:srgbClr val="FF99FF"/>
                  </a:solidFill>
                </a:ln>
              </a:rPr>
              <a:t>পাঠ</a:t>
            </a:r>
            <a:r>
              <a:rPr lang="en-US" sz="2800" b="1" dirty="0" smtClean="0">
                <a:ln>
                  <a:solidFill>
                    <a:srgbClr val="FF99FF"/>
                  </a:solidFill>
                </a:ln>
              </a:rPr>
              <a:t> </a:t>
            </a:r>
            <a:r>
              <a:rPr lang="en-US" sz="2800" b="1" dirty="0" err="1" smtClean="0">
                <a:ln>
                  <a:solidFill>
                    <a:srgbClr val="FF99FF"/>
                  </a:solidFill>
                </a:ln>
              </a:rPr>
              <a:t>পরিচিতি</a:t>
            </a:r>
            <a:r>
              <a:rPr lang="en-US" sz="2800" dirty="0" smtClean="0">
                <a:ln>
                  <a:solidFill>
                    <a:srgbClr val="FF99FF"/>
                  </a:solidFill>
                </a:ln>
              </a:rPr>
              <a:t> </a:t>
            </a:r>
            <a:endParaRPr lang="en-US" sz="2800" dirty="0">
              <a:ln>
                <a:solidFill>
                  <a:srgbClr val="FF99FF"/>
                </a:solidFill>
              </a:ln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31882" y="2690778"/>
            <a:ext cx="340953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শ্রেণিঃ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প্রাক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প্রাথমিক</a:t>
            </a:r>
            <a:endParaRPr lang="en-US" sz="3200" dirty="0" smtClean="0"/>
          </a:p>
          <a:p>
            <a:pPr algn="ctr"/>
            <a:r>
              <a:rPr lang="en-US" sz="3200" dirty="0" err="1" smtClean="0"/>
              <a:t>বিষয়ঃ</a:t>
            </a:r>
            <a:r>
              <a:rPr lang="en-US" sz="3200" dirty="0" smtClean="0"/>
              <a:t> </a:t>
            </a:r>
            <a:r>
              <a:rPr lang="en-US" sz="3200" dirty="0" err="1" smtClean="0"/>
              <a:t>ভাষার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r>
              <a:rPr lang="en-US" sz="3200" dirty="0" smtClean="0"/>
              <a:t> (</a:t>
            </a:r>
            <a:r>
              <a:rPr lang="en-US" sz="3200" dirty="0" err="1" smtClean="0"/>
              <a:t>বাংলা</a:t>
            </a:r>
            <a:r>
              <a:rPr lang="en-US" sz="3200" dirty="0" smtClean="0"/>
              <a:t>)</a:t>
            </a:r>
          </a:p>
          <a:p>
            <a:pPr algn="ctr"/>
            <a:r>
              <a:rPr lang="en-US" sz="3200" dirty="0" err="1" smtClean="0"/>
              <a:t>বিষয়বস্তুঃ</a:t>
            </a:r>
            <a:r>
              <a:rPr lang="en-US" sz="3200" dirty="0" smtClean="0"/>
              <a:t> </a:t>
            </a:r>
            <a:r>
              <a:rPr lang="en-US" sz="3200" dirty="0" err="1" smtClean="0"/>
              <a:t>বর্ণ</a:t>
            </a:r>
            <a:r>
              <a:rPr lang="en-US" sz="3200" dirty="0" smtClean="0"/>
              <a:t> </a:t>
            </a:r>
            <a:r>
              <a:rPr lang="en-US" sz="3200" dirty="0" err="1" smtClean="0"/>
              <a:t>পঠণ</a:t>
            </a:r>
            <a:endParaRPr lang="en-US" sz="3200" dirty="0" smtClean="0"/>
          </a:p>
          <a:p>
            <a:pPr algn="ctr"/>
            <a:r>
              <a:rPr lang="en-US" sz="3200" dirty="0" err="1" smtClean="0"/>
              <a:t>পাঠ্যাংশঃ</a:t>
            </a:r>
            <a:r>
              <a:rPr lang="en-US" sz="3200" dirty="0" smtClean="0"/>
              <a:t> ক-খ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6097558" y="1419367"/>
            <a:ext cx="306357" cy="2982059"/>
            <a:chOff x="6097558" y="1419367"/>
            <a:chExt cx="306357" cy="2982059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6097558" y="1419367"/>
              <a:ext cx="0" cy="1746914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249596" y="2004216"/>
              <a:ext cx="14364" cy="1653654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402358" y="2718179"/>
              <a:ext cx="1557" cy="1683247"/>
            </a:xfrm>
            <a:prstGeom prst="line">
              <a:avLst/>
            </a:prstGeom>
            <a:ln w="5715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6" r="29047"/>
          <a:stretch/>
        </p:blipFill>
        <p:spPr>
          <a:xfrm>
            <a:off x="8293861" y="1067202"/>
            <a:ext cx="128289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542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70" y="0"/>
            <a:ext cx="12195115" cy="6857999"/>
            <a:chOff x="35089" y="0"/>
            <a:chExt cx="12195115" cy="6857999"/>
          </a:xfrm>
        </p:grpSpPr>
        <p:grpSp>
          <p:nvGrpSpPr>
            <p:cNvPr id="3" name="Group 2"/>
            <p:cNvGrpSpPr/>
            <p:nvPr/>
          </p:nvGrpSpPr>
          <p:grpSpPr>
            <a:xfrm>
              <a:off x="35089" y="0"/>
              <a:ext cx="12195115" cy="6857999"/>
              <a:chOff x="0" y="0"/>
              <a:chExt cx="12195115" cy="685799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3708"/>
              <a:stretch/>
            </p:blipFill>
            <p:spPr>
              <a:xfrm>
                <a:off x="0" y="5776664"/>
                <a:ext cx="12192000" cy="1081335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0" y="0"/>
                <a:ext cx="12195115" cy="5776664"/>
                <a:chOff x="0" y="0"/>
                <a:chExt cx="12195115" cy="5098803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2166980" y="0"/>
                  <a:ext cx="25020" cy="5098803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0" y="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8135" y="27901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7901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187273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8135" y="505863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2510" y="471866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-1033924" y="1760281"/>
                <a:ext cx="4260094" cy="147710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8953704" y="1771323"/>
                <a:ext cx="4260094" cy="1477107"/>
              </a:xfrm>
              <a:prstGeom prst="rect">
                <a:avLst/>
              </a:prstGeom>
            </p:spPr>
          </p:pic>
        </p:grpSp>
        <p:sp>
          <p:nvSpPr>
            <p:cNvPr id="4" name="Oval 3"/>
            <p:cNvSpPr/>
            <p:nvPr/>
          </p:nvSpPr>
          <p:spPr>
            <a:xfrm>
              <a:off x="90511" y="1505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1995700" y="5395613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956462" y="2037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6997" y="542300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721027" y="360930"/>
            <a:ext cx="3780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n>
                  <a:solidFill>
                    <a:srgbClr val="FF3399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বর্ণ</a:t>
            </a:r>
            <a:r>
              <a:rPr lang="en-US" sz="4800" b="1" dirty="0" smtClean="0">
                <a:ln>
                  <a:solidFill>
                    <a:srgbClr val="FF3399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FF3399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দিয়ে</a:t>
            </a:r>
            <a:r>
              <a:rPr lang="en-US" sz="4800" b="1" dirty="0" smtClean="0">
                <a:ln>
                  <a:solidFill>
                    <a:srgbClr val="FF3399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FF3399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শব্দ</a:t>
            </a:r>
            <a:r>
              <a:rPr lang="en-US" sz="4800" b="1" dirty="0" smtClean="0">
                <a:ln>
                  <a:solidFill>
                    <a:srgbClr val="FF3399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800" b="1" dirty="0" err="1" smtClean="0">
                <a:ln>
                  <a:solidFill>
                    <a:srgbClr val="FF3399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বলি</a:t>
            </a:r>
            <a:r>
              <a:rPr lang="en-US" sz="4800" b="1" dirty="0" smtClean="0">
                <a:ln>
                  <a:solidFill>
                    <a:srgbClr val="FF3399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4800" b="1" dirty="0">
              <a:ln>
                <a:solidFill>
                  <a:srgbClr val="FF3399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523374"/>
              </p:ext>
            </p:extLst>
          </p:nvPr>
        </p:nvGraphicFramePr>
        <p:xfrm>
          <a:off x="2165920" y="1314831"/>
          <a:ext cx="8059590" cy="3815557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686530"/>
                <a:gridCol w="2686530"/>
                <a:gridCol w="2686530"/>
              </a:tblGrid>
              <a:tr h="877292">
                <a:tc>
                  <a:txBody>
                    <a:bodyPr/>
                    <a:lstStyle/>
                    <a:p>
                      <a:r>
                        <a:rPr lang="en-US" sz="6000" dirty="0" smtClean="0">
                          <a:solidFill>
                            <a:schemeClr val="accent1">
                              <a:lumMod val="20000"/>
                              <a:lumOff val="80000"/>
                            </a:schemeClr>
                          </a:solidFill>
                        </a:rPr>
                        <a:t>   </a:t>
                      </a:r>
                      <a:r>
                        <a:rPr lang="en-US" sz="6000" b="1" dirty="0" smtClean="0">
                          <a:solidFill>
                            <a:srgbClr val="FF0000"/>
                          </a:solidFill>
                        </a:rPr>
                        <a:t>ক</a:t>
                      </a:r>
                      <a:endParaRPr lang="en-US" sz="6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889477">
                <a:tc>
                  <a:txBody>
                    <a:bodyPr/>
                    <a:lstStyle/>
                    <a:p>
                      <a:r>
                        <a:rPr lang="en-US" sz="5400" b="1" dirty="0" smtClean="0">
                          <a:solidFill>
                            <a:srgbClr val="FFFF00"/>
                          </a:solidFill>
                        </a:rPr>
                        <a:t>    খ</a:t>
                      </a:r>
                      <a:r>
                        <a:rPr lang="en-US" sz="5400" b="1" baseline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endParaRPr lang="en-US" sz="5400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889477">
                <a:tc>
                  <a:txBody>
                    <a:bodyPr/>
                    <a:lstStyle/>
                    <a:p>
                      <a:r>
                        <a:rPr lang="en-US" sz="4800" b="1" dirty="0" smtClean="0">
                          <a:solidFill>
                            <a:srgbClr val="FFFF00"/>
                          </a:solidFill>
                        </a:rPr>
                        <a:t>     গ </a:t>
                      </a:r>
                      <a:endParaRPr lang="en-US" sz="4800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89477">
                <a:tc>
                  <a:txBody>
                    <a:bodyPr/>
                    <a:lstStyle/>
                    <a:p>
                      <a:r>
                        <a:rPr lang="en-US" sz="6000" b="1" dirty="0" smtClean="0">
                          <a:solidFill>
                            <a:srgbClr val="FF3399"/>
                          </a:solidFill>
                        </a:rPr>
                        <a:t>    ঘ</a:t>
                      </a:r>
                      <a:r>
                        <a:rPr lang="en-US" sz="6000" b="1" baseline="0" dirty="0" smtClean="0">
                          <a:solidFill>
                            <a:srgbClr val="FF3399"/>
                          </a:solidFill>
                        </a:rPr>
                        <a:t> </a:t>
                      </a:r>
                      <a:endParaRPr lang="en-US" sz="6000" b="1" dirty="0">
                        <a:solidFill>
                          <a:srgbClr val="FF33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-1600082" y="3421016"/>
            <a:ext cx="836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ঘ</a:t>
            </a:r>
            <a:r>
              <a:rPr lang="en-US" sz="5400" b="1" dirty="0" err="1" smtClean="0"/>
              <a:t>র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-1698980" y="3457601"/>
            <a:ext cx="1270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ঘ</a:t>
            </a:r>
            <a:r>
              <a:rPr lang="en-US" sz="5400" b="1" dirty="0" err="1" smtClean="0">
                <a:solidFill>
                  <a:schemeClr val="bg1"/>
                </a:solidFill>
              </a:rPr>
              <a:t>ড়ি</a:t>
            </a:r>
            <a:r>
              <a:rPr lang="en-US" dirty="0" smtClean="0"/>
              <a:t>  </a:t>
            </a: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-1559001" y="2590019"/>
            <a:ext cx="914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গ</a:t>
            </a:r>
            <a:r>
              <a:rPr lang="en-US" sz="5400" b="1" dirty="0" err="1" smtClean="0">
                <a:solidFill>
                  <a:srgbClr val="00B0F0"/>
                </a:solidFill>
              </a:rPr>
              <a:t>ম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-1600082" y="2509876"/>
            <a:ext cx="1057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গ</a:t>
            </a:r>
            <a:r>
              <a:rPr lang="en-US" sz="5400" b="1" dirty="0" err="1" smtClean="0">
                <a:solidFill>
                  <a:schemeClr val="bg1"/>
                </a:solidFill>
              </a:rPr>
              <a:t>রু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-1596967" y="1841532"/>
            <a:ext cx="1327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খা</a:t>
            </a:r>
            <a:r>
              <a:rPr lang="en-US" sz="4800" b="1" dirty="0" err="1" smtClean="0">
                <a:solidFill>
                  <a:schemeClr val="bg1"/>
                </a:solidFill>
              </a:rPr>
              <a:t>তা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-1503841" y="1706307"/>
            <a:ext cx="804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খ</a:t>
            </a:r>
            <a:r>
              <a:rPr lang="en-US" sz="4800" b="1" dirty="0" err="1" smtClean="0"/>
              <a:t>ই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-1553311" y="126823"/>
            <a:ext cx="1315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ক</a:t>
            </a:r>
            <a:r>
              <a:rPr lang="en-US" sz="4800" b="1" dirty="0" err="1" smtClean="0"/>
              <a:t>লম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-1596967" y="730262"/>
            <a:ext cx="1302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>
                  <a:solidFill>
                    <a:srgbClr val="C56BC1"/>
                  </a:solidFill>
                </a:ln>
                <a:solidFill>
                  <a:srgbClr val="FF0000"/>
                </a:solidFill>
              </a:rPr>
              <a:t>কা</a:t>
            </a:r>
            <a:r>
              <a:rPr lang="en-US" sz="5400" b="1" dirty="0" err="1" smtClean="0">
                <a:ln>
                  <a:solidFill>
                    <a:srgbClr val="C56BC1"/>
                  </a:solidFill>
                </a:ln>
                <a:solidFill>
                  <a:srgbClr val="CC24AC"/>
                </a:solidFill>
              </a:rPr>
              <a:t>ক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76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57045 0.176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16" y="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0.80078 0.0965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39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58151 0.0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76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80338 0.0946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58619 0.0888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10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33333E-6 L 0.81107 0.1004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47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7037E-6 L 0.59831 0.108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09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0.81367 0.0988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77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1"/>
      <p:bldP spid="2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01" y="-136477"/>
            <a:ext cx="12195115" cy="6857999"/>
            <a:chOff x="35089" y="0"/>
            <a:chExt cx="12195115" cy="6857999"/>
          </a:xfrm>
        </p:grpSpPr>
        <p:grpSp>
          <p:nvGrpSpPr>
            <p:cNvPr id="3" name="Group 2"/>
            <p:cNvGrpSpPr/>
            <p:nvPr/>
          </p:nvGrpSpPr>
          <p:grpSpPr>
            <a:xfrm>
              <a:off x="35089" y="0"/>
              <a:ext cx="12195115" cy="6857999"/>
              <a:chOff x="0" y="0"/>
              <a:chExt cx="12195115" cy="685799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3708"/>
              <a:stretch/>
            </p:blipFill>
            <p:spPr>
              <a:xfrm>
                <a:off x="0" y="5776664"/>
                <a:ext cx="12192000" cy="1081335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0" y="0"/>
                <a:ext cx="12195115" cy="5776664"/>
                <a:chOff x="0" y="0"/>
                <a:chExt cx="12195115" cy="5098803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2166980" y="0"/>
                  <a:ext cx="25020" cy="5098803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0" y="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8135" y="27901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7901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187273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8135" y="505863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2510" y="471866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-1033924" y="1760281"/>
                <a:ext cx="4260094" cy="147710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8953704" y="1771323"/>
                <a:ext cx="4260094" cy="1477107"/>
              </a:xfrm>
              <a:prstGeom prst="rect">
                <a:avLst/>
              </a:prstGeom>
            </p:spPr>
          </p:pic>
        </p:grpSp>
        <p:sp>
          <p:nvSpPr>
            <p:cNvPr id="4" name="Oval 3"/>
            <p:cNvSpPr/>
            <p:nvPr/>
          </p:nvSpPr>
          <p:spPr>
            <a:xfrm>
              <a:off x="90511" y="1505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1995700" y="5395613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956462" y="2037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6997" y="542300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694032" y="701270"/>
            <a:ext cx="4217157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err="1" smtClean="0"/>
              <a:t>পাঠ্যবই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সংযোগ</a:t>
            </a:r>
            <a:r>
              <a:rPr lang="en-US" sz="6000" b="1" dirty="0" smtClean="0"/>
              <a:t> </a:t>
            </a:r>
            <a:endParaRPr lang="en-US" sz="60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4" r="27198"/>
          <a:stretch/>
        </p:blipFill>
        <p:spPr>
          <a:xfrm>
            <a:off x="4295425" y="1782698"/>
            <a:ext cx="2838734" cy="32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4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70" y="0"/>
            <a:ext cx="12195115" cy="6857999"/>
            <a:chOff x="35089" y="0"/>
            <a:chExt cx="12195115" cy="6857999"/>
          </a:xfrm>
        </p:grpSpPr>
        <p:grpSp>
          <p:nvGrpSpPr>
            <p:cNvPr id="3" name="Group 2"/>
            <p:cNvGrpSpPr/>
            <p:nvPr/>
          </p:nvGrpSpPr>
          <p:grpSpPr>
            <a:xfrm>
              <a:off x="35089" y="0"/>
              <a:ext cx="12195115" cy="6857999"/>
              <a:chOff x="0" y="0"/>
              <a:chExt cx="12195115" cy="685799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3708"/>
              <a:stretch/>
            </p:blipFill>
            <p:spPr>
              <a:xfrm>
                <a:off x="0" y="5776664"/>
                <a:ext cx="12192000" cy="1081335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0" y="0"/>
                <a:ext cx="12195115" cy="5776664"/>
                <a:chOff x="0" y="0"/>
                <a:chExt cx="12195115" cy="5098803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2166980" y="0"/>
                  <a:ext cx="25020" cy="5098803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0" y="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8135" y="27901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7901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187273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8135" y="505863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2510" y="471866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-1033924" y="1760281"/>
                <a:ext cx="4260094" cy="147710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8953704" y="1771323"/>
                <a:ext cx="4260094" cy="1477107"/>
              </a:xfrm>
              <a:prstGeom prst="rect">
                <a:avLst/>
              </a:prstGeom>
            </p:spPr>
          </p:pic>
        </p:grpSp>
        <p:sp>
          <p:nvSpPr>
            <p:cNvPr id="4" name="Oval 3"/>
            <p:cNvSpPr/>
            <p:nvPr/>
          </p:nvSpPr>
          <p:spPr>
            <a:xfrm>
              <a:off x="90511" y="1505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1995700" y="5395613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956462" y="2037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6997" y="542300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459397" y="477326"/>
            <a:ext cx="5760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শব্দের</a:t>
            </a:r>
            <a:r>
              <a:rPr lang="en-US" sz="4000" b="1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সাথে</a:t>
            </a:r>
            <a:r>
              <a:rPr lang="en-US" sz="4000" b="1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বর্ণ</a:t>
            </a:r>
            <a:r>
              <a:rPr lang="en-US" sz="4000" b="1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দাগ</a:t>
            </a:r>
            <a:r>
              <a:rPr lang="en-US" sz="4000" b="1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টেনে</a:t>
            </a:r>
            <a:r>
              <a:rPr lang="en-US" sz="4000" b="1" dirty="0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মিলাই</a:t>
            </a:r>
            <a:r>
              <a:rPr lang="en-US" sz="4000" dirty="0" smtClean="0">
                <a:ln>
                  <a:solidFill>
                    <a:schemeClr val="tx1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। </a:t>
            </a:r>
            <a:endParaRPr lang="en-US" sz="4000" dirty="0">
              <a:ln>
                <a:solidFill>
                  <a:schemeClr val="tx1"/>
                </a:solidFill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79176" y="1253316"/>
            <a:ext cx="7915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B0F0"/>
                </a:solidFill>
              </a:rPr>
              <a:t>ক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79176" y="2288248"/>
            <a:ext cx="791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CC24AC"/>
                </a:solidFill>
              </a:rPr>
              <a:t>খ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279176" y="3269147"/>
            <a:ext cx="791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6"/>
                </a:solidFill>
              </a:rPr>
              <a:t>গ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279176" y="4121624"/>
            <a:ext cx="791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ঘ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45238" y="3117655"/>
            <a:ext cx="12555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3399"/>
                </a:solidFill>
              </a:rPr>
              <a:t>ক</a:t>
            </a:r>
            <a:r>
              <a:rPr lang="en-US" sz="5400" dirty="0" err="1" smtClean="0">
                <a:solidFill>
                  <a:srgbClr val="00B050"/>
                </a:solidFill>
              </a:rPr>
              <a:t>লম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864511" y="4215017"/>
            <a:ext cx="1064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3399"/>
                </a:solidFill>
              </a:rPr>
              <a:t>খ</a:t>
            </a:r>
            <a:r>
              <a:rPr lang="en-US" sz="5400" dirty="0" err="1" smtClean="0">
                <a:solidFill>
                  <a:srgbClr val="00B050"/>
                </a:solidFill>
              </a:rPr>
              <a:t>ই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764811" y="1371831"/>
            <a:ext cx="918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3399"/>
                </a:solidFill>
              </a:rPr>
              <a:t>গ</a:t>
            </a:r>
            <a:r>
              <a:rPr lang="en-US" sz="5400" dirty="0" err="1" smtClean="0">
                <a:solidFill>
                  <a:srgbClr val="00B050"/>
                </a:solidFill>
              </a:rPr>
              <a:t>রু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787408" y="2307564"/>
            <a:ext cx="1186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3399"/>
                </a:solidFill>
              </a:rPr>
              <a:t>ঘ</a:t>
            </a:r>
            <a:r>
              <a:rPr lang="en-US" sz="5400" dirty="0" err="1" smtClean="0">
                <a:solidFill>
                  <a:srgbClr val="00B050"/>
                </a:solidFill>
              </a:rPr>
              <a:t>র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30" name="Straight Connector 29"/>
          <p:cNvCxnSpPr>
            <a:stCxn id="21" idx="3"/>
            <a:endCxn id="25" idx="1"/>
          </p:cNvCxnSpPr>
          <p:nvPr/>
        </p:nvCxnSpPr>
        <p:spPr>
          <a:xfrm>
            <a:off x="3070747" y="1915036"/>
            <a:ext cx="2674491" cy="1664284"/>
          </a:xfrm>
          <a:prstGeom prst="line">
            <a:avLst/>
          </a:prstGeom>
          <a:ln w="76200">
            <a:solidFill>
              <a:srgbClr val="BBD5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27" idx="1"/>
          </p:cNvCxnSpPr>
          <p:nvPr/>
        </p:nvCxnSpPr>
        <p:spPr>
          <a:xfrm flipV="1">
            <a:off x="2875021" y="1833496"/>
            <a:ext cx="2889790" cy="1745824"/>
          </a:xfrm>
          <a:prstGeom prst="line">
            <a:avLst/>
          </a:prstGeom>
          <a:ln w="76200">
            <a:solidFill>
              <a:srgbClr val="BBD5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854513" y="2680465"/>
            <a:ext cx="3009998" cy="1789011"/>
          </a:xfrm>
          <a:prstGeom prst="line">
            <a:avLst/>
          </a:prstGeom>
          <a:ln w="76200">
            <a:solidFill>
              <a:srgbClr val="BBD5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28" idx="1"/>
          </p:cNvCxnSpPr>
          <p:nvPr/>
        </p:nvCxnSpPr>
        <p:spPr>
          <a:xfrm flipV="1">
            <a:off x="2937832" y="2769229"/>
            <a:ext cx="2849576" cy="1870695"/>
          </a:xfrm>
          <a:prstGeom prst="line">
            <a:avLst/>
          </a:prstGeom>
          <a:ln w="76200">
            <a:solidFill>
              <a:srgbClr val="BBD5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 rot="1760457">
            <a:off x="8819930" y="879111"/>
            <a:ext cx="1820950" cy="56863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জোড়ায়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কাজ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4906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70" y="0"/>
            <a:ext cx="12195115" cy="6857999"/>
            <a:chOff x="35089" y="0"/>
            <a:chExt cx="12195115" cy="6857999"/>
          </a:xfrm>
        </p:grpSpPr>
        <p:grpSp>
          <p:nvGrpSpPr>
            <p:cNvPr id="3" name="Group 2"/>
            <p:cNvGrpSpPr/>
            <p:nvPr/>
          </p:nvGrpSpPr>
          <p:grpSpPr>
            <a:xfrm>
              <a:off x="35089" y="0"/>
              <a:ext cx="12195115" cy="6857999"/>
              <a:chOff x="0" y="0"/>
              <a:chExt cx="12195115" cy="685799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3708"/>
              <a:stretch/>
            </p:blipFill>
            <p:spPr>
              <a:xfrm>
                <a:off x="0" y="5776664"/>
                <a:ext cx="12192000" cy="1081335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0" y="0"/>
                <a:ext cx="12195115" cy="5776664"/>
                <a:chOff x="0" y="0"/>
                <a:chExt cx="12195115" cy="5098803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2166980" y="0"/>
                  <a:ext cx="25020" cy="5098803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0" y="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8135" y="27901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7901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187273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8135" y="505863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2510" y="471866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-1033924" y="1760281"/>
                <a:ext cx="4260094" cy="147710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8953704" y="1771323"/>
                <a:ext cx="4260094" cy="1477107"/>
              </a:xfrm>
              <a:prstGeom prst="rect">
                <a:avLst/>
              </a:prstGeom>
            </p:spPr>
          </p:pic>
        </p:grpSp>
        <p:sp>
          <p:nvSpPr>
            <p:cNvPr id="4" name="Oval 3"/>
            <p:cNvSpPr/>
            <p:nvPr/>
          </p:nvSpPr>
          <p:spPr>
            <a:xfrm>
              <a:off x="90511" y="1505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1995700" y="5395613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956462" y="2037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6997" y="542300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332303" y="717102"/>
            <a:ext cx="4338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>
                  <a:solidFill>
                    <a:schemeClr val="accent2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খালি</a:t>
            </a:r>
            <a:r>
              <a:rPr lang="en-US" sz="3600" b="1" dirty="0" smtClean="0">
                <a:ln>
                  <a:solidFill>
                    <a:schemeClr val="accent2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chemeClr val="accent2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ঘরে</a:t>
            </a:r>
            <a:r>
              <a:rPr lang="en-US" sz="3600" b="1" dirty="0" smtClean="0">
                <a:ln>
                  <a:solidFill>
                    <a:schemeClr val="accent2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chemeClr val="accent2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কোন</a:t>
            </a:r>
            <a:r>
              <a:rPr lang="en-US" sz="3600" b="1" dirty="0" smtClean="0">
                <a:ln>
                  <a:solidFill>
                    <a:schemeClr val="accent2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chemeClr val="accent2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বর্ণটি</a:t>
            </a:r>
            <a:r>
              <a:rPr lang="en-US" sz="3600" b="1" dirty="0" smtClean="0">
                <a:ln>
                  <a:solidFill>
                    <a:schemeClr val="accent2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3600" b="1" dirty="0" err="1" smtClean="0">
                <a:ln>
                  <a:solidFill>
                    <a:schemeClr val="accent2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বসবে</a:t>
            </a:r>
            <a:r>
              <a:rPr lang="en-US" sz="3600" b="1" dirty="0" smtClean="0">
                <a:ln>
                  <a:solidFill>
                    <a:schemeClr val="accent2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। </a:t>
            </a:r>
            <a:endParaRPr lang="en-US" sz="3600" b="1" dirty="0">
              <a:ln>
                <a:solidFill>
                  <a:schemeClr val="accent2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06973" y="1924334"/>
            <a:ext cx="11600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rgbClr val="FF99FF"/>
                </a:solidFill>
              </a:rPr>
              <a:t>ক</a:t>
            </a:r>
            <a:endParaRPr lang="en-US" sz="9600" b="1" dirty="0">
              <a:solidFill>
                <a:srgbClr val="FF99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54740" y="3691328"/>
            <a:ext cx="8529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rgbClr val="FF99FF"/>
                </a:solidFill>
              </a:rPr>
              <a:t>গ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622878" y="2169994"/>
            <a:ext cx="1323832" cy="928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622878" y="3904603"/>
            <a:ext cx="1323832" cy="928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909480" y="2154378"/>
            <a:ext cx="7506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খ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828071" y="3815143"/>
            <a:ext cx="7915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/>
              <a:t>ঘ</a:t>
            </a:r>
          </a:p>
        </p:txBody>
      </p:sp>
    </p:spTree>
    <p:extLst>
      <p:ext uri="{BB962C8B-B14F-4D97-AF65-F5344CB8AC3E}">
        <p14:creationId xmlns:p14="http://schemas.microsoft.com/office/powerpoint/2010/main" val="4096736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70" y="0"/>
            <a:ext cx="12195115" cy="6857999"/>
            <a:chOff x="35089" y="0"/>
            <a:chExt cx="12195115" cy="6857999"/>
          </a:xfrm>
        </p:grpSpPr>
        <p:grpSp>
          <p:nvGrpSpPr>
            <p:cNvPr id="3" name="Group 2"/>
            <p:cNvGrpSpPr/>
            <p:nvPr/>
          </p:nvGrpSpPr>
          <p:grpSpPr>
            <a:xfrm>
              <a:off x="35089" y="0"/>
              <a:ext cx="12195115" cy="6857999"/>
              <a:chOff x="0" y="0"/>
              <a:chExt cx="12195115" cy="685799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3708"/>
              <a:stretch/>
            </p:blipFill>
            <p:spPr>
              <a:xfrm>
                <a:off x="0" y="5776664"/>
                <a:ext cx="12192000" cy="1081335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0" y="0"/>
                <a:ext cx="12195115" cy="5776664"/>
                <a:chOff x="0" y="0"/>
                <a:chExt cx="12195115" cy="5098803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2166980" y="0"/>
                  <a:ext cx="25020" cy="5098803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0" y="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8135" y="27901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7901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187273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8135" y="505863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2510" y="471866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-1033924" y="1760281"/>
                <a:ext cx="4260094" cy="147710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8953704" y="1771323"/>
                <a:ext cx="4260094" cy="1477107"/>
              </a:xfrm>
              <a:prstGeom prst="rect">
                <a:avLst/>
              </a:prstGeom>
            </p:spPr>
          </p:pic>
        </p:grpSp>
        <p:sp>
          <p:nvSpPr>
            <p:cNvPr id="4" name="Oval 3"/>
            <p:cNvSpPr/>
            <p:nvPr/>
          </p:nvSpPr>
          <p:spPr>
            <a:xfrm>
              <a:off x="90511" y="1505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1995700" y="5395613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956462" y="2037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6997" y="542300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862" y="2458264"/>
            <a:ext cx="4949016" cy="259877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356641" y="845885"/>
            <a:ext cx="5787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n>
                  <a:solidFill>
                    <a:srgbClr val="BBD55B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সবাইকে</a:t>
            </a:r>
            <a:r>
              <a:rPr lang="en-US" sz="8000" b="1" dirty="0" smtClean="0">
                <a:ln>
                  <a:solidFill>
                    <a:srgbClr val="BBD55B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8000" b="1" dirty="0" err="1" smtClean="0">
                <a:ln>
                  <a:solidFill>
                    <a:srgbClr val="BBD55B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ধন্যবাদ</a:t>
            </a:r>
            <a:r>
              <a:rPr lang="en-US" sz="8000" b="1" dirty="0" smtClean="0">
                <a:ln>
                  <a:solidFill>
                    <a:srgbClr val="BBD55B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8000" b="1" dirty="0">
              <a:ln>
                <a:solidFill>
                  <a:srgbClr val="BBD55B"/>
                </a:solidFill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431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1"/>
            <a:ext cx="12195115" cy="6857999"/>
            <a:chOff x="35089" y="0"/>
            <a:chExt cx="12195115" cy="6857999"/>
          </a:xfrm>
        </p:grpSpPr>
        <p:grpSp>
          <p:nvGrpSpPr>
            <p:cNvPr id="2" name="Group 1"/>
            <p:cNvGrpSpPr/>
            <p:nvPr/>
          </p:nvGrpSpPr>
          <p:grpSpPr>
            <a:xfrm>
              <a:off x="35089" y="0"/>
              <a:ext cx="12195115" cy="6857999"/>
              <a:chOff x="0" y="0"/>
              <a:chExt cx="12195115" cy="685799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3708"/>
              <a:stretch/>
            </p:blipFill>
            <p:spPr>
              <a:xfrm>
                <a:off x="0" y="5776664"/>
                <a:ext cx="12192000" cy="1081335"/>
              </a:xfrm>
              <a:prstGeom prst="rect">
                <a:avLst/>
              </a:prstGeom>
            </p:spPr>
          </p:pic>
          <p:grpSp>
            <p:nvGrpSpPr>
              <p:cNvPr id="4" name="Group 3"/>
              <p:cNvGrpSpPr/>
              <p:nvPr/>
            </p:nvGrpSpPr>
            <p:grpSpPr>
              <a:xfrm>
                <a:off x="0" y="0"/>
                <a:ext cx="12195115" cy="5776664"/>
                <a:chOff x="0" y="0"/>
                <a:chExt cx="12195115" cy="5098803"/>
              </a:xfrm>
            </p:grpSpPr>
            <p:cxnSp>
              <p:nvCxnSpPr>
                <p:cNvPr id="7" name="Straight Connector 6"/>
                <p:cNvCxnSpPr/>
                <p:nvPr/>
              </p:nvCxnSpPr>
              <p:spPr>
                <a:xfrm>
                  <a:off x="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12166980" y="0"/>
                  <a:ext cx="25020" cy="5098803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0" y="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28135" y="27901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27901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1187273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28135" y="505863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2510" y="471866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-1033924" y="1760281"/>
                <a:ext cx="4260094" cy="1477107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8953704" y="1771323"/>
                <a:ext cx="4260094" cy="1477107"/>
              </a:xfrm>
              <a:prstGeom prst="rect">
                <a:avLst/>
              </a:prstGeom>
            </p:spPr>
          </p:pic>
        </p:grpSp>
        <p:sp>
          <p:nvSpPr>
            <p:cNvPr id="15" name="Oval 14"/>
            <p:cNvSpPr/>
            <p:nvPr/>
          </p:nvSpPr>
          <p:spPr>
            <a:xfrm>
              <a:off x="90511" y="1505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1995700" y="5395613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1956462" y="2037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96997" y="542300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204328" y="554485"/>
            <a:ext cx="5353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4000" b="1" dirty="0" err="1" smtClean="0">
                <a:ln>
                  <a:solidFill>
                    <a:srgbClr val="FFC000"/>
                  </a:solidFill>
                </a:ln>
              </a:rPr>
              <a:t>সবাই</a:t>
            </a:r>
            <a:r>
              <a:rPr lang="en-US" sz="4000" b="1" dirty="0" smtClean="0">
                <a:ln>
                  <a:solidFill>
                    <a:srgbClr val="FFC000"/>
                  </a:solidFill>
                </a:ln>
              </a:rPr>
              <a:t> </a:t>
            </a:r>
            <a:r>
              <a:rPr lang="en-US" sz="4000" b="1" dirty="0" err="1" smtClean="0">
                <a:ln>
                  <a:solidFill>
                    <a:srgbClr val="FFC000"/>
                  </a:solidFill>
                </a:ln>
              </a:rPr>
              <a:t>মিলে</a:t>
            </a:r>
            <a:r>
              <a:rPr lang="en-US" sz="4000" b="1" dirty="0" smtClean="0">
                <a:ln>
                  <a:solidFill>
                    <a:srgbClr val="FFC000"/>
                  </a:solidFill>
                </a:ln>
              </a:rPr>
              <a:t> </a:t>
            </a:r>
            <a:r>
              <a:rPr lang="en-US" sz="4000" b="1" dirty="0" err="1" smtClean="0">
                <a:ln>
                  <a:solidFill>
                    <a:srgbClr val="FFC000"/>
                  </a:solidFill>
                </a:ln>
              </a:rPr>
              <a:t>একটা</a:t>
            </a:r>
            <a:r>
              <a:rPr lang="en-US" sz="4000" b="1" dirty="0" smtClean="0">
                <a:ln>
                  <a:solidFill>
                    <a:srgbClr val="FFC000"/>
                  </a:solidFill>
                </a:ln>
              </a:rPr>
              <a:t> </a:t>
            </a:r>
            <a:r>
              <a:rPr lang="en-US" sz="4000" b="1" dirty="0" err="1" smtClean="0">
                <a:ln>
                  <a:solidFill>
                    <a:srgbClr val="FFC000"/>
                  </a:solidFill>
                </a:ln>
              </a:rPr>
              <a:t>ভিডিও</a:t>
            </a:r>
            <a:r>
              <a:rPr lang="en-US" sz="4000" b="1" dirty="0" smtClean="0">
                <a:ln>
                  <a:solidFill>
                    <a:srgbClr val="FFC000"/>
                  </a:solidFill>
                </a:ln>
              </a:rPr>
              <a:t> </a:t>
            </a:r>
            <a:r>
              <a:rPr lang="en-US" sz="4000" b="1" dirty="0" err="1" smtClean="0">
                <a:ln>
                  <a:solidFill>
                    <a:srgbClr val="FFC000"/>
                  </a:solidFill>
                </a:ln>
              </a:rPr>
              <a:t>দেখি</a:t>
            </a:r>
            <a:r>
              <a:rPr lang="en-US" sz="4000" b="1" dirty="0" smtClean="0">
                <a:ln>
                  <a:solidFill>
                    <a:srgbClr val="FFC000"/>
                  </a:solidFill>
                </a:ln>
              </a:rPr>
              <a:t> </a:t>
            </a:r>
            <a:endParaRPr lang="en-US" sz="2800" b="1" dirty="0">
              <a:ln>
                <a:solidFill>
                  <a:srgbClr val="FFC000"/>
                </a:solidFill>
              </a:ln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85354" y="4190507"/>
            <a:ext cx="5787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n>
                  <a:solidFill>
                    <a:srgbClr val="00B0F0"/>
                  </a:solidFill>
                </a:ln>
              </a:rPr>
              <a:t>ভিডিও</a:t>
            </a:r>
            <a:r>
              <a:rPr lang="en-US" sz="4000" b="1" dirty="0" smtClean="0">
                <a:ln>
                  <a:solidFill>
                    <a:srgbClr val="00B0F0"/>
                  </a:solidFill>
                </a:ln>
              </a:rPr>
              <a:t> </a:t>
            </a:r>
            <a:r>
              <a:rPr lang="en-US" sz="4000" b="1" dirty="0" err="1" smtClean="0">
                <a:ln>
                  <a:solidFill>
                    <a:srgbClr val="00B0F0"/>
                  </a:solidFill>
                </a:ln>
              </a:rPr>
              <a:t>দেখে</a:t>
            </a:r>
            <a:r>
              <a:rPr lang="en-US" sz="4000" b="1" dirty="0" smtClean="0">
                <a:ln>
                  <a:solidFill>
                    <a:srgbClr val="00B0F0"/>
                  </a:solidFill>
                </a:ln>
              </a:rPr>
              <a:t>  </a:t>
            </a:r>
            <a:r>
              <a:rPr lang="en-US" sz="4000" b="1" dirty="0" err="1" smtClean="0">
                <a:ln>
                  <a:solidFill>
                    <a:srgbClr val="00B0F0"/>
                  </a:solidFill>
                </a:ln>
              </a:rPr>
              <a:t>তোমরা</a:t>
            </a:r>
            <a:r>
              <a:rPr lang="en-US" sz="4000" b="1" dirty="0" smtClean="0">
                <a:ln>
                  <a:solidFill>
                    <a:srgbClr val="00B0F0"/>
                  </a:solidFill>
                </a:ln>
              </a:rPr>
              <a:t>  </a:t>
            </a:r>
            <a:r>
              <a:rPr lang="en-US" sz="4000" b="1" dirty="0" err="1" smtClean="0">
                <a:ln>
                  <a:solidFill>
                    <a:srgbClr val="00B0F0"/>
                  </a:solidFill>
                </a:ln>
              </a:rPr>
              <a:t>কি</a:t>
            </a:r>
            <a:r>
              <a:rPr lang="en-US" sz="4000" b="1" dirty="0" smtClean="0">
                <a:ln>
                  <a:solidFill>
                    <a:srgbClr val="00B0F0"/>
                  </a:solidFill>
                </a:ln>
              </a:rPr>
              <a:t> </a:t>
            </a:r>
            <a:r>
              <a:rPr lang="en-US" sz="4000" b="1" dirty="0" err="1" smtClean="0">
                <a:ln>
                  <a:solidFill>
                    <a:srgbClr val="00B0F0"/>
                  </a:solidFill>
                </a:ln>
              </a:rPr>
              <a:t>বুঝলে</a:t>
            </a:r>
            <a:r>
              <a:rPr lang="en-US" sz="4000" b="1" dirty="0">
                <a:ln>
                  <a:solidFill>
                    <a:srgbClr val="00B0F0"/>
                  </a:solidFill>
                </a:ln>
              </a:rPr>
              <a:t>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012" y="1612027"/>
            <a:ext cx="1764038" cy="17640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aphicFrame>
        <p:nvGraphicFramePr>
          <p:cNvPr id="20" name="Object 1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777228"/>
              </p:ext>
            </p:extLst>
          </p:nvPr>
        </p:nvGraphicFramePr>
        <p:xfrm>
          <a:off x="5223624" y="203998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8" imgW="914400" imgH="771480" progId="Package">
                  <p:embed/>
                </p:oleObj>
              </mc:Choice>
              <mc:Fallback>
                <p:oleObj name="Packager Shell Object" showAsIcon="1" r:id="rId8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23624" y="203998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91222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12195115" cy="6857999"/>
            <a:chOff x="35089" y="0"/>
            <a:chExt cx="12195115" cy="6857999"/>
          </a:xfrm>
        </p:grpSpPr>
        <p:grpSp>
          <p:nvGrpSpPr>
            <p:cNvPr id="3" name="Group 2"/>
            <p:cNvGrpSpPr/>
            <p:nvPr/>
          </p:nvGrpSpPr>
          <p:grpSpPr>
            <a:xfrm>
              <a:off x="35089" y="0"/>
              <a:ext cx="12195115" cy="6857999"/>
              <a:chOff x="0" y="0"/>
              <a:chExt cx="12195115" cy="685799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3708"/>
              <a:stretch/>
            </p:blipFill>
            <p:spPr>
              <a:xfrm>
                <a:off x="0" y="5776664"/>
                <a:ext cx="12192000" cy="1081335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0" y="0"/>
                <a:ext cx="12195115" cy="5776664"/>
                <a:chOff x="0" y="0"/>
                <a:chExt cx="12195115" cy="5098803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2166980" y="0"/>
                  <a:ext cx="25020" cy="5098803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0" y="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8135" y="27901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7901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187273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8135" y="505863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2510" y="471866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-1033924" y="1760281"/>
                <a:ext cx="4260094" cy="147710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8953704" y="1771323"/>
                <a:ext cx="4260094" cy="1477107"/>
              </a:xfrm>
              <a:prstGeom prst="rect">
                <a:avLst/>
              </a:prstGeom>
            </p:spPr>
          </p:pic>
        </p:grpSp>
        <p:sp>
          <p:nvSpPr>
            <p:cNvPr id="4" name="Oval 3"/>
            <p:cNvSpPr/>
            <p:nvPr/>
          </p:nvSpPr>
          <p:spPr>
            <a:xfrm>
              <a:off x="90511" y="1505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1995700" y="5395613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956462" y="2037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6997" y="542300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075811" y="581005"/>
            <a:ext cx="5801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n>
                  <a:solidFill>
                    <a:srgbClr val="FFFF00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তাহলে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আজ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আমরা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b="1" dirty="0" err="1" smtClean="0">
                <a:ln>
                  <a:solidFill>
                    <a:srgbClr val="FFFF00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পড়ব</a:t>
            </a:r>
            <a:r>
              <a:rPr lang="en-US" sz="5400" b="1" dirty="0" smtClean="0">
                <a:ln>
                  <a:solidFill>
                    <a:srgbClr val="FFFF00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5400" b="1" dirty="0">
              <a:ln>
                <a:solidFill>
                  <a:srgbClr val="FFFF00"/>
                </a:solidFill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2" name="Can 21"/>
          <p:cNvSpPr/>
          <p:nvPr/>
        </p:nvSpPr>
        <p:spPr>
          <a:xfrm>
            <a:off x="2154286" y="3056056"/>
            <a:ext cx="1722390" cy="1655008"/>
          </a:xfrm>
          <a:prstGeom prst="can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Can 22"/>
          <p:cNvSpPr/>
          <p:nvPr/>
        </p:nvSpPr>
        <p:spPr>
          <a:xfrm>
            <a:off x="4263940" y="3056056"/>
            <a:ext cx="1722390" cy="1655008"/>
          </a:xfrm>
          <a:prstGeom prst="can">
            <a:avLst/>
          </a:prstGeom>
          <a:solidFill>
            <a:srgbClr val="00B05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n 23"/>
          <p:cNvSpPr/>
          <p:nvPr/>
        </p:nvSpPr>
        <p:spPr>
          <a:xfrm>
            <a:off x="6401297" y="3037598"/>
            <a:ext cx="1722390" cy="1655008"/>
          </a:xfrm>
          <a:prstGeom prst="can">
            <a:avLst/>
          </a:prstGeom>
          <a:solidFill>
            <a:schemeClr val="accent2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n 24"/>
          <p:cNvSpPr/>
          <p:nvPr/>
        </p:nvSpPr>
        <p:spPr>
          <a:xfrm>
            <a:off x="8489750" y="3037598"/>
            <a:ext cx="1722390" cy="1655008"/>
          </a:xfrm>
          <a:prstGeom prst="can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CC2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154287" y="1883391"/>
            <a:ext cx="6774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i="1" dirty="0" smtClean="0"/>
              <a:t>ক</a:t>
            </a:r>
            <a:r>
              <a:rPr lang="en-US" b="1" i="1" dirty="0" smtClean="0"/>
              <a:t> </a:t>
            </a:r>
            <a:endParaRPr lang="en-US" b="1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4183945" y="1999241"/>
            <a:ext cx="79157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i="1" dirty="0" smtClean="0">
                <a:solidFill>
                  <a:srgbClr val="FF0000"/>
                </a:solidFill>
              </a:rPr>
              <a:t>খ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83268" y="2018430"/>
            <a:ext cx="55955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i="1" dirty="0" smtClean="0">
                <a:solidFill>
                  <a:srgbClr val="FF99FF"/>
                </a:solidFill>
              </a:rPr>
              <a:t>গ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693624" y="1941413"/>
            <a:ext cx="6544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i="1" dirty="0" smtClean="0">
                <a:solidFill>
                  <a:srgbClr val="FF0000"/>
                </a:solidFill>
              </a:rPr>
              <a:t>ঘ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336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12195115" cy="6857999"/>
            <a:chOff x="35089" y="0"/>
            <a:chExt cx="12195115" cy="6857999"/>
          </a:xfrm>
        </p:grpSpPr>
        <p:grpSp>
          <p:nvGrpSpPr>
            <p:cNvPr id="3" name="Group 2"/>
            <p:cNvGrpSpPr/>
            <p:nvPr/>
          </p:nvGrpSpPr>
          <p:grpSpPr>
            <a:xfrm>
              <a:off x="35089" y="0"/>
              <a:ext cx="12195115" cy="6857999"/>
              <a:chOff x="0" y="0"/>
              <a:chExt cx="12195115" cy="685799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3708"/>
              <a:stretch/>
            </p:blipFill>
            <p:spPr>
              <a:xfrm>
                <a:off x="0" y="5776664"/>
                <a:ext cx="12192000" cy="1081335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0" y="0"/>
                <a:ext cx="12195115" cy="5776664"/>
                <a:chOff x="0" y="0"/>
                <a:chExt cx="12195115" cy="5098803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2166980" y="0"/>
                  <a:ext cx="25020" cy="5098803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0" y="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8135" y="27901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7901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187273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8135" y="505863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2510" y="471866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-1033924" y="1760281"/>
                <a:ext cx="4260094" cy="147710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8953704" y="1771323"/>
                <a:ext cx="4260094" cy="1477107"/>
              </a:xfrm>
              <a:prstGeom prst="rect">
                <a:avLst/>
              </a:prstGeom>
            </p:spPr>
          </p:pic>
        </p:grpSp>
        <p:sp>
          <p:nvSpPr>
            <p:cNvPr id="4" name="Oval 3"/>
            <p:cNvSpPr/>
            <p:nvPr/>
          </p:nvSpPr>
          <p:spPr>
            <a:xfrm>
              <a:off x="90511" y="1505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1995700" y="5395613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956462" y="2037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6997" y="542300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140351" y="1740702"/>
            <a:ext cx="6543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এই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800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পাঠ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800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শেষে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800" dirty="0" err="1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শিক্ষার্থী</a:t>
            </a:r>
            <a:r>
              <a:rPr lang="en-US" sz="4800" dirty="0" smtClean="0">
                <a:ln>
                  <a:solidFill>
                    <a:srgbClr val="FF000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……… </a:t>
            </a:r>
            <a:endParaRPr lang="en-US" sz="4800" dirty="0">
              <a:ln>
                <a:solidFill>
                  <a:srgbClr val="FF000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 rot="1660233">
            <a:off x="8403580" y="896907"/>
            <a:ext cx="1763074" cy="630104"/>
          </a:xfrm>
          <a:prstGeom prst="rect">
            <a:avLst/>
          </a:prstGeom>
          <a:solidFill>
            <a:srgbClr val="C56B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শিখনফল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073823" y="3117492"/>
            <a:ext cx="8204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rgbClr val="92D05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3.2.8 </a:t>
            </a:r>
            <a:r>
              <a:rPr lang="en-US" sz="4000" b="1" dirty="0" err="1" smtClean="0">
                <a:ln>
                  <a:solidFill>
                    <a:srgbClr val="92D05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ধ্বনির</a:t>
            </a:r>
            <a:r>
              <a:rPr lang="en-US" sz="4000" b="1" dirty="0" smtClean="0">
                <a:ln>
                  <a:solidFill>
                    <a:srgbClr val="92D05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92D05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প্রতীক</a:t>
            </a:r>
            <a:r>
              <a:rPr lang="en-US" sz="4000" b="1" dirty="0" smtClean="0">
                <a:ln>
                  <a:solidFill>
                    <a:srgbClr val="92D05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( </a:t>
            </a:r>
            <a:r>
              <a:rPr lang="en-US" sz="4000" b="1" dirty="0" err="1" smtClean="0">
                <a:ln>
                  <a:solidFill>
                    <a:srgbClr val="92D05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বর্ণ</a:t>
            </a:r>
            <a:r>
              <a:rPr lang="en-US" sz="4000" b="1" dirty="0" smtClean="0">
                <a:ln>
                  <a:solidFill>
                    <a:srgbClr val="92D05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) </a:t>
            </a:r>
            <a:r>
              <a:rPr lang="en-US" sz="4000" b="1" dirty="0" err="1" smtClean="0">
                <a:ln>
                  <a:solidFill>
                    <a:srgbClr val="92D05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শনাক্ত</a:t>
            </a:r>
            <a:r>
              <a:rPr lang="en-US" sz="4000" b="1" dirty="0" smtClean="0">
                <a:ln>
                  <a:solidFill>
                    <a:srgbClr val="92D05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92D05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করতে</a:t>
            </a:r>
            <a:r>
              <a:rPr lang="en-US" sz="4000" b="1" dirty="0" smtClean="0">
                <a:ln>
                  <a:solidFill>
                    <a:srgbClr val="92D05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92D05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পারবে</a:t>
            </a:r>
            <a:r>
              <a:rPr lang="en-US" sz="4000" b="1" dirty="0" smtClean="0">
                <a:ln>
                  <a:solidFill>
                    <a:srgbClr val="92D05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।  </a:t>
            </a:r>
          </a:p>
          <a:p>
            <a:r>
              <a:rPr lang="en-US" sz="4000" b="1" dirty="0" smtClean="0">
                <a:ln>
                  <a:solidFill>
                    <a:srgbClr val="92D05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৩.২.৯ </a:t>
            </a:r>
            <a:r>
              <a:rPr lang="en-US" sz="4000" b="1" dirty="0" err="1" smtClean="0">
                <a:ln>
                  <a:solidFill>
                    <a:srgbClr val="92D05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বর্ণ</a:t>
            </a:r>
            <a:r>
              <a:rPr lang="en-US" sz="4000" b="1" dirty="0" smtClean="0">
                <a:ln>
                  <a:solidFill>
                    <a:srgbClr val="92D05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92D05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থেকে</a:t>
            </a:r>
            <a:r>
              <a:rPr lang="en-US" sz="4000" b="1" dirty="0" smtClean="0">
                <a:ln>
                  <a:solidFill>
                    <a:srgbClr val="92D05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92D05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শব্দ</a:t>
            </a:r>
            <a:r>
              <a:rPr lang="en-US" sz="4000" b="1" dirty="0" smtClean="0">
                <a:ln>
                  <a:solidFill>
                    <a:srgbClr val="92D05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92D05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শনাক্ত</a:t>
            </a:r>
            <a:r>
              <a:rPr lang="en-US" sz="4000" b="1" dirty="0" smtClean="0">
                <a:ln>
                  <a:solidFill>
                    <a:srgbClr val="92D05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92D05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করতে</a:t>
            </a:r>
            <a:r>
              <a:rPr lang="en-US" sz="4000" b="1" dirty="0" smtClean="0">
                <a:ln>
                  <a:solidFill>
                    <a:srgbClr val="92D05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000" b="1" dirty="0" err="1" smtClean="0">
                <a:ln>
                  <a:solidFill>
                    <a:srgbClr val="92D05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পারবে</a:t>
            </a:r>
            <a:r>
              <a:rPr lang="en-US" sz="4000" b="1" dirty="0" smtClean="0">
                <a:ln>
                  <a:solidFill>
                    <a:srgbClr val="92D050"/>
                  </a:solidFill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। </a:t>
            </a:r>
            <a:endParaRPr lang="en-US" sz="4000" b="1" dirty="0">
              <a:ln>
                <a:solidFill>
                  <a:srgbClr val="92D050"/>
                </a:solidFill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47684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12195115" cy="6857999"/>
            <a:chOff x="35089" y="0"/>
            <a:chExt cx="12195115" cy="6857999"/>
          </a:xfrm>
        </p:grpSpPr>
        <p:grpSp>
          <p:nvGrpSpPr>
            <p:cNvPr id="3" name="Group 2"/>
            <p:cNvGrpSpPr/>
            <p:nvPr/>
          </p:nvGrpSpPr>
          <p:grpSpPr>
            <a:xfrm>
              <a:off x="35089" y="0"/>
              <a:ext cx="12195115" cy="6857999"/>
              <a:chOff x="0" y="0"/>
              <a:chExt cx="12195115" cy="685799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3708"/>
              <a:stretch/>
            </p:blipFill>
            <p:spPr>
              <a:xfrm>
                <a:off x="0" y="5776664"/>
                <a:ext cx="12192000" cy="1081335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0" y="0"/>
                <a:ext cx="12195115" cy="5776664"/>
                <a:chOff x="0" y="0"/>
                <a:chExt cx="12195115" cy="5098803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2166980" y="0"/>
                  <a:ext cx="25020" cy="5098803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0" y="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8135" y="27901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7901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187273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8135" y="505863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2510" y="471866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-1033924" y="1760281"/>
                <a:ext cx="4260094" cy="147710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8953704" y="1771323"/>
                <a:ext cx="4260094" cy="1477107"/>
              </a:xfrm>
              <a:prstGeom prst="rect">
                <a:avLst/>
              </a:prstGeom>
            </p:spPr>
          </p:pic>
        </p:grpSp>
        <p:sp>
          <p:nvSpPr>
            <p:cNvPr id="4" name="Oval 3"/>
            <p:cNvSpPr/>
            <p:nvPr/>
          </p:nvSpPr>
          <p:spPr>
            <a:xfrm>
              <a:off x="90511" y="1505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1995700" y="5395613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956462" y="2037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6997" y="542300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954065" y="701271"/>
            <a:ext cx="33261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solidFill>
                  <a:srgbClr val="FF0000"/>
                </a:solidFill>
              </a:rPr>
              <a:t>ক</a:t>
            </a:r>
            <a:r>
              <a:rPr lang="en-US" sz="13800" b="1" dirty="0" err="1" smtClean="0"/>
              <a:t>লম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6360246" y="2801558"/>
            <a:ext cx="2301629" cy="1965855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solidFill>
                  <a:srgbClr val="FF0000"/>
                </a:solidFill>
              </a:rPr>
              <a:t>ক</a:t>
            </a:r>
            <a:endParaRPr lang="en-US" sz="16600" b="1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833" y="891890"/>
            <a:ext cx="2466091" cy="370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366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12195115" cy="6857999"/>
            <a:chOff x="35089" y="0"/>
            <a:chExt cx="12195115" cy="6857999"/>
          </a:xfrm>
        </p:grpSpPr>
        <p:grpSp>
          <p:nvGrpSpPr>
            <p:cNvPr id="3" name="Group 2"/>
            <p:cNvGrpSpPr/>
            <p:nvPr/>
          </p:nvGrpSpPr>
          <p:grpSpPr>
            <a:xfrm>
              <a:off x="35089" y="0"/>
              <a:ext cx="12195115" cy="6857999"/>
              <a:chOff x="0" y="0"/>
              <a:chExt cx="12195115" cy="685799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3708"/>
              <a:stretch/>
            </p:blipFill>
            <p:spPr>
              <a:xfrm>
                <a:off x="0" y="5776664"/>
                <a:ext cx="12192000" cy="1081335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0" y="0"/>
                <a:ext cx="12195115" cy="5776664"/>
                <a:chOff x="0" y="0"/>
                <a:chExt cx="12195115" cy="5098803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2166980" y="0"/>
                  <a:ext cx="25020" cy="5098803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0" y="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8135" y="27901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7901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187273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8135" y="505863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2510" y="471866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-1033924" y="1760281"/>
                <a:ext cx="4260094" cy="147710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8953704" y="1771323"/>
                <a:ext cx="4260094" cy="1477107"/>
              </a:xfrm>
              <a:prstGeom prst="rect">
                <a:avLst/>
              </a:prstGeom>
            </p:spPr>
          </p:pic>
        </p:grpSp>
        <p:sp>
          <p:nvSpPr>
            <p:cNvPr id="4" name="Oval 3"/>
            <p:cNvSpPr/>
            <p:nvPr/>
          </p:nvSpPr>
          <p:spPr>
            <a:xfrm>
              <a:off x="90511" y="1505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1995700" y="5395613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956462" y="2037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6997" y="542300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716" y="891851"/>
            <a:ext cx="3615941" cy="323605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571595" y="845477"/>
            <a:ext cx="24270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ln>
                  <a:solidFill>
                    <a:srgbClr val="C56BC1"/>
                  </a:solidFill>
                </a:ln>
                <a:solidFill>
                  <a:srgbClr val="FF0000"/>
                </a:solidFill>
              </a:rPr>
              <a:t>কা</a:t>
            </a:r>
            <a:r>
              <a:rPr lang="en-US" sz="11500" b="1" dirty="0" err="1" smtClean="0">
                <a:ln>
                  <a:solidFill>
                    <a:srgbClr val="C56BC1"/>
                  </a:solidFill>
                </a:ln>
                <a:solidFill>
                  <a:srgbClr val="CC24AC"/>
                </a:solidFill>
              </a:rPr>
              <a:t>ক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6770612" y="2903289"/>
            <a:ext cx="2301629" cy="1965855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solidFill>
                  <a:srgbClr val="FF0000"/>
                </a:solidFill>
              </a:rPr>
              <a:t>ক</a:t>
            </a:r>
            <a:endParaRPr lang="en-US" sz="1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41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12195115" cy="6857999"/>
            <a:chOff x="35089" y="0"/>
            <a:chExt cx="12195115" cy="6857999"/>
          </a:xfrm>
        </p:grpSpPr>
        <p:grpSp>
          <p:nvGrpSpPr>
            <p:cNvPr id="3" name="Group 2"/>
            <p:cNvGrpSpPr/>
            <p:nvPr/>
          </p:nvGrpSpPr>
          <p:grpSpPr>
            <a:xfrm>
              <a:off x="35089" y="0"/>
              <a:ext cx="12195115" cy="6857999"/>
              <a:chOff x="0" y="0"/>
              <a:chExt cx="12195115" cy="685799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3708"/>
              <a:stretch/>
            </p:blipFill>
            <p:spPr>
              <a:xfrm>
                <a:off x="0" y="5776664"/>
                <a:ext cx="12192000" cy="1081335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0" y="0"/>
                <a:ext cx="12195115" cy="5776664"/>
                <a:chOff x="0" y="0"/>
                <a:chExt cx="12195115" cy="5098803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2166980" y="0"/>
                  <a:ext cx="25020" cy="5098803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0" y="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8135" y="27901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7901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187273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8135" y="505863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2510" y="471866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-1033924" y="1760281"/>
                <a:ext cx="4260094" cy="147710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8953704" y="1771323"/>
                <a:ext cx="4260094" cy="1477107"/>
              </a:xfrm>
              <a:prstGeom prst="rect">
                <a:avLst/>
              </a:prstGeom>
            </p:spPr>
          </p:pic>
        </p:grpSp>
        <p:sp>
          <p:nvSpPr>
            <p:cNvPr id="4" name="Oval 3"/>
            <p:cNvSpPr/>
            <p:nvPr/>
          </p:nvSpPr>
          <p:spPr>
            <a:xfrm>
              <a:off x="90511" y="1505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1995700" y="5395613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956462" y="2037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6997" y="542300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029016" y="991447"/>
            <a:ext cx="5827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বলত</a:t>
            </a:r>
            <a:r>
              <a:rPr lang="en-US" sz="6000" b="1" dirty="0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6000" b="1" dirty="0" err="1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এই</a:t>
            </a:r>
            <a:r>
              <a:rPr lang="en-US" sz="6000" b="1" dirty="0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6000" b="1" dirty="0" err="1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বর্ণের</a:t>
            </a:r>
            <a:r>
              <a:rPr lang="en-US" sz="6000" b="1" dirty="0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6000" b="1" dirty="0" err="1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নাম</a:t>
            </a:r>
            <a:r>
              <a:rPr lang="en-US" sz="6000" b="1" dirty="0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6000" b="1" dirty="0" err="1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কি</a:t>
            </a:r>
            <a:r>
              <a:rPr lang="en-US" sz="6000" b="1" dirty="0" smtClean="0">
                <a:ln>
                  <a:solidFill>
                    <a:srgbClr val="00B0F0"/>
                  </a:solidFill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6000" b="1" dirty="0">
              <a:ln>
                <a:solidFill>
                  <a:srgbClr val="00B0F0"/>
                </a:solidFill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423197" y="2663028"/>
            <a:ext cx="2301629" cy="19658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solidFill>
                  <a:srgbClr val="FF0000"/>
                </a:solidFill>
              </a:rPr>
              <a:t>ক</a:t>
            </a:r>
            <a:endParaRPr lang="en-US" sz="1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99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"/>
            <a:ext cx="12195115" cy="6857999"/>
            <a:chOff x="35089" y="0"/>
            <a:chExt cx="12195115" cy="6857999"/>
          </a:xfrm>
        </p:grpSpPr>
        <p:grpSp>
          <p:nvGrpSpPr>
            <p:cNvPr id="3" name="Group 2"/>
            <p:cNvGrpSpPr/>
            <p:nvPr/>
          </p:nvGrpSpPr>
          <p:grpSpPr>
            <a:xfrm>
              <a:off x="35089" y="0"/>
              <a:ext cx="12195115" cy="6857999"/>
              <a:chOff x="0" y="0"/>
              <a:chExt cx="12195115" cy="685799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3708"/>
              <a:stretch/>
            </p:blipFill>
            <p:spPr>
              <a:xfrm>
                <a:off x="0" y="5776664"/>
                <a:ext cx="12192000" cy="1081335"/>
              </a:xfrm>
              <a:prstGeom prst="rect">
                <a:avLst/>
              </a:prstGeom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0" y="0"/>
                <a:ext cx="12195115" cy="5776664"/>
                <a:chOff x="0" y="0"/>
                <a:chExt cx="12195115" cy="5098803"/>
              </a:xfrm>
            </p:grpSpPr>
            <p:cxnSp>
              <p:nvCxnSpPr>
                <p:cNvPr id="12" name="Straight Connector 11"/>
                <p:cNvCxnSpPr/>
                <p:nvPr/>
              </p:nvCxnSpPr>
              <p:spPr>
                <a:xfrm>
                  <a:off x="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12166980" y="0"/>
                  <a:ext cx="25020" cy="5098803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0" y="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8135" y="27901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27901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11872730" y="32701"/>
                  <a:ext cx="28135" cy="5059804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28135" y="505863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12510" y="4718660"/>
                  <a:ext cx="12166980" cy="0"/>
                </a:xfrm>
                <a:prstGeom prst="line">
                  <a:avLst/>
                </a:prstGeom>
                <a:ln w="762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-1033924" y="1760281"/>
                <a:ext cx="4260094" cy="1477107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113" b="17221"/>
              <a:stretch/>
            </p:blipFill>
            <p:spPr>
              <a:xfrm rot="5400000">
                <a:off x="8953704" y="1771323"/>
                <a:ext cx="4260094" cy="1477107"/>
              </a:xfrm>
              <a:prstGeom prst="rect">
                <a:avLst/>
              </a:prstGeom>
            </p:spPr>
          </p:pic>
        </p:grpSp>
        <p:sp>
          <p:nvSpPr>
            <p:cNvPr id="4" name="Oval 3"/>
            <p:cNvSpPr/>
            <p:nvPr/>
          </p:nvSpPr>
          <p:spPr>
            <a:xfrm>
              <a:off x="90511" y="1505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1995700" y="5395613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1956462" y="2037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96997" y="5423001"/>
              <a:ext cx="198568" cy="26977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002" y="1099875"/>
            <a:ext cx="3127134" cy="308513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220877" y="776413"/>
            <a:ext cx="18002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solidFill>
                  <a:srgbClr val="FF0000"/>
                </a:solidFill>
              </a:rPr>
              <a:t>খ</a:t>
            </a:r>
            <a:r>
              <a:rPr lang="en-US" sz="11500" b="1" dirty="0" err="1" smtClean="0">
                <a:solidFill>
                  <a:schemeClr val="accent6"/>
                </a:solidFill>
              </a:rPr>
              <a:t>ই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7111695" y="2956585"/>
            <a:ext cx="2301629" cy="19658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rgbClr val="FF0000"/>
                </a:solidFill>
              </a:rPr>
              <a:t>খ</a:t>
            </a:r>
          </a:p>
        </p:txBody>
      </p:sp>
    </p:spTree>
    <p:extLst>
      <p:ext uri="{BB962C8B-B14F-4D97-AF65-F5344CB8AC3E}">
        <p14:creationId xmlns:p14="http://schemas.microsoft.com/office/powerpoint/2010/main" val="1634087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199</Words>
  <Application>Microsoft Office PowerPoint</Application>
  <PresentationFormat>Widescreen</PresentationFormat>
  <Paragraphs>91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NikoshBAN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49</cp:revision>
  <dcterms:created xsi:type="dcterms:W3CDTF">2020-09-09T18:24:59Z</dcterms:created>
  <dcterms:modified xsi:type="dcterms:W3CDTF">2020-09-11T07:57:16Z</dcterms:modified>
</cp:coreProperties>
</file>