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57" r:id="rId4"/>
    <p:sldId id="263" r:id="rId5"/>
    <p:sldId id="258" r:id="rId6"/>
    <p:sldId id="259" r:id="rId7"/>
    <p:sldId id="264" r:id="rId8"/>
    <p:sldId id="260" r:id="rId9"/>
    <p:sldId id="261" r:id="rId10"/>
    <p:sldId id="26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napToGrid="0">
      <p:cViewPr varScale="1">
        <p:scale>
          <a:sx n="84" d="100"/>
          <a:sy n="84" d="100"/>
        </p:scale>
        <p:origin x="-156"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9F3DF-B45E-4C15-8980-49E50ED45721}" type="datetimeFigureOut">
              <a:rPr lang="en-US" smtClean="0"/>
              <a:pPr/>
              <a:t>9/9/2020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4E1CAD-CF3A-4552-835B-23CFC8D63D90}" type="slidenum">
              <a:rPr lang="en-US" smtClean="0"/>
              <a:pPr/>
              <a:t>‹#›</a:t>
            </a:fld>
            <a:endParaRPr lang="en-US"/>
          </a:p>
        </p:txBody>
      </p:sp>
    </p:spTree>
    <p:extLst>
      <p:ext uri="{BB962C8B-B14F-4D97-AF65-F5344CB8AC3E}">
        <p14:creationId xmlns:p14="http://schemas.microsoft.com/office/powerpoint/2010/main" xmlns="" val="3748433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4921F0-0B61-48A4-8DB1-4225AF88F5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600A010-EC11-4F59-9773-8B3DFF14A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9EAEA30-A53F-4C90-943D-1AACB0D8CEFD}"/>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5" name="Footer Placeholder 4">
            <a:extLst>
              <a:ext uri="{FF2B5EF4-FFF2-40B4-BE49-F238E27FC236}">
                <a16:creationId xmlns:a16="http://schemas.microsoft.com/office/drawing/2014/main" xmlns="" id="{A5D721FB-34EC-4149-B130-35493FDE9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F9BB88-744B-4A4E-978B-506E0C8223AB}"/>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2794686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72EA18-7A46-4E6F-8106-ED4FA0ECDF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468683E-CEBD-4E42-9DC0-5C540A25D0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018A684-ABA5-4E13-A2E5-BE2E5EC5929D}"/>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5" name="Footer Placeholder 4">
            <a:extLst>
              <a:ext uri="{FF2B5EF4-FFF2-40B4-BE49-F238E27FC236}">
                <a16:creationId xmlns:a16="http://schemas.microsoft.com/office/drawing/2014/main" xmlns="" id="{A4143F48-20CB-4C94-83C1-677D0C294A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542975B-960A-4D90-B573-F1FBCC9A4299}"/>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70219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239119F-F436-46D9-B791-5552A7A089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39CAB41-69DA-4B6F-9E23-023632A00C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BC5F059-6402-4C35-94F0-3EC42203A8AF}"/>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5" name="Footer Placeholder 4">
            <a:extLst>
              <a:ext uri="{FF2B5EF4-FFF2-40B4-BE49-F238E27FC236}">
                <a16:creationId xmlns:a16="http://schemas.microsoft.com/office/drawing/2014/main" xmlns="" id="{0558A396-9D5C-43A7-84DD-E8953A051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CCB5938-AFC3-4524-92B6-6C5ABD89DE03}"/>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666264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F072FA-CA71-4409-B595-9784999796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0D70B00-B774-4492-B4AE-8F83331D10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B32D7D-64E1-4D66-91DB-E75BD002C37D}"/>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5" name="Footer Placeholder 4">
            <a:extLst>
              <a:ext uri="{FF2B5EF4-FFF2-40B4-BE49-F238E27FC236}">
                <a16:creationId xmlns:a16="http://schemas.microsoft.com/office/drawing/2014/main" xmlns="" id="{C0FA6C83-7CFD-4536-98A9-DD7B22A813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E0385C4-AE5A-4015-A898-09A0ABCDB89D}"/>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407836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74B5F2-021A-4196-932D-CFD1892322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1EF24F6-C5CB-4D56-8653-85A3F8E469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68712EE-CAA7-4A80-A61D-6D4ACCD78C91}"/>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5" name="Footer Placeholder 4">
            <a:extLst>
              <a:ext uri="{FF2B5EF4-FFF2-40B4-BE49-F238E27FC236}">
                <a16:creationId xmlns:a16="http://schemas.microsoft.com/office/drawing/2014/main" xmlns="" id="{3F3E8509-DA88-4FC0-AD54-45E66DC62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6633D21-3CC8-40BF-97C1-166CE850053F}"/>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3547978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9AE5C-4F92-4F9E-8C7A-A4D6E82D1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1C4A549-F858-400F-8B95-4FDBF70F68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385869C-990C-4597-B00F-8C409803A0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E6B858D-4CD1-4E43-869E-2038F0A0B09B}"/>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6" name="Footer Placeholder 5">
            <a:extLst>
              <a:ext uri="{FF2B5EF4-FFF2-40B4-BE49-F238E27FC236}">
                <a16:creationId xmlns:a16="http://schemas.microsoft.com/office/drawing/2014/main" xmlns="" id="{2492ADB0-3107-4157-A1DE-FAAD4BFD26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A28AE0-1096-4A7B-AA7F-BF10FA3A82C3}"/>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2769630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81E428-B686-4C9B-840D-C8E746CEEB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0D87C18-E428-4E03-9C93-59617B87CF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9D23EE7-2E38-4F61-95C0-8DF6A122AE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C429D8C-D614-4DA3-98C5-CFD04B039E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470F6CE-1D18-48FD-90A3-4BDBCB6DFA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CB5E01D-B762-4B30-A3C8-35405CFC26C5}"/>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8" name="Footer Placeholder 7">
            <a:extLst>
              <a:ext uri="{FF2B5EF4-FFF2-40B4-BE49-F238E27FC236}">
                <a16:creationId xmlns:a16="http://schemas.microsoft.com/office/drawing/2014/main" xmlns="" id="{2A3A8F51-1682-42D7-84AC-5E1F83A4DC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9DACE4B-8D27-4A49-BBCA-D721358F7DCF}"/>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268252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17488-EC3E-42E8-8A89-B6A037F083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AA7959F-3FEA-4025-A24E-C1F81A6641F3}"/>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4" name="Footer Placeholder 3">
            <a:extLst>
              <a:ext uri="{FF2B5EF4-FFF2-40B4-BE49-F238E27FC236}">
                <a16:creationId xmlns:a16="http://schemas.microsoft.com/office/drawing/2014/main" xmlns="" id="{907704BD-0491-4C13-8ACD-A11F119C8B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7154CD1-491E-4499-B424-F2E88F04B07D}"/>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249792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301582-F0C2-4F60-AC1A-E704F4EC6CC0}"/>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3" name="Footer Placeholder 2">
            <a:extLst>
              <a:ext uri="{FF2B5EF4-FFF2-40B4-BE49-F238E27FC236}">
                <a16:creationId xmlns:a16="http://schemas.microsoft.com/office/drawing/2014/main" xmlns="" id="{D2F526C6-87E7-4AEE-89AD-DE5C8A3D29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BE67DD9-B19C-461F-AE25-B1BEADD4E9DE}"/>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31675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59B4B7-F061-4E7E-B5EF-A50CE54874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FD28CF1-D5A1-4FA3-87D7-8B4B54CC9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60E3734-E094-47F9-8FDF-E8BEDD7A88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E45D19E-C6FE-4671-8F7E-A6CA0C4E915B}"/>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6" name="Footer Placeholder 5">
            <a:extLst>
              <a:ext uri="{FF2B5EF4-FFF2-40B4-BE49-F238E27FC236}">
                <a16:creationId xmlns:a16="http://schemas.microsoft.com/office/drawing/2014/main" xmlns="" id="{52DC32C7-491A-4C8C-8C38-254FCB60D0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B815E7D-A5DA-4614-A1DC-1F21DFD82071}"/>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164839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F178C8-7643-4E37-A033-C2F90D8E38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5D2CFAF-391B-4A26-B5C9-681C1ABBAC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10A3098-21B6-4844-BB11-896C04195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782F460-987C-4939-AB0D-5A55BE513650}"/>
              </a:ext>
            </a:extLst>
          </p:cNvPr>
          <p:cNvSpPr>
            <a:spLocks noGrp="1"/>
          </p:cNvSpPr>
          <p:nvPr>
            <p:ph type="dt" sz="half" idx="10"/>
          </p:nvPr>
        </p:nvSpPr>
        <p:spPr/>
        <p:txBody>
          <a:bodyPr/>
          <a:lstStyle/>
          <a:p>
            <a:fld id="{F61AA103-99D4-4926-8F50-CD813FBCCBE1}" type="datetimeFigureOut">
              <a:rPr lang="en-US" smtClean="0"/>
              <a:pPr/>
              <a:t>9/9/2020</a:t>
            </a:fld>
            <a:endParaRPr lang="en-US"/>
          </a:p>
        </p:txBody>
      </p:sp>
      <p:sp>
        <p:nvSpPr>
          <p:cNvPr id="6" name="Footer Placeholder 5">
            <a:extLst>
              <a:ext uri="{FF2B5EF4-FFF2-40B4-BE49-F238E27FC236}">
                <a16:creationId xmlns:a16="http://schemas.microsoft.com/office/drawing/2014/main" xmlns="" id="{536E17DB-9833-4CE8-BE2A-BCBEC6A8A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440B494-D920-4F3F-8977-80EAD2571575}"/>
              </a:ext>
            </a:extLst>
          </p:cNvPr>
          <p:cNvSpPr>
            <a:spLocks noGrp="1"/>
          </p:cNvSpPr>
          <p:nvPr>
            <p:ph type="sldNum" sz="quarter" idx="12"/>
          </p:nvPr>
        </p:nvSpPr>
        <p:spPr/>
        <p:txBody>
          <a:body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307106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5D00534-1FEE-47AC-B5C3-3211AD586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2D1CF4F-5056-47D9-9E2A-6E6DF94FB9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BE2DF4-F436-469E-9E8F-B75E47FC8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AA103-99D4-4926-8F50-CD813FBCCBE1}" type="datetimeFigureOut">
              <a:rPr lang="en-US" smtClean="0"/>
              <a:pPr/>
              <a:t>9/9/2020</a:t>
            </a:fld>
            <a:endParaRPr lang="en-US"/>
          </a:p>
        </p:txBody>
      </p:sp>
      <p:sp>
        <p:nvSpPr>
          <p:cNvPr id="5" name="Footer Placeholder 4">
            <a:extLst>
              <a:ext uri="{FF2B5EF4-FFF2-40B4-BE49-F238E27FC236}">
                <a16:creationId xmlns:a16="http://schemas.microsoft.com/office/drawing/2014/main" xmlns="" id="{C380DC64-FD76-43D3-AD28-8227AF0995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E57FC05-BB74-4EBB-89BA-6CFCB729F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05D70-810B-4132-9D43-E256848AF53E}" type="slidenum">
              <a:rPr lang="en-US" smtClean="0"/>
              <a:pPr/>
              <a:t>‹#›</a:t>
            </a:fld>
            <a:endParaRPr lang="en-US"/>
          </a:p>
        </p:txBody>
      </p:sp>
    </p:spTree>
    <p:extLst>
      <p:ext uri="{BB962C8B-B14F-4D97-AF65-F5344CB8AC3E}">
        <p14:creationId xmlns:p14="http://schemas.microsoft.com/office/powerpoint/2010/main" xmlns="" val="2587273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14BD8E-90D0-42E4-B5D2-7E549804EC60}"/>
              </a:ext>
            </a:extLst>
          </p:cNvPr>
          <p:cNvSpPr>
            <a:spLocks noGrp="1"/>
          </p:cNvSpPr>
          <p:nvPr>
            <p:ph type="ctrTitle"/>
          </p:nvPr>
        </p:nvSpPr>
        <p:spPr>
          <a:xfrm>
            <a:off x="2205773" y="1529095"/>
            <a:ext cx="9144000" cy="2996419"/>
          </a:xfrm>
          <a:noFill/>
        </p:spPr>
        <p:style>
          <a:lnRef idx="1">
            <a:schemeClr val="accent6"/>
          </a:lnRef>
          <a:fillRef idx="2">
            <a:schemeClr val="accent6"/>
          </a:fillRef>
          <a:effectRef idx="1">
            <a:schemeClr val="accent6"/>
          </a:effectRef>
          <a:fontRef idx="minor">
            <a:schemeClr val="dk1"/>
          </a:fontRef>
        </p:style>
        <p:txBody>
          <a:bodyPr>
            <a:normAutofit/>
          </a:bodyPr>
          <a:lstStyle/>
          <a:p>
            <a:r>
              <a:rPr lang="en-US" sz="4000" dirty="0" err="1">
                <a:latin typeface="Nikosh" panose="02000000000000000000" pitchFamily="2" charset="0"/>
                <a:cs typeface="Nikosh" panose="02000000000000000000" pitchFamily="2" charset="0"/>
              </a:rPr>
              <a:t>মো</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আহসান</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হাবিব</a:t>
            </a:r>
            <a:r>
              <a:rPr lang="en-US" sz="4000" dirty="0">
                <a:latin typeface="Nikosh" panose="02000000000000000000" pitchFamily="2" charset="0"/>
                <a:cs typeface="Nikosh" panose="02000000000000000000" pitchFamily="2" charset="0"/>
              </a:rPr>
              <a:t/>
            </a:r>
            <a:br>
              <a:rPr lang="en-US" sz="4000" dirty="0">
                <a:latin typeface="Nikosh" panose="02000000000000000000" pitchFamily="2" charset="0"/>
                <a:cs typeface="Nikosh" panose="02000000000000000000" pitchFamily="2" charset="0"/>
              </a:rPr>
            </a:br>
            <a:r>
              <a:rPr lang="en-US" sz="4000" dirty="0" err="1">
                <a:latin typeface="Nikosh" panose="02000000000000000000" pitchFamily="2" charset="0"/>
                <a:cs typeface="Nikosh" panose="02000000000000000000" pitchFamily="2" charset="0"/>
              </a:rPr>
              <a:t>সহ</a:t>
            </a:r>
            <a:r>
              <a:rPr lang="as-IN" sz="4000" dirty="0">
                <a:latin typeface="Nikosh" panose="02000000000000000000" pitchFamily="2" charset="0"/>
                <a:cs typeface="Nikosh" panose="02000000000000000000" pitchFamily="2" charset="0"/>
              </a:rPr>
              <a:t>ক</a:t>
            </a:r>
            <a:r>
              <a:rPr lang="en-US" sz="4000" dirty="0">
                <a:latin typeface="Nikosh" panose="02000000000000000000" pitchFamily="2" charset="0"/>
                <a:cs typeface="Nikosh" panose="02000000000000000000" pitchFamily="2" charset="0"/>
              </a:rPr>
              <a:t>া</a:t>
            </a:r>
            <a:r>
              <a:rPr lang="as-IN" sz="4000" dirty="0">
                <a:latin typeface="Nikosh" panose="02000000000000000000" pitchFamily="2" charset="0"/>
                <a:cs typeface="Nikosh" panose="02000000000000000000" pitchFamily="2" charset="0"/>
              </a:rPr>
              <a:t>র</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শিক্ষ</a:t>
            </a:r>
            <a:r>
              <a:rPr lang="as-IN" sz="4000" dirty="0">
                <a:latin typeface="Nikosh" panose="02000000000000000000" pitchFamily="2" charset="0"/>
                <a:cs typeface="Nikosh" panose="02000000000000000000" pitchFamily="2" charset="0"/>
              </a:rPr>
              <a:t>ক</a:t>
            </a:r>
            <a:r>
              <a:rPr lang="en-US" sz="4000" dirty="0">
                <a:latin typeface="Nikosh" panose="02000000000000000000" pitchFamily="2" charset="0"/>
                <a:cs typeface="Nikosh" panose="02000000000000000000" pitchFamily="2" charset="0"/>
              </a:rPr>
              <a:t> (</a:t>
            </a:r>
            <a:r>
              <a:rPr lang="as-IN" sz="4000" dirty="0">
                <a:latin typeface="Nikosh" panose="02000000000000000000" pitchFamily="2" charset="0"/>
                <a:cs typeface="Nikosh" panose="02000000000000000000" pitchFamily="2" charset="0"/>
              </a:rPr>
              <a:t>ব</a:t>
            </a:r>
            <a:r>
              <a:rPr lang="en-US" sz="4000" dirty="0" err="1">
                <a:latin typeface="Nikosh" panose="02000000000000000000" pitchFamily="2" charset="0"/>
                <a:cs typeface="Nikosh" panose="02000000000000000000" pitchFamily="2" charset="0"/>
              </a:rPr>
              <a:t>িজ্ঞান</a:t>
            </a:r>
            <a:r>
              <a:rPr lang="en-US" sz="4000" dirty="0">
                <a:latin typeface="Nikosh" panose="02000000000000000000" pitchFamily="2" charset="0"/>
                <a:cs typeface="Nikosh" panose="02000000000000000000" pitchFamily="2" charset="0"/>
              </a:rPr>
              <a:t>)</a:t>
            </a:r>
            <a:br>
              <a:rPr lang="en-US" sz="4000" dirty="0">
                <a:latin typeface="Nikosh" panose="02000000000000000000" pitchFamily="2" charset="0"/>
                <a:cs typeface="Nikosh" panose="02000000000000000000" pitchFamily="2" charset="0"/>
              </a:rPr>
            </a:br>
            <a:r>
              <a:rPr lang="as-IN" sz="4000" dirty="0">
                <a:latin typeface="Nikosh" panose="02000000000000000000" pitchFamily="2" charset="0"/>
                <a:cs typeface="Nikosh" panose="02000000000000000000" pitchFamily="2" charset="0"/>
              </a:rPr>
              <a:t>ব</a:t>
            </a:r>
            <a:r>
              <a:rPr lang="en-US" sz="4000" dirty="0">
                <a:latin typeface="Nikosh" panose="02000000000000000000" pitchFamily="2" charset="0"/>
                <a:cs typeface="Nikosh" panose="02000000000000000000" pitchFamily="2" charset="0"/>
              </a:rPr>
              <a:t>ু</a:t>
            </a:r>
            <a:r>
              <a:rPr lang="as-IN" sz="4000" dirty="0">
                <a:latin typeface="Nikosh" panose="02000000000000000000" pitchFamily="2" charset="0"/>
                <a:cs typeface="Nikosh" panose="02000000000000000000" pitchFamily="2" charset="0"/>
              </a:rPr>
              <a:t>র</a:t>
            </a:r>
            <a:r>
              <a:rPr lang="en-US" sz="4000" dirty="0" err="1">
                <a:latin typeface="Nikosh" panose="02000000000000000000" pitchFamily="2" charset="0"/>
                <a:cs typeface="Nikosh" panose="02000000000000000000" pitchFamily="2" charset="0"/>
              </a:rPr>
              <a:t>ুজবাগান</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উচচ</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বালিকা</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বিদ্যালয়</a:t>
            </a:r>
            <a:r>
              <a:rPr lang="en-US" sz="4000" dirty="0">
                <a:latin typeface="Nikosh" panose="02000000000000000000" pitchFamily="2" charset="0"/>
                <a:cs typeface="Nikosh" panose="02000000000000000000" pitchFamily="2" charset="0"/>
              </a:rPr>
              <a:t/>
            </a:r>
            <a:br>
              <a:rPr lang="en-US" sz="4000" dirty="0">
                <a:latin typeface="Nikosh" panose="02000000000000000000" pitchFamily="2" charset="0"/>
                <a:cs typeface="Nikosh" panose="02000000000000000000" pitchFamily="2" charset="0"/>
              </a:rPr>
            </a:br>
            <a:r>
              <a:rPr lang="en-US" sz="4000" dirty="0" err="1">
                <a:latin typeface="Nikosh" panose="02000000000000000000" pitchFamily="2" charset="0"/>
                <a:cs typeface="Nikosh" panose="02000000000000000000" pitchFamily="2" charset="0"/>
              </a:rPr>
              <a:t>নাভারন</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শা</a:t>
            </a:r>
            <a:r>
              <a:rPr lang="as-IN" sz="4000" dirty="0">
                <a:latin typeface="Nikosh" panose="02000000000000000000" pitchFamily="2" charset="0"/>
                <a:cs typeface="Nikosh" panose="02000000000000000000" pitchFamily="2" charset="0"/>
              </a:rPr>
              <a:t>র</a:t>
            </a:r>
            <a:r>
              <a:rPr lang="en-US" sz="4000" dirty="0" err="1">
                <a:latin typeface="Nikosh" panose="02000000000000000000" pitchFamily="2" charset="0"/>
                <a:cs typeface="Nikosh" panose="02000000000000000000" pitchFamily="2" charset="0"/>
              </a:rPr>
              <a:t>্শা</a:t>
            </a:r>
            <a:r>
              <a:rPr lang="en-US" sz="4000" dirty="0">
                <a:latin typeface="Nikosh" panose="02000000000000000000" pitchFamily="2" charset="0"/>
                <a:cs typeface="Nikosh" panose="02000000000000000000" pitchFamily="2" charset="0"/>
              </a:rPr>
              <a:t>, য</a:t>
            </a:r>
            <a:r>
              <a:rPr lang="as-IN" sz="4000" dirty="0">
                <a:latin typeface="Nikosh" panose="02000000000000000000" pitchFamily="2" charset="0"/>
                <a:cs typeface="Nikosh" panose="02000000000000000000" pitchFamily="2" charset="0"/>
              </a:rPr>
              <a:t>শ</a:t>
            </a:r>
            <a:r>
              <a:rPr lang="en-US" sz="4000" dirty="0">
                <a:latin typeface="Nikosh" panose="02000000000000000000" pitchFamily="2" charset="0"/>
                <a:cs typeface="Nikosh" panose="02000000000000000000" pitchFamily="2" charset="0"/>
              </a:rPr>
              <a:t>ো</a:t>
            </a:r>
            <a:r>
              <a:rPr lang="as-IN" sz="4000" dirty="0">
                <a:latin typeface="Nikosh" panose="02000000000000000000" pitchFamily="2" charset="0"/>
                <a:cs typeface="Nikosh" panose="02000000000000000000" pitchFamily="2" charset="0"/>
              </a:rPr>
              <a:t>র</a:t>
            </a:r>
            <a:r>
              <a:rPr lang="en-US" sz="4000" dirty="0">
                <a:latin typeface="Nikosh" panose="02000000000000000000" pitchFamily="2" charset="0"/>
                <a:cs typeface="Nikosh" panose="02000000000000000000" pitchFamily="2" charset="0"/>
              </a:rPr>
              <a:t>।</a:t>
            </a:r>
            <a:endParaRPr lang="en-US"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xmlns="" val="177547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83E38E7-0FC9-4EA2-A427-792D2C99DEAE}"/>
              </a:ext>
            </a:extLst>
          </p:cNvPr>
          <p:cNvSpPr txBox="1"/>
          <p:nvPr/>
        </p:nvSpPr>
        <p:spPr>
          <a:xfrm>
            <a:off x="1894448" y="4005776"/>
            <a:ext cx="9036149" cy="2092881"/>
          </a:xfrm>
          <a:prstGeom prst="rect">
            <a:avLst/>
          </a:prstGeom>
          <a:noFill/>
        </p:spPr>
        <p:txBody>
          <a:bodyPr wrap="square" rtlCol="0">
            <a:spAutoFit/>
          </a:bodyPr>
          <a:lstStyle/>
          <a:p>
            <a:r>
              <a:rPr lang="bn-IN" sz="2800" b="1" dirty="0">
                <a:latin typeface="Nikosh" panose="02000000000000000000" pitchFamily="2" charset="0"/>
                <a:cs typeface="Nikosh" panose="02000000000000000000" pitchFamily="2" charset="0"/>
              </a:rPr>
              <a:t>প্রধান ফোকাস: </a:t>
            </a:r>
            <a:r>
              <a:rPr lang="bn-IN" sz="2800" dirty="0">
                <a:latin typeface="Nikosh" panose="02000000000000000000" pitchFamily="2" charset="0"/>
                <a:cs typeface="Nikosh" panose="02000000000000000000" pitchFamily="2" charset="0"/>
              </a:rPr>
              <a:t>কোনো গোলীয় লেন্সে আপতিত প্রধান অক্ষের সমান্তরাল আলোক রশ্মিগুচ্ছ লেন্সে প্রতিসরণের পর প্রধান অক্ষের যে বিন্দুতে মিলিত হয় (উত্তল লেন্সে) অথবা যে বিন্দু থেকে অপসৃত হচ্ছে বলে মনে হয় (অবতল লেন্স) তাকে প্রধান ফোকাস বলে।</a:t>
            </a:r>
            <a:endParaRPr lang="en-US" sz="2800" dirty="0">
              <a:latin typeface="Nikosh" panose="02000000000000000000" pitchFamily="2" charset="0"/>
              <a:cs typeface="Nikosh" panose="02000000000000000000" pitchFamily="2" charset="0"/>
            </a:endParaRPr>
          </a:p>
          <a:p>
            <a:endParaRPr lang="en-US" dirty="0">
              <a:latin typeface="Nikosh" panose="02000000000000000000" pitchFamily="2" charset="0"/>
              <a:cs typeface="Nikosh" panose="02000000000000000000" pitchFamily="2" charset="0"/>
            </a:endParaRPr>
          </a:p>
        </p:txBody>
      </p:sp>
      <p:pic>
        <p:nvPicPr>
          <p:cNvPr id="5" name="Picture 4">
            <a:extLst>
              <a:ext uri="{FF2B5EF4-FFF2-40B4-BE49-F238E27FC236}">
                <a16:creationId xmlns:a16="http://schemas.microsoft.com/office/drawing/2014/main" xmlns="" id="{38F229E4-7339-4FCC-B789-574A2872A66D}"/>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06770" y="337781"/>
            <a:ext cx="9036149" cy="3091219"/>
          </a:xfrm>
          <a:prstGeom prst="rect">
            <a:avLst/>
          </a:prstGeom>
        </p:spPr>
      </p:pic>
    </p:spTree>
    <p:extLst>
      <p:ext uri="{BB962C8B-B14F-4D97-AF65-F5344CB8AC3E}">
        <p14:creationId xmlns:p14="http://schemas.microsoft.com/office/powerpoint/2010/main" xmlns="" val="210950127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F0A61D2-21B2-4633-A179-EB3BCFC15603}"/>
              </a:ext>
            </a:extLst>
          </p:cNvPr>
          <p:cNvSpPr/>
          <p:nvPr/>
        </p:nvSpPr>
        <p:spPr>
          <a:xfrm>
            <a:off x="1364565" y="4409079"/>
            <a:ext cx="8468751" cy="2191497"/>
          </a:xfrm>
          <a:prstGeom prst="rect">
            <a:avLst/>
          </a:prstGeom>
          <a:solidFill>
            <a:srgbClr val="FFFF00"/>
          </a:solidFill>
        </p:spPr>
        <p:txBody>
          <a:bodyPr wrap="square">
            <a:spAutoFit/>
          </a:bodyPr>
          <a:lstStyle/>
          <a:p>
            <a:pPr>
              <a:lnSpc>
                <a:spcPct val="107000"/>
              </a:lnSpc>
            </a:pPr>
            <a:r>
              <a:rPr lang="bn-IN" sz="3200" b="1" dirty="0">
                <a:latin typeface="Calibri" panose="020F0502020204030204" pitchFamily="34" charset="0"/>
                <a:ea typeface="Calibri" panose="020F0502020204030204" pitchFamily="34" charset="0"/>
                <a:cs typeface="Nikosh" panose="02000000000000000000" pitchFamily="2" charset="0"/>
              </a:rPr>
              <a:t>লেন্সের আলোক কেন্দ্র: </a:t>
            </a:r>
            <a:r>
              <a:rPr lang="bn-IN" sz="3200" dirty="0">
                <a:latin typeface="Calibri" panose="020F0502020204030204" pitchFamily="34" charset="0"/>
                <a:ea typeface="Calibri" panose="020F0502020204030204" pitchFamily="34" charset="0"/>
                <a:cs typeface="Nikosh" panose="02000000000000000000" pitchFamily="2" charset="0"/>
              </a:rPr>
              <a:t>কোনো আলোক রশ্মি কোনো লেন্সে আপতিত হয়ে নির্গত হওয়ার সময় আপতিত রশ্মি ও নির্গত রশ্মি সমান্তরাল হলে প্রতিসরিত রশ্মি লেন্সের প্রধান অক্ষের যে বিন্দু দিয়ে যায় তাকে আলোক কেন্দ্র বলে।</a:t>
            </a:r>
            <a:endParaRPr lang="en-US" sz="3200" dirty="0">
              <a:latin typeface="Calibri" panose="020F0502020204030204" pitchFamily="34" charset="0"/>
              <a:ea typeface="Calibri" panose="020F0502020204030204" pitchFamily="34" charset="0"/>
              <a:cs typeface="Vrinda" panose="020B0502040204020203" pitchFamily="34" charset="0"/>
            </a:endParaRPr>
          </a:p>
        </p:txBody>
      </p:sp>
      <p:pic>
        <p:nvPicPr>
          <p:cNvPr id="4" name="Picture 3">
            <a:extLst>
              <a:ext uri="{FF2B5EF4-FFF2-40B4-BE49-F238E27FC236}">
                <a16:creationId xmlns:a16="http://schemas.microsoft.com/office/drawing/2014/main" xmlns="" id="{4BAF6043-3363-4888-9940-7A6D155ACAD1}"/>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3687" t="9450" r="8086" b="11488"/>
          <a:stretch/>
        </p:blipFill>
        <p:spPr>
          <a:xfrm>
            <a:off x="2954215" y="0"/>
            <a:ext cx="4135901" cy="4409079"/>
          </a:xfrm>
          <a:prstGeom prst="rect">
            <a:avLst/>
          </a:prstGeom>
        </p:spPr>
      </p:pic>
    </p:spTree>
    <p:extLst>
      <p:ext uri="{BB962C8B-B14F-4D97-AF65-F5344CB8AC3E}">
        <p14:creationId xmlns:p14="http://schemas.microsoft.com/office/powerpoint/2010/main" xmlns="" val="26636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602406-4970-47F8-850C-CE0F7EC1F473}"/>
              </a:ext>
            </a:extLst>
          </p:cNvPr>
          <p:cNvSpPr txBox="1"/>
          <p:nvPr/>
        </p:nvSpPr>
        <p:spPr>
          <a:xfrm>
            <a:off x="675251" y="2461846"/>
            <a:ext cx="11008750" cy="2677656"/>
          </a:xfrm>
          <a:prstGeom prst="rect">
            <a:avLst/>
          </a:prstGeom>
          <a:noFill/>
        </p:spPr>
        <p:txBody>
          <a:bodyPr wrap="square" rtlCol="0">
            <a:spAutoFit/>
          </a:bodyPr>
          <a:lstStyle/>
          <a:p>
            <a:r>
              <a:rPr lang="en-US" sz="2800" dirty="0" err="1">
                <a:latin typeface="Nikosh" panose="02000000000000000000" pitchFamily="2" charset="0"/>
                <a:cs typeface="Nikosh" panose="02000000000000000000" pitchFamily="2" charset="0"/>
              </a:rPr>
              <a:t>আজকের</a:t>
            </a:r>
            <a:r>
              <a:rPr lang="en-US" sz="2800" dirty="0">
                <a:latin typeface="Nikosh" panose="02000000000000000000" pitchFamily="2" charset="0"/>
                <a:cs typeface="Nikosh" panose="02000000000000000000" pitchFamily="2" charset="0"/>
              </a:rPr>
              <a:t> </a:t>
            </a:r>
            <a:r>
              <a:rPr lang="en-US" sz="2800" dirty="0" err="1">
                <a:latin typeface="Nikosh" panose="02000000000000000000" pitchFamily="2" charset="0"/>
                <a:cs typeface="Nikosh" panose="02000000000000000000" pitchFamily="2" charset="0"/>
              </a:rPr>
              <a:t>পাঠ</a:t>
            </a:r>
            <a:r>
              <a:rPr lang="en-US" sz="2800" dirty="0">
                <a:latin typeface="Nikosh" panose="02000000000000000000" pitchFamily="2" charset="0"/>
                <a:cs typeface="Nikosh" panose="02000000000000000000" pitchFamily="2" charset="0"/>
              </a:rPr>
              <a:t>:</a:t>
            </a:r>
          </a:p>
          <a:p>
            <a:endParaRPr lang="en-US" sz="2800" dirty="0">
              <a:latin typeface="Nikosh" panose="02000000000000000000" pitchFamily="2" charset="0"/>
              <a:cs typeface="Nikosh" panose="02000000000000000000" pitchFamily="2" charset="0"/>
            </a:endParaRPr>
          </a:p>
          <a:p>
            <a:r>
              <a:rPr lang="hi-IN" sz="2800" dirty="0"/>
              <a:t> </a:t>
            </a:r>
            <a:r>
              <a:rPr lang="bn-IN" sz="2800" dirty="0">
                <a:latin typeface="Nikosh" panose="02000000000000000000" pitchFamily="2" charset="0"/>
                <a:cs typeface="Nikosh" panose="02000000000000000000" pitchFamily="2" charset="0"/>
              </a:rPr>
              <a:t>আলোর প্রতিসরণ, স্নেলের সূত্র, প্রতিসরণাঙ্ক, পরম প্রতিসরণাঙ্ক, ক্রান্তিকোণ, পূর্ণ অভ্যন্তরীণ প্রতিফলন, রেটিনা, লেন্স, উত্তল লেন্স, অবতল লেন্স, লেন্সের আলোক কেন্দ্র</a:t>
            </a:r>
            <a:r>
              <a:rPr lang="en-US" sz="2800" dirty="0">
                <a:latin typeface="Nikosh" panose="02000000000000000000" pitchFamily="2" charset="0"/>
                <a:cs typeface="Nikosh" panose="02000000000000000000" pitchFamily="2" charset="0"/>
              </a:rPr>
              <a:t> </a:t>
            </a:r>
            <a:r>
              <a:rPr lang="en-US" sz="2800" dirty="0" err="1">
                <a:latin typeface="Nikosh" panose="02000000000000000000" pitchFamily="2" charset="0"/>
                <a:cs typeface="Nikosh" panose="02000000000000000000" pitchFamily="2" charset="0"/>
              </a:rPr>
              <a:t>ইত্যাদির</a:t>
            </a:r>
            <a:r>
              <a:rPr lang="en-US" sz="2800" dirty="0">
                <a:latin typeface="Nikosh" panose="02000000000000000000" pitchFamily="2" charset="0"/>
                <a:cs typeface="Nikosh" panose="02000000000000000000" pitchFamily="2" charset="0"/>
              </a:rPr>
              <a:t> </a:t>
            </a:r>
            <a:r>
              <a:rPr lang="en-US" sz="2800" dirty="0" err="1">
                <a:latin typeface="Nikosh" panose="02000000000000000000" pitchFamily="2" charset="0"/>
                <a:cs typeface="Nikosh" panose="02000000000000000000" pitchFamily="2" charset="0"/>
              </a:rPr>
              <a:t>সংগা</a:t>
            </a:r>
            <a:r>
              <a:rPr lang="en-US" sz="2800" dirty="0">
                <a:latin typeface="Nikosh" panose="02000000000000000000" pitchFamily="2" charset="0"/>
                <a:cs typeface="Nikosh" panose="02000000000000000000" pitchFamily="2" charset="0"/>
              </a:rPr>
              <a:t> </a:t>
            </a:r>
            <a:r>
              <a:rPr lang="as-IN" sz="2800" dirty="0">
                <a:latin typeface="Nikosh" panose="02000000000000000000" pitchFamily="2" charset="0"/>
                <a:cs typeface="Nikosh" panose="02000000000000000000" pitchFamily="2" charset="0"/>
              </a:rPr>
              <a:t>চ</a:t>
            </a:r>
            <a:r>
              <a:rPr lang="en-US" sz="2800" dirty="0">
                <a:latin typeface="Nikosh" panose="02000000000000000000" pitchFamily="2" charset="0"/>
                <a:cs typeface="Nikosh" panose="02000000000000000000" pitchFamily="2" charset="0"/>
              </a:rPr>
              <a:t>ি</a:t>
            </a:r>
            <a:r>
              <a:rPr lang="as-IN" sz="2800" dirty="0">
                <a:latin typeface="Nikosh" panose="02000000000000000000" pitchFamily="2" charset="0"/>
                <a:cs typeface="Nikosh" panose="02000000000000000000" pitchFamily="2" charset="0"/>
              </a:rPr>
              <a:t>ত</a:t>
            </a:r>
            <a:r>
              <a:rPr lang="en-US" sz="2800" dirty="0">
                <a:latin typeface="Nikosh" panose="02000000000000000000" pitchFamily="2" charset="0"/>
                <a:cs typeface="Nikosh" panose="02000000000000000000" pitchFamily="2" charset="0"/>
              </a:rPr>
              <a:t>্</a:t>
            </a:r>
            <a:r>
              <a:rPr lang="as-IN" sz="2800" dirty="0">
                <a:latin typeface="Nikosh" panose="02000000000000000000" pitchFamily="2" charset="0"/>
                <a:cs typeface="Nikosh" panose="02000000000000000000" pitchFamily="2" charset="0"/>
              </a:rPr>
              <a:t>র</a:t>
            </a:r>
            <a:r>
              <a:rPr lang="en-US" sz="2800" dirty="0">
                <a:latin typeface="Nikosh" panose="02000000000000000000" pitchFamily="2" charset="0"/>
                <a:cs typeface="Nikosh" panose="02000000000000000000" pitchFamily="2" charset="0"/>
              </a:rPr>
              <a:t>স</a:t>
            </a:r>
            <a:r>
              <a:rPr lang="as-IN" sz="2800" dirty="0">
                <a:latin typeface="Nikosh" panose="02000000000000000000" pitchFamily="2" charset="0"/>
                <a:cs typeface="Nikosh" panose="02000000000000000000" pitchFamily="2" charset="0"/>
              </a:rPr>
              <a:t>হ</a:t>
            </a:r>
            <a:r>
              <a:rPr lang="en-US" sz="2800" dirty="0">
                <a:latin typeface="Nikosh" panose="02000000000000000000" pitchFamily="2" charset="0"/>
                <a:cs typeface="Nikosh" panose="02000000000000000000" pitchFamily="2" charset="0"/>
              </a:rPr>
              <a:t> </a:t>
            </a:r>
            <a:r>
              <a:rPr lang="as-IN" sz="2800" dirty="0">
                <a:latin typeface="Nikosh" panose="02000000000000000000" pitchFamily="2" charset="0"/>
                <a:cs typeface="Nikosh" panose="02000000000000000000" pitchFamily="2" charset="0"/>
              </a:rPr>
              <a:t>ব</a:t>
            </a:r>
            <a:r>
              <a:rPr lang="en-US" sz="2800" dirty="0">
                <a:latin typeface="Nikosh" panose="02000000000000000000" pitchFamily="2" charset="0"/>
                <a:cs typeface="Nikosh" panose="02000000000000000000" pitchFamily="2" charset="0"/>
              </a:rPr>
              <a:t>ল</a:t>
            </a:r>
            <a:r>
              <a:rPr lang="as-IN" sz="2800" dirty="0">
                <a:latin typeface="Nikosh" panose="02000000000000000000" pitchFamily="2" charset="0"/>
                <a:cs typeface="Nikosh" panose="02000000000000000000" pitchFamily="2" charset="0"/>
              </a:rPr>
              <a:t>ত</a:t>
            </a:r>
            <a:r>
              <a:rPr lang="en-US" sz="2800" dirty="0">
                <a:latin typeface="Nikosh" panose="02000000000000000000" pitchFamily="2" charset="0"/>
                <a:cs typeface="Nikosh" panose="02000000000000000000" pitchFamily="2" charset="0"/>
              </a:rPr>
              <a:t>ে </a:t>
            </a:r>
            <a:r>
              <a:rPr lang="as-IN" sz="2800" dirty="0">
                <a:latin typeface="Nikosh" panose="02000000000000000000" pitchFamily="2" charset="0"/>
                <a:cs typeface="Nikosh" panose="02000000000000000000" pitchFamily="2" charset="0"/>
              </a:rPr>
              <a:t>প</a:t>
            </a:r>
            <a:r>
              <a:rPr lang="en-US" sz="2800" dirty="0">
                <a:latin typeface="Nikosh" panose="02000000000000000000" pitchFamily="2" charset="0"/>
                <a:cs typeface="Nikosh" panose="02000000000000000000" pitchFamily="2" charset="0"/>
              </a:rPr>
              <a:t>া</a:t>
            </a:r>
            <a:r>
              <a:rPr lang="as-IN" sz="2800" dirty="0">
                <a:latin typeface="Nikosh" panose="02000000000000000000" pitchFamily="2" charset="0"/>
                <a:cs typeface="Nikosh" panose="02000000000000000000" pitchFamily="2" charset="0"/>
              </a:rPr>
              <a:t>র</a:t>
            </a:r>
            <a:r>
              <a:rPr lang="en-US" sz="2800" dirty="0">
                <a:latin typeface="Nikosh" panose="02000000000000000000" pitchFamily="2" charset="0"/>
                <a:cs typeface="Nikosh" panose="02000000000000000000" pitchFamily="2" charset="0"/>
              </a:rPr>
              <a:t>ব</a:t>
            </a:r>
            <a:r>
              <a:rPr lang="as-IN" sz="2800" dirty="0">
                <a:latin typeface="Nikosh" panose="02000000000000000000" pitchFamily="2" charset="0"/>
                <a:cs typeface="Nikosh" panose="02000000000000000000" pitchFamily="2" charset="0"/>
              </a:rPr>
              <a:t>ে</a:t>
            </a:r>
            <a:r>
              <a:rPr lang="en-US" sz="2800" dirty="0">
                <a:latin typeface="Nikosh" panose="02000000000000000000" pitchFamily="2" charset="0"/>
                <a:cs typeface="Nikosh" panose="02000000000000000000" pitchFamily="2" charset="0"/>
              </a:rPr>
              <a:t>। </a:t>
            </a:r>
          </a:p>
          <a:p>
            <a:endParaRPr lang="en-US" sz="28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xmlns="" val="3125123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812F471C-3253-4932-BC7D-91B096C5B13A}"/>
              </a:ext>
            </a:extLst>
          </p:cNvPr>
          <p:cNvSpPr/>
          <p:nvPr/>
        </p:nvSpPr>
        <p:spPr>
          <a:xfrm>
            <a:off x="1589872" y="4301371"/>
            <a:ext cx="9339385" cy="1964705"/>
          </a:xfrm>
          <a:prstGeom prst="rect">
            <a:avLst/>
          </a:prstGeom>
          <a:noFill/>
        </p:spPr>
        <p:txBody>
          <a:bodyPr wrap="square">
            <a:spAutoFit/>
          </a:bodyPr>
          <a:lstStyle/>
          <a:p>
            <a:pPr>
              <a:lnSpc>
                <a:spcPct val="107000"/>
              </a:lnSpc>
            </a:pPr>
            <a:r>
              <a:rPr lang="bn-IN" sz="3200" b="1" dirty="0">
                <a:latin typeface="Nikosh" panose="02000000000000000000" pitchFamily="2" charset="0"/>
                <a:cs typeface="Nikosh" panose="02000000000000000000" pitchFamily="2" charset="0"/>
              </a:rPr>
              <a:t>আলোর প্রতিসরণ</a:t>
            </a:r>
            <a:r>
              <a:rPr lang="en-US" sz="3200" b="1" dirty="0">
                <a:latin typeface="Nikosh" panose="02000000000000000000" pitchFamily="2" charset="0"/>
                <a:cs typeface="Nikosh" panose="02000000000000000000" pitchFamily="2" charset="0"/>
              </a:rPr>
              <a:t>:</a:t>
            </a:r>
            <a:r>
              <a:rPr lang="en-US" sz="3200" dirty="0">
                <a:latin typeface="Nikosh" panose="02000000000000000000" pitchFamily="2" charset="0"/>
                <a:cs typeface="Nikosh" panose="02000000000000000000" pitchFamily="2" charset="0"/>
              </a:rPr>
              <a:t> </a:t>
            </a:r>
            <a:r>
              <a:rPr lang="bn-IN" sz="3200" dirty="0">
                <a:latin typeface="Nikosh" panose="02000000000000000000" pitchFamily="2" charset="0"/>
                <a:cs typeface="Nikosh" panose="02000000000000000000" pitchFamily="2" charset="0"/>
              </a:rPr>
              <a:t>আলোকরশ্মি এক স্বচ্ছ মাধ্যম থেকে অন্য স্বচ্ছ মাধ্যমে যাওয়ার সময় মাধ্যমদ্বয়ের বিভেদতলে তীর্যকভাবে আপতিত রশ্মির দিক পরিবর্তন করার ঘটনাকে আলোর প্রতিসরণ বলে</a:t>
            </a:r>
            <a:r>
              <a:rPr lang="hi-IN" sz="3200" dirty="0">
                <a:latin typeface="Nikosh" panose="02000000000000000000" pitchFamily="2" charset="0"/>
                <a:cs typeface="Nikosh" panose="02000000000000000000" pitchFamily="2" charset="0"/>
              </a:rPr>
              <a:t>।</a:t>
            </a:r>
            <a:endParaRPr lang="en-US" sz="3200" dirty="0">
              <a:latin typeface="Nikosh" panose="02000000000000000000" pitchFamily="2" charset="0"/>
              <a:cs typeface="Nikosh" panose="02000000000000000000" pitchFamily="2" charset="0"/>
            </a:endParaRPr>
          </a:p>
          <a:p>
            <a:pPr>
              <a:lnSpc>
                <a:spcPct val="107000"/>
              </a:lnSpc>
            </a:pPr>
            <a:endParaRPr lang="en-US" dirty="0">
              <a:effectLst/>
              <a:latin typeface="Nikosh" panose="02000000000000000000" pitchFamily="2" charset="0"/>
              <a:ea typeface="Calibri" panose="020F0502020204030204" pitchFamily="34" charset="0"/>
              <a:cs typeface="Nikosh" panose="02000000000000000000" pitchFamily="2" charset="0"/>
            </a:endParaRPr>
          </a:p>
        </p:txBody>
      </p:sp>
      <p:pic>
        <p:nvPicPr>
          <p:cNvPr id="5" name="Picture 4">
            <a:extLst>
              <a:ext uri="{FF2B5EF4-FFF2-40B4-BE49-F238E27FC236}">
                <a16:creationId xmlns:a16="http://schemas.microsoft.com/office/drawing/2014/main" xmlns="" id="{A2DC962E-FBB1-4187-800D-CB344DA2D3E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96983" y="154744"/>
            <a:ext cx="3572629" cy="3274256"/>
          </a:xfrm>
          <a:prstGeom prst="rect">
            <a:avLst/>
          </a:prstGeom>
        </p:spPr>
      </p:pic>
    </p:spTree>
    <p:extLst>
      <p:ext uri="{BB962C8B-B14F-4D97-AF65-F5344CB8AC3E}">
        <p14:creationId xmlns:p14="http://schemas.microsoft.com/office/powerpoint/2010/main" xmlns="" val="37724406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D409050-EB2B-465E-BB6F-2DDBC6ED1AE3}"/>
              </a:ext>
            </a:extLst>
          </p:cNvPr>
          <p:cNvSpPr txBox="1"/>
          <p:nvPr/>
        </p:nvSpPr>
        <p:spPr>
          <a:xfrm>
            <a:off x="2032781" y="4645582"/>
            <a:ext cx="8126437" cy="1846659"/>
          </a:xfrm>
          <a:prstGeom prst="rect">
            <a:avLst/>
          </a:prstGeom>
          <a:noFill/>
        </p:spPr>
        <p:txBody>
          <a:bodyPr wrap="square" rtlCol="0">
            <a:spAutoFit/>
          </a:bodyPr>
          <a:lstStyle/>
          <a:p>
            <a:r>
              <a:rPr lang="bn-IN" sz="3200" b="1" dirty="0">
                <a:latin typeface="Nikosh" panose="02000000000000000000" pitchFamily="2" charset="0"/>
                <a:cs typeface="Nikosh" panose="02000000000000000000" pitchFamily="2" charset="0"/>
              </a:rPr>
              <a:t>স্নেলের সূত্র:</a:t>
            </a:r>
            <a:r>
              <a:rPr lang="bn-IN" sz="3200" dirty="0">
                <a:latin typeface="Nikosh" panose="02000000000000000000" pitchFamily="2" charset="0"/>
                <a:cs typeface="Nikosh" panose="02000000000000000000" pitchFamily="2" charset="0"/>
              </a:rPr>
              <a:t> একজোড়া নির্দিষ্ট মাধ্যম ও নির্দিষ্ট বর্ণের আলোক রশ্মির জন্য আপতন কোণের সাইন এবং প্রতিসরণ কোণের সাইনের অনুপাত সর্বদা ধ্রুব থাকে। </a:t>
            </a:r>
            <a:endParaRPr lang="en-US" sz="3200" dirty="0">
              <a:latin typeface="Nikosh" panose="02000000000000000000" pitchFamily="2" charset="0"/>
              <a:cs typeface="Nikosh" panose="02000000000000000000" pitchFamily="2" charset="0"/>
            </a:endParaRPr>
          </a:p>
          <a:p>
            <a:endParaRPr lang="en-US" dirty="0"/>
          </a:p>
        </p:txBody>
      </p:sp>
      <p:pic>
        <p:nvPicPr>
          <p:cNvPr id="6" name="Picture 5">
            <a:extLst>
              <a:ext uri="{FF2B5EF4-FFF2-40B4-BE49-F238E27FC236}">
                <a16:creationId xmlns:a16="http://schemas.microsoft.com/office/drawing/2014/main" xmlns="" id="{745B5F33-6E97-42D6-9A64-3C3CC1F8477B}"/>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18000" t="3897" r="47154" b="23078"/>
          <a:stretch/>
        </p:blipFill>
        <p:spPr>
          <a:xfrm>
            <a:off x="3108960" y="365759"/>
            <a:ext cx="6274191" cy="4276579"/>
          </a:xfrm>
          <a:prstGeom prst="rect">
            <a:avLst/>
          </a:prstGeom>
          <a:solidFill>
            <a:schemeClr val="bg2">
              <a:lumMod val="75000"/>
            </a:schemeClr>
          </a:solidFill>
        </p:spPr>
      </p:pic>
    </p:spTree>
    <p:extLst>
      <p:ext uri="{BB962C8B-B14F-4D97-AF65-F5344CB8AC3E}">
        <p14:creationId xmlns:p14="http://schemas.microsoft.com/office/powerpoint/2010/main" xmlns="" val="338579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5DAB1C0-122B-43B4-959A-2B795DE8192E}"/>
              </a:ext>
            </a:extLst>
          </p:cNvPr>
          <p:cNvSpPr/>
          <p:nvPr/>
        </p:nvSpPr>
        <p:spPr>
          <a:xfrm>
            <a:off x="1955410" y="1308840"/>
            <a:ext cx="7146388" cy="1271438"/>
          </a:xfrm>
          <a:prstGeom prst="rect">
            <a:avLst/>
          </a:prstGeom>
        </p:spPr>
        <p:txBody>
          <a:bodyPr wrap="square">
            <a:spAutoFit/>
          </a:bodyPr>
          <a:lstStyle/>
          <a:p>
            <a:pPr>
              <a:lnSpc>
                <a:spcPct val="107000"/>
              </a:lnSpc>
            </a:pPr>
            <a:r>
              <a:rPr lang="bn-IN" sz="2400" b="1" dirty="0">
                <a:latin typeface="Calibri" panose="020F0502020204030204" pitchFamily="34" charset="0"/>
                <a:ea typeface="Calibri" panose="020F0502020204030204" pitchFamily="34" charset="0"/>
                <a:cs typeface="Nikosh" panose="02000000000000000000" pitchFamily="2" charset="0"/>
              </a:rPr>
              <a:t>প্রতিসরণাঙ্ক: </a:t>
            </a:r>
            <a:r>
              <a:rPr lang="bn-IN" sz="2400" dirty="0">
                <a:latin typeface="Calibri" panose="020F0502020204030204" pitchFamily="34" charset="0"/>
                <a:ea typeface="Calibri" panose="020F0502020204030204" pitchFamily="34" charset="0"/>
                <a:cs typeface="Nikosh" panose="02000000000000000000" pitchFamily="2" charset="0"/>
              </a:rPr>
              <a:t>একজোড়া নির্দিষ্ট মাধ্যম ও নির্দিষ্ট বর্ণের আলোক রশ্মির জন্য আপতন কোণের সাইন এবং প্রতিসরণ কোণের সাইনের অনুপাত একটি ধ্রুবক সংখ্যা। এই ধ্রুব সংখ্যাকে প্রতিসরণাঙ্ক বলে।</a:t>
            </a:r>
            <a:endParaRPr lang="en-US" sz="24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3" name="TextBox 2">
            <a:extLst>
              <a:ext uri="{FF2B5EF4-FFF2-40B4-BE49-F238E27FC236}">
                <a16:creationId xmlns:a16="http://schemas.microsoft.com/office/drawing/2014/main" xmlns="" id="{B427230C-AD32-4E83-B275-66736BCC1D3E}"/>
              </a:ext>
            </a:extLst>
          </p:cNvPr>
          <p:cNvSpPr txBox="1"/>
          <p:nvPr/>
        </p:nvSpPr>
        <p:spPr>
          <a:xfrm>
            <a:off x="1955410" y="3798276"/>
            <a:ext cx="8004516" cy="1569660"/>
          </a:xfrm>
          <a:prstGeom prst="rect">
            <a:avLst/>
          </a:prstGeom>
          <a:noFill/>
        </p:spPr>
        <p:txBody>
          <a:bodyPr wrap="square" rtlCol="0">
            <a:spAutoFit/>
          </a:bodyPr>
          <a:lstStyle/>
          <a:p>
            <a:r>
              <a:rPr lang="bn-IN" sz="2400" b="1" dirty="0">
                <a:latin typeface="Nikosh" panose="02000000000000000000" pitchFamily="2" charset="0"/>
                <a:cs typeface="Nikosh" panose="02000000000000000000" pitchFamily="2" charset="0"/>
              </a:rPr>
              <a:t>পরম প্রতিসরণাঙ্ক: </a:t>
            </a:r>
            <a:r>
              <a:rPr lang="bn-IN" sz="2400" dirty="0">
                <a:latin typeface="Nikosh" panose="02000000000000000000" pitchFamily="2" charset="0"/>
                <a:cs typeface="Nikosh" panose="02000000000000000000" pitchFamily="2" charset="0"/>
              </a:rPr>
              <a:t>আলোক রশ্মি যখন শূন্য মাধ্যম থেকে অন্যকোনো মাধ্যমে তীর্যকভাবে প্রবেশ করে তখন নির্দিষ্ট রঙের আলোর জন্য আপতন কোণের সাইন এবং প্রতিসরণ কোণের সাইনের অনুপাতকে পরম প্রতিসরণাঙ্ক বলে। </a:t>
            </a:r>
            <a:endParaRPr lang="en-US" sz="2400" dirty="0">
              <a:latin typeface="Nikosh" panose="02000000000000000000" pitchFamily="2" charset="0"/>
              <a:cs typeface="Nikosh" panose="02000000000000000000" pitchFamily="2" charset="0"/>
            </a:endParaRPr>
          </a:p>
          <a:p>
            <a:endParaRPr lang="en-US" sz="2400" dirty="0"/>
          </a:p>
        </p:txBody>
      </p:sp>
    </p:spTree>
    <p:extLst>
      <p:ext uri="{BB962C8B-B14F-4D97-AF65-F5344CB8AC3E}">
        <p14:creationId xmlns:p14="http://schemas.microsoft.com/office/powerpoint/2010/main" xmlns="" val="12278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781A8AB-1C7F-4BED-9664-ACED8F15B677}"/>
              </a:ext>
            </a:extLst>
          </p:cNvPr>
          <p:cNvSpPr/>
          <p:nvPr/>
        </p:nvSpPr>
        <p:spPr>
          <a:xfrm>
            <a:off x="1992923" y="4045478"/>
            <a:ext cx="6841588" cy="1271438"/>
          </a:xfrm>
          <a:prstGeom prst="rect">
            <a:avLst/>
          </a:prstGeom>
        </p:spPr>
        <p:txBody>
          <a:bodyPr wrap="square">
            <a:spAutoFit/>
          </a:bodyPr>
          <a:lstStyle/>
          <a:p>
            <a:pPr>
              <a:lnSpc>
                <a:spcPct val="107000"/>
              </a:lnSpc>
            </a:pPr>
            <a:r>
              <a:rPr lang="bn-IN" sz="2400" b="1" dirty="0">
                <a:latin typeface="Calibri" panose="020F0502020204030204" pitchFamily="34" charset="0"/>
                <a:ea typeface="Calibri" panose="020F0502020204030204" pitchFamily="34" charset="0"/>
                <a:cs typeface="Nikosh" panose="02000000000000000000" pitchFamily="2" charset="0"/>
              </a:rPr>
              <a:t>ক্রান্তিকোণ: </a:t>
            </a:r>
            <a:r>
              <a:rPr lang="bn-IN" sz="2400" dirty="0">
                <a:latin typeface="Calibri" panose="020F0502020204030204" pitchFamily="34" charset="0"/>
                <a:ea typeface="Calibri" panose="020F0502020204030204" pitchFamily="34" charset="0"/>
                <a:cs typeface="Nikosh" panose="02000000000000000000" pitchFamily="2" charset="0"/>
              </a:rPr>
              <a:t>নির্দিষ্ট রঙের আলোক রশ্মি ঘন মাধ্যম থেকে হালকা মাধ্যমে প্রবেশকালে আপতন কোণের যে মানের জন্য প্রতিসরণ কোণ </a:t>
            </a:r>
            <a:r>
              <a:rPr lang="bn-IN" sz="2400" dirty="0">
                <a:effectLst/>
                <a:latin typeface="Calibri" panose="020F0502020204030204" pitchFamily="34" charset="0"/>
                <a:ea typeface="Calibri" panose="020F0502020204030204" pitchFamily="34" charset="0"/>
                <a:cs typeface="Nikosh" panose="02000000000000000000" pitchFamily="2" charset="0"/>
              </a:rPr>
              <a:t>90</a:t>
            </a:r>
            <a:r>
              <a:rPr lang="bn-IN" sz="2400" baseline="30000" dirty="0">
                <a:latin typeface="Calibri" panose="020F0502020204030204" pitchFamily="34" charset="0"/>
                <a:ea typeface="Calibri" panose="020F0502020204030204" pitchFamily="34" charset="0"/>
                <a:cs typeface="Nikosh" panose="02000000000000000000" pitchFamily="2" charset="0"/>
              </a:rPr>
              <a:t>0</a:t>
            </a:r>
            <a:r>
              <a:rPr lang="bn-IN" sz="2400" dirty="0">
                <a:latin typeface="Calibri" panose="020F0502020204030204" pitchFamily="34" charset="0"/>
                <a:ea typeface="Calibri" panose="020F0502020204030204" pitchFamily="34" charset="0"/>
                <a:cs typeface="Nikosh" panose="02000000000000000000" pitchFamily="2" charset="0"/>
              </a:rPr>
              <a:t> হয় তাকে ক্রান্তি কোণ বলে।</a:t>
            </a:r>
            <a:endParaRPr lang="en-US" sz="2400" dirty="0">
              <a:effectLst/>
              <a:latin typeface="Calibri" panose="020F0502020204030204" pitchFamily="34" charset="0"/>
              <a:ea typeface="Calibri" panose="020F0502020204030204" pitchFamily="34" charset="0"/>
              <a:cs typeface="Vrinda" panose="020B0502040204020203" pitchFamily="34" charset="0"/>
            </a:endParaRPr>
          </a:p>
        </p:txBody>
      </p:sp>
      <p:pic>
        <p:nvPicPr>
          <p:cNvPr id="5" name="Picture 4">
            <a:extLst>
              <a:ext uri="{FF2B5EF4-FFF2-40B4-BE49-F238E27FC236}">
                <a16:creationId xmlns:a16="http://schemas.microsoft.com/office/drawing/2014/main" xmlns="" id="{107FC36E-784D-421F-88AD-F3841A3C80E8}"/>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48372" r="2"/>
          <a:stretch/>
        </p:blipFill>
        <p:spPr>
          <a:xfrm>
            <a:off x="3277771" y="323850"/>
            <a:ext cx="3993759" cy="3105150"/>
          </a:xfrm>
          <a:prstGeom prst="rect">
            <a:avLst/>
          </a:prstGeom>
        </p:spPr>
      </p:pic>
    </p:spTree>
    <p:extLst>
      <p:ext uri="{BB962C8B-B14F-4D97-AF65-F5344CB8AC3E}">
        <p14:creationId xmlns:p14="http://schemas.microsoft.com/office/powerpoint/2010/main" xmlns="" val="129260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chemeClr val="accent2"/>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90428E9-3C89-4373-9FA2-4E488FEE265D}"/>
              </a:ext>
            </a:extLst>
          </p:cNvPr>
          <p:cNvSpPr txBox="1"/>
          <p:nvPr/>
        </p:nvSpPr>
        <p:spPr>
          <a:xfrm>
            <a:off x="2231667" y="3905765"/>
            <a:ext cx="7104183" cy="2831544"/>
          </a:xfrm>
          <a:prstGeom prst="rect">
            <a:avLst/>
          </a:prstGeom>
          <a:noFill/>
        </p:spPr>
        <p:txBody>
          <a:bodyPr wrap="square" rtlCol="0">
            <a:spAutoFit/>
          </a:bodyPr>
          <a:lstStyle/>
          <a:p>
            <a:r>
              <a:rPr lang="bn-IN" sz="3200" b="1" dirty="0">
                <a:latin typeface="Nikosh" panose="02000000000000000000" pitchFamily="2" charset="0"/>
                <a:cs typeface="Nikosh" panose="02000000000000000000" pitchFamily="2" charset="0"/>
              </a:rPr>
              <a:t>পূর্ণ অভ্যন্তরীণ প্রতিফলন</a:t>
            </a:r>
            <a:r>
              <a:rPr lang="en-US" sz="3200" b="1" dirty="0">
                <a:latin typeface="Nikosh" panose="02000000000000000000" pitchFamily="2" charset="0"/>
                <a:cs typeface="Nikosh" panose="02000000000000000000" pitchFamily="2" charset="0"/>
              </a:rPr>
              <a:t>: </a:t>
            </a:r>
            <a:r>
              <a:rPr lang="bn-IN" sz="3200" dirty="0">
                <a:latin typeface="Nikosh" panose="02000000000000000000" pitchFamily="2" charset="0"/>
                <a:cs typeface="Nikosh" panose="02000000000000000000" pitchFamily="2" charset="0"/>
              </a:rPr>
              <a:t>আলোক রশ্মি ঘন মাধ্যম থেকে হালকা মাধ্যমে ক্রান্তি কোণের চেয়েও বড় কোণে আপতিত হয় তখন প্রতিসরণের পরিবর্তে প্রতিফলন হয় অর্থাৎ আপতিত আলোর সবটুকুই আবার প্রথম মাধ্যমে ফিরে আসে । একে পূর্ণ অভ্যন্তরীণ প্রতিফলন বলে।</a:t>
            </a:r>
            <a:endParaRPr lang="en-US" sz="3200" dirty="0">
              <a:latin typeface="Nikosh" panose="02000000000000000000" pitchFamily="2" charset="0"/>
              <a:cs typeface="Nikosh" panose="02000000000000000000" pitchFamily="2" charset="0"/>
            </a:endParaRPr>
          </a:p>
          <a:p>
            <a:endParaRPr lang="en-US" dirty="0"/>
          </a:p>
        </p:txBody>
      </p:sp>
      <p:pic>
        <p:nvPicPr>
          <p:cNvPr id="4" name="Picture 3">
            <a:extLst>
              <a:ext uri="{FF2B5EF4-FFF2-40B4-BE49-F238E27FC236}">
                <a16:creationId xmlns:a16="http://schemas.microsoft.com/office/drawing/2014/main" xmlns="" id="{3520695F-A59F-48B1-B243-FC026A3256C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01097" y="745588"/>
            <a:ext cx="4977734" cy="2112643"/>
          </a:xfrm>
          <a:prstGeom prst="rect">
            <a:avLst/>
          </a:prstGeom>
        </p:spPr>
      </p:pic>
    </p:spTree>
    <p:extLst>
      <p:ext uri="{BB962C8B-B14F-4D97-AF65-F5344CB8AC3E}">
        <p14:creationId xmlns:p14="http://schemas.microsoft.com/office/powerpoint/2010/main" xmlns="" val="236831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AFCAF55-09F1-4669-AE30-DC6CB286C2A6}"/>
              </a:ext>
            </a:extLst>
          </p:cNvPr>
          <p:cNvSpPr/>
          <p:nvPr/>
        </p:nvSpPr>
        <p:spPr>
          <a:xfrm>
            <a:off x="2074067" y="4667108"/>
            <a:ext cx="7559040" cy="1664558"/>
          </a:xfrm>
          <a:prstGeom prst="rect">
            <a:avLst/>
          </a:prstGeom>
          <a:solidFill>
            <a:schemeClr val="tx2">
              <a:lumMod val="20000"/>
              <a:lumOff val="80000"/>
            </a:schemeClr>
          </a:solidFill>
        </p:spPr>
        <p:txBody>
          <a:bodyPr wrap="square">
            <a:spAutoFit/>
          </a:bodyPr>
          <a:lstStyle/>
          <a:p>
            <a:pPr>
              <a:lnSpc>
                <a:spcPct val="107000"/>
              </a:lnSpc>
            </a:pPr>
            <a:r>
              <a:rPr lang="bn-IN" sz="3200" b="1" dirty="0">
                <a:latin typeface="Calibri" panose="020F0502020204030204" pitchFamily="34" charset="0"/>
                <a:ea typeface="Calibri" panose="020F0502020204030204" pitchFamily="34" charset="0"/>
                <a:cs typeface="Nikosh" panose="02000000000000000000" pitchFamily="2" charset="0"/>
              </a:rPr>
              <a:t>রেটিনা:</a:t>
            </a:r>
            <a:r>
              <a:rPr lang="bn-IN" sz="3200" dirty="0">
                <a:latin typeface="Calibri" panose="020F0502020204030204" pitchFamily="34" charset="0"/>
                <a:ea typeface="Calibri" panose="020F0502020204030204" pitchFamily="34" charset="0"/>
                <a:cs typeface="Nikosh" panose="02000000000000000000" pitchFamily="2" charset="0"/>
              </a:rPr>
              <a:t> চক্ষু লেন্সের পেছনে অবস্থিত অক্ষি গোলকের ভিতরের পৃষ্ঠের গোলাপি রঙের ঈষৎ আলোক সংবেদনশীল আবরণকে রেটিনা বলে।</a:t>
            </a:r>
            <a:endParaRPr lang="en-US" sz="3200" dirty="0">
              <a:effectLst/>
              <a:latin typeface="Calibri" panose="020F0502020204030204" pitchFamily="34" charset="0"/>
              <a:ea typeface="Calibri" panose="020F0502020204030204" pitchFamily="34" charset="0"/>
              <a:cs typeface="Vrinda" panose="020B0502040204020203" pitchFamily="34" charset="0"/>
            </a:endParaRPr>
          </a:p>
        </p:txBody>
      </p:sp>
      <p:pic>
        <p:nvPicPr>
          <p:cNvPr id="5" name="Picture 4">
            <a:extLst>
              <a:ext uri="{FF2B5EF4-FFF2-40B4-BE49-F238E27FC236}">
                <a16:creationId xmlns:a16="http://schemas.microsoft.com/office/drawing/2014/main" xmlns="" id="{A41BCA18-81EA-470D-9596-56C777080CA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72862" y="1171713"/>
            <a:ext cx="4737588" cy="3124062"/>
          </a:xfrm>
          <a:prstGeom prst="rect">
            <a:avLst/>
          </a:prstGeom>
        </p:spPr>
      </p:pic>
    </p:spTree>
    <p:extLst>
      <p:ext uri="{BB962C8B-B14F-4D97-AF65-F5344CB8AC3E}">
        <p14:creationId xmlns:p14="http://schemas.microsoft.com/office/powerpoint/2010/main" xmlns="" val="381564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1813059-1DEE-476B-8FBC-DF5095878624}"/>
              </a:ext>
            </a:extLst>
          </p:cNvPr>
          <p:cNvSpPr/>
          <p:nvPr/>
        </p:nvSpPr>
        <p:spPr>
          <a:xfrm>
            <a:off x="1964788" y="3890733"/>
            <a:ext cx="8262424" cy="1006879"/>
          </a:xfrm>
          <a:prstGeom prst="rect">
            <a:avLst/>
          </a:prstGeom>
          <a:noFill/>
        </p:spPr>
        <p:txBody>
          <a:bodyPr wrap="square">
            <a:spAutoFit/>
          </a:bodyPr>
          <a:lstStyle/>
          <a:p>
            <a:pPr>
              <a:lnSpc>
                <a:spcPct val="107000"/>
              </a:lnSpc>
            </a:pPr>
            <a:r>
              <a:rPr lang="bn-IN" sz="2800" b="1" dirty="0">
                <a:latin typeface="Calibri" panose="020F0502020204030204" pitchFamily="34" charset="0"/>
                <a:ea typeface="Calibri" panose="020F0502020204030204" pitchFamily="34" charset="0"/>
                <a:cs typeface="Nikosh" panose="02000000000000000000" pitchFamily="2" charset="0"/>
              </a:rPr>
              <a:t>উত্তল লেন্স: </a:t>
            </a:r>
            <a:r>
              <a:rPr lang="bn-IN" sz="2800" dirty="0">
                <a:latin typeface="Calibri" panose="020F0502020204030204" pitchFamily="34" charset="0"/>
                <a:ea typeface="Calibri" panose="020F0502020204030204" pitchFamily="34" charset="0"/>
                <a:cs typeface="Nikosh" panose="02000000000000000000" pitchFamily="2" charset="0"/>
              </a:rPr>
              <a:t>যে লেন্সের মধ্যভাগ মোটা ও প্রান্তের দিকে ক্রমশ সরু তাকে উত্তল লেন্স বলে।</a:t>
            </a:r>
            <a:endParaRPr lang="en-US" sz="28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3" name="TextBox 2">
            <a:extLst>
              <a:ext uri="{FF2B5EF4-FFF2-40B4-BE49-F238E27FC236}">
                <a16:creationId xmlns:a16="http://schemas.microsoft.com/office/drawing/2014/main" xmlns="" id="{83D041C1-E11F-4E3E-B0F9-6EDA8EC6F388}"/>
              </a:ext>
            </a:extLst>
          </p:cNvPr>
          <p:cNvSpPr txBox="1"/>
          <p:nvPr/>
        </p:nvSpPr>
        <p:spPr>
          <a:xfrm>
            <a:off x="2015008" y="5331656"/>
            <a:ext cx="8395084" cy="1508105"/>
          </a:xfrm>
          <a:prstGeom prst="rect">
            <a:avLst/>
          </a:prstGeom>
          <a:noFill/>
        </p:spPr>
        <p:txBody>
          <a:bodyPr wrap="square" rtlCol="0">
            <a:spAutoFit/>
          </a:bodyPr>
          <a:lstStyle/>
          <a:p>
            <a:r>
              <a:rPr lang="bn-IN" sz="3200" b="1" dirty="0">
                <a:latin typeface="Nikosh" panose="02000000000000000000" pitchFamily="2" charset="0"/>
                <a:cs typeface="Nikosh" panose="02000000000000000000" pitchFamily="2" charset="0"/>
              </a:rPr>
              <a:t>অবতল লেন্স:</a:t>
            </a:r>
            <a:r>
              <a:rPr lang="bn-IN" sz="3200" dirty="0">
                <a:latin typeface="Nikosh" panose="02000000000000000000" pitchFamily="2" charset="0"/>
                <a:cs typeface="Nikosh" panose="02000000000000000000" pitchFamily="2" charset="0"/>
              </a:rPr>
              <a:t> যে লেন্সের মধ্যভাগ মোটা ও বাইরের দিকে ক্রমশ সরু তাকে অবতল লেন্স বলে।</a:t>
            </a:r>
            <a:endParaRPr lang="en-US" sz="3200" dirty="0">
              <a:latin typeface="Nikosh" panose="02000000000000000000" pitchFamily="2" charset="0"/>
              <a:cs typeface="Nikosh" panose="02000000000000000000" pitchFamily="2" charset="0"/>
            </a:endParaRPr>
          </a:p>
          <a:p>
            <a:endParaRPr lang="en-US" sz="2800" dirty="0">
              <a:latin typeface="Nikosh" panose="02000000000000000000" pitchFamily="2" charset="0"/>
              <a:cs typeface="Nikosh" panose="02000000000000000000" pitchFamily="2" charset="0"/>
            </a:endParaRPr>
          </a:p>
        </p:txBody>
      </p:sp>
      <p:pic>
        <p:nvPicPr>
          <p:cNvPr id="5" name="Picture 4">
            <a:extLst>
              <a:ext uri="{FF2B5EF4-FFF2-40B4-BE49-F238E27FC236}">
                <a16:creationId xmlns:a16="http://schemas.microsoft.com/office/drawing/2014/main" xmlns="" id="{B595D5EF-22A4-4902-9EB0-0488705D4C6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015008" y="141349"/>
            <a:ext cx="3022104" cy="3579520"/>
          </a:xfrm>
          <a:prstGeom prst="rect">
            <a:avLst/>
          </a:prstGeom>
        </p:spPr>
      </p:pic>
      <p:sp>
        <p:nvSpPr>
          <p:cNvPr id="6" name="TextBox 5">
            <a:extLst>
              <a:ext uri="{FF2B5EF4-FFF2-40B4-BE49-F238E27FC236}">
                <a16:creationId xmlns:a16="http://schemas.microsoft.com/office/drawing/2014/main" xmlns="" id="{4191C11D-F110-44FB-A7B0-82351E25746F}"/>
              </a:ext>
            </a:extLst>
          </p:cNvPr>
          <p:cNvSpPr txBox="1"/>
          <p:nvPr/>
        </p:nvSpPr>
        <p:spPr>
          <a:xfrm>
            <a:off x="5627077" y="1931109"/>
            <a:ext cx="4923692" cy="1846659"/>
          </a:xfrm>
          <a:prstGeom prst="rect">
            <a:avLst/>
          </a:prstGeom>
          <a:noFill/>
        </p:spPr>
        <p:txBody>
          <a:bodyPr wrap="square" rtlCol="0">
            <a:spAutoFit/>
          </a:bodyPr>
          <a:lstStyle/>
          <a:p>
            <a:r>
              <a:rPr lang="bn-IN" sz="3200" b="1" dirty="0">
                <a:latin typeface="Nikosh" panose="02000000000000000000" pitchFamily="2" charset="0"/>
                <a:cs typeface="Nikosh" panose="02000000000000000000" pitchFamily="2" charset="0"/>
              </a:rPr>
              <a:t>লেন্স:</a:t>
            </a:r>
            <a:r>
              <a:rPr lang="bn-IN" sz="3200" dirty="0">
                <a:latin typeface="Nikosh" panose="02000000000000000000" pitchFamily="2" charset="0"/>
                <a:cs typeface="Nikosh" panose="02000000000000000000" pitchFamily="2" charset="0"/>
              </a:rPr>
              <a:t> দুটি গোলীয় পৃষ্ঠ দ্বারা সীমাবদ্ধ কোনো স্বচ্ছ প্রতিসারক মাধ্যমকে লেন্স বলে।</a:t>
            </a:r>
            <a:endParaRPr lang="en-US" sz="3200" dirty="0">
              <a:latin typeface="Nikosh" panose="02000000000000000000" pitchFamily="2" charset="0"/>
              <a:cs typeface="Nikosh" panose="02000000000000000000" pitchFamily="2" charset="0"/>
            </a:endParaRPr>
          </a:p>
          <a:p>
            <a:endParaRPr lang="en-US" dirty="0"/>
          </a:p>
        </p:txBody>
      </p:sp>
    </p:spTree>
    <p:extLst>
      <p:ext uri="{BB962C8B-B14F-4D97-AF65-F5344CB8AC3E}">
        <p14:creationId xmlns:p14="http://schemas.microsoft.com/office/powerpoint/2010/main" xmlns="" val="220593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3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randombar(horizont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377</Words>
  <Application>Microsoft Office PowerPoint</Application>
  <PresentationFormat>Custom</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মো: আহসান হাবিব সহকারি শিক্ষক (বিজ্ঞান) বুরুজবাগান উচচ বালিকা বিদ্যালয় নাভারন, শার্শা, যশোর।</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ICT_LAB</cp:lastModifiedBy>
  <cp:revision>35</cp:revision>
  <dcterms:created xsi:type="dcterms:W3CDTF">2020-09-08T15:12:13Z</dcterms:created>
  <dcterms:modified xsi:type="dcterms:W3CDTF">2020-09-09T04:42:24Z</dcterms:modified>
</cp:coreProperties>
</file>