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4" r:id="rId4"/>
    <p:sldId id="300" r:id="rId5"/>
    <p:sldId id="304" r:id="rId6"/>
    <p:sldId id="277" r:id="rId7"/>
    <p:sldId id="278" r:id="rId8"/>
    <p:sldId id="279" r:id="rId9"/>
    <p:sldId id="280" r:id="rId10"/>
    <p:sldId id="281" r:id="rId11"/>
    <p:sldId id="303" r:id="rId12"/>
    <p:sldId id="283" r:id="rId13"/>
    <p:sldId id="284" r:id="rId14"/>
    <p:sldId id="286" r:id="rId15"/>
    <p:sldId id="287" r:id="rId16"/>
    <p:sldId id="288" r:id="rId17"/>
    <p:sldId id="289" r:id="rId18"/>
    <p:sldId id="291" r:id="rId19"/>
    <p:sldId id="298" r:id="rId20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08E"/>
    <a:srgbClr val="F78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88" d="100"/>
          <a:sy n="88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91CB7-B00D-4011-B055-2EFF7091903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B57A95-6E5C-45AE-8D95-178750875D01}">
      <dgm:prSet phldrT="[Text]"/>
      <dgm:spPr/>
      <dgm:t>
        <a:bodyPr/>
        <a:lstStyle/>
        <a:p>
          <a:r>
            <a:rPr lang="bn-IN" dirty="0" smtClean="0"/>
            <a:t>এই পাঠ শেষে শিক্ষার্থীরা</a:t>
          </a:r>
          <a:endParaRPr lang="en-US" dirty="0"/>
        </a:p>
      </dgm:t>
    </dgm:pt>
    <dgm:pt modelId="{40A1285B-41C7-4ABB-92E2-89B806090A2E}" type="parTrans" cxnId="{D084D2E0-98E9-4178-B455-8BFA279226AF}">
      <dgm:prSet/>
      <dgm:spPr/>
      <dgm:t>
        <a:bodyPr/>
        <a:lstStyle/>
        <a:p>
          <a:endParaRPr lang="en-US"/>
        </a:p>
      </dgm:t>
    </dgm:pt>
    <dgm:pt modelId="{6001DB01-E272-4EDC-B84D-CFCC59B94114}" type="sibTrans" cxnId="{D084D2E0-98E9-4178-B455-8BFA279226AF}">
      <dgm:prSet/>
      <dgm:spPr/>
      <dgm:t>
        <a:bodyPr/>
        <a:lstStyle/>
        <a:p>
          <a:endParaRPr lang="en-US"/>
        </a:p>
      </dgm:t>
    </dgm:pt>
    <dgm:pt modelId="{AB6799CF-CE11-4997-AE55-BFFF78419757}">
      <dgm:prSet phldrT="[Text]"/>
      <dgm:spPr/>
      <dgm:t>
        <a:bodyPr/>
        <a:lstStyle/>
        <a:p>
          <a:r>
            <a:rPr lang="bn-IN" dirty="0" smtClean="0"/>
            <a:t>রেচন কি তা বলতে পারবে</a:t>
          </a:r>
          <a:endParaRPr lang="en-US" dirty="0"/>
        </a:p>
      </dgm:t>
    </dgm:pt>
    <dgm:pt modelId="{54C1A936-7B29-4B15-8FAF-3D3433B2CFC6}" type="parTrans" cxnId="{DCA1CE64-2F2B-4221-BA2D-5EC1DA22C2F2}">
      <dgm:prSet/>
      <dgm:spPr/>
      <dgm:t>
        <a:bodyPr/>
        <a:lstStyle/>
        <a:p>
          <a:endParaRPr lang="en-US"/>
        </a:p>
      </dgm:t>
    </dgm:pt>
    <dgm:pt modelId="{DF797E68-E937-43DE-9C7C-CAE22F762424}" type="sibTrans" cxnId="{DCA1CE64-2F2B-4221-BA2D-5EC1DA22C2F2}">
      <dgm:prSet/>
      <dgm:spPr/>
      <dgm:t>
        <a:bodyPr/>
        <a:lstStyle/>
        <a:p>
          <a:endParaRPr lang="en-US"/>
        </a:p>
      </dgm:t>
    </dgm:pt>
    <dgm:pt modelId="{CBDDD173-03E5-4E47-ADCA-BC2F678EFF00}">
      <dgm:prSet phldrT="[Text]"/>
      <dgm:spPr/>
      <dgm:t>
        <a:bodyPr/>
        <a:lstStyle/>
        <a:p>
          <a:r>
            <a:rPr lang="bn-IN" dirty="0" smtClean="0"/>
            <a:t>রেচন অঙ্গের নাম বলতে পারবে</a:t>
          </a:r>
          <a:endParaRPr lang="en-US" dirty="0"/>
        </a:p>
      </dgm:t>
    </dgm:pt>
    <dgm:pt modelId="{669D06F9-B6EA-44E2-B806-2101911EA01A}" type="parTrans" cxnId="{5CDDE1CB-9315-4180-BBAF-C1A6111796E5}">
      <dgm:prSet/>
      <dgm:spPr/>
      <dgm:t>
        <a:bodyPr/>
        <a:lstStyle/>
        <a:p>
          <a:endParaRPr lang="en-US"/>
        </a:p>
      </dgm:t>
    </dgm:pt>
    <dgm:pt modelId="{A237FFDA-612E-4D83-835F-038C48E76714}" type="sibTrans" cxnId="{5CDDE1CB-9315-4180-BBAF-C1A6111796E5}">
      <dgm:prSet/>
      <dgm:spPr/>
      <dgm:t>
        <a:bodyPr/>
        <a:lstStyle/>
        <a:p>
          <a:endParaRPr lang="en-US"/>
        </a:p>
      </dgm:t>
    </dgm:pt>
    <dgm:pt modelId="{83DD4606-9260-48B1-907C-8E1AA0284CC7}">
      <dgm:prSet phldrT="[Text]"/>
      <dgm:spPr/>
      <dgm:t>
        <a:bodyPr/>
        <a:lstStyle/>
        <a:p>
          <a:r>
            <a:rPr lang="bn-IN" dirty="0" smtClean="0"/>
            <a:t>রেচন তন্ত্রের গুরুত্ব ব্যখা করতে পারবে</a:t>
          </a:r>
          <a:endParaRPr lang="en-US" dirty="0"/>
        </a:p>
      </dgm:t>
    </dgm:pt>
    <dgm:pt modelId="{532AF30F-568B-47D8-9A4F-97F8E81604CD}" type="parTrans" cxnId="{6D5EF540-76D0-488D-B0D4-2B655E92AE88}">
      <dgm:prSet/>
      <dgm:spPr/>
      <dgm:t>
        <a:bodyPr/>
        <a:lstStyle/>
        <a:p>
          <a:endParaRPr lang="en-US"/>
        </a:p>
      </dgm:t>
    </dgm:pt>
    <dgm:pt modelId="{A9582785-5161-4C40-9CF5-8B911227CC6B}" type="sibTrans" cxnId="{6D5EF540-76D0-488D-B0D4-2B655E92AE88}">
      <dgm:prSet/>
      <dgm:spPr/>
      <dgm:t>
        <a:bodyPr/>
        <a:lstStyle/>
        <a:p>
          <a:endParaRPr lang="en-US"/>
        </a:p>
      </dgm:t>
    </dgm:pt>
    <dgm:pt modelId="{98DA8C99-095B-4B9E-9630-6E2E67F9F089}">
      <dgm:prSet phldrT="[Text]"/>
      <dgm:spPr/>
      <dgm:t>
        <a:bodyPr/>
        <a:lstStyle/>
        <a:p>
          <a:r>
            <a:rPr lang="bn-IN" dirty="0" smtClean="0"/>
            <a:t> বৃক্কের কাজ বর্ণনা করতে পারবে ।</a:t>
          </a:r>
          <a:endParaRPr lang="en-US" dirty="0"/>
        </a:p>
      </dgm:t>
    </dgm:pt>
    <dgm:pt modelId="{57C74A13-A248-46CE-9BC4-13875A80A7BC}" type="parTrans" cxnId="{C213F8F4-A498-4D14-A189-37E089AB436C}">
      <dgm:prSet/>
      <dgm:spPr/>
      <dgm:t>
        <a:bodyPr/>
        <a:lstStyle/>
        <a:p>
          <a:endParaRPr lang="en-US"/>
        </a:p>
      </dgm:t>
    </dgm:pt>
    <dgm:pt modelId="{EC81E75C-BE81-46BC-8C4B-66355D539A07}" type="sibTrans" cxnId="{C213F8F4-A498-4D14-A189-37E089AB436C}">
      <dgm:prSet/>
      <dgm:spPr/>
      <dgm:t>
        <a:bodyPr/>
        <a:lstStyle/>
        <a:p>
          <a:endParaRPr lang="en-US"/>
        </a:p>
      </dgm:t>
    </dgm:pt>
    <dgm:pt modelId="{76A7E3B7-35D8-47C8-91BF-AD278C2D3C90}" type="pres">
      <dgm:prSet presAssocID="{01D91CB7-B00D-4011-B055-2EFF70919039}" presName="cycle" presStyleCnt="0">
        <dgm:presLayoutVars>
          <dgm:dir/>
          <dgm:resizeHandles val="exact"/>
        </dgm:presLayoutVars>
      </dgm:prSet>
      <dgm:spPr/>
    </dgm:pt>
    <dgm:pt modelId="{205090A8-312E-4FE8-81B5-8193CC1D256D}" type="pres">
      <dgm:prSet presAssocID="{F9B57A95-6E5C-45AE-8D95-178750875D0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9B237-EABA-42ED-822E-7A7C122672C2}" type="pres">
      <dgm:prSet presAssocID="{F9B57A95-6E5C-45AE-8D95-178750875D01}" presName="spNode" presStyleCnt="0"/>
      <dgm:spPr/>
    </dgm:pt>
    <dgm:pt modelId="{6A8222AC-97B4-44B6-B92A-94DA3B344930}" type="pres">
      <dgm:prSet presAssocID="{6001DB01-E272-4EDC-B84D-CFCC59B94114}" presName="sibTrans" presStyleLbl="sibTrans1D1" presStyleIdx="0" presStyleCnt="5"/>
      <dgm:spPr/>
    </dgm:pt>
    <dgm:pt modelId="{27417717-43CC-4CB2-B59B-0008679F050B}" type="pres">
      <dgm:prSet presAssocID="{AB6799CF-CE11-4997-AE55-BFFF784197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8C652-E08A-4E17-B96B-2F279F1EBBDD}" type="pres">
      <dgm:prSet presAssocID="{AB6799CF-CE11-4997-AE55-BFFF78419757}" presName="spNode" presStyleCnt="0"/>
      <dgm:spPr/>
    </dgm:pt>
    <dgm:pt modelId="{2514426D-7B3F-462D-BC68-E8F7AA1697AD}" type="pres">
      <dgm:prSet presAssocID="{DF797E68-E937-43DE-9C7C-CAE22F762424}" presName="sibTrans" presStyleLbl="sibTrans1D1" presStyleIdx="1" presStyleCnt="5"/>
      <dgm:spPr/>
    </dgm:pt>
    <dgm:pt modelId="{98D3858E-0B60-406C-BC26-454F9A7BE619}" type="pres">
      <dgm:prSet presAssocID="{CBDDD173-03E5-4E47-ADCA-BC2F678EFF00}" presName="node" presStyleLbl="node1" presStyleIdx="2" presStyleCnt="5" custRadScaleRad="101732" custRadScaleInc="-5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713EF-6922-46DE-A20E-E9A74745EC37}" type="pres">
      <dgm:prSet presAssocID="{CBDDD173-03E5-4E47-ADCA-BC2F678EFF00}" presName="spNode" presStyleCnt="0"/>
      <dgm:spPr/>
    </dgm:pt>
    <dgm:pt modelId="{2701D3B2-8224-4969-B072-535E43A7903F}" type="pres">
      <dgm:prSet presAssocID="{A237FFDA-612E-4D83-835F-038C48E76714}" presName="sibTrans" presStyleLbl="sibTrans1D1" presStyleIdx="2" presStyleCnt="5"/>
      <dgm:spPr/>
    </dgm:pt>
    <dgm:pt modelId="{A4E10E4E-6166-407F-B387-8E2D06621E5B}" type="pres">
      <dgm:prSet presAssocID="{83DD4606-9260-48B1-907C-8E1AA0284C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6B350-FC79-4022-B472-24F2E4274AEC}" type="pres">
      <dgm:prSet presAssocID="{83DD4606-9260-48B1-907C-8E1AA0284CC7}" presName="spNode" presStyleCnt="0"/>
      <dgm:spPr/>
    </dgm:pt>
    <dgm:pt modelId="{1BECE1D3-7244-4203-91F2-888C7E02C278}" type="pres">
      <dgm:prSet presAssocID="{A9582785-5161-4C40-9CF5-8B911227CC6B}" presName="sibTrans" presStyleLbl="sibTrans1D1" presStyleIdx="3" presStyleCnt="5"/>
      <dgm:spPr/>
    </dgm:pt>
    <dgm:pt modelId="{BBF6BE6E-D958-4742-B960-A2F33C1E73FF}" type="pres">
      <dgm:prSet presAssocID="{98DA8C99-095B-4B9E-9630-6E2E67F9F08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3BC3C-C89C-40E8-8BFC-2571E1F3086C}" type="pres">
      <dgm:prSet presAssocID="{98DA8C99-095B-4B9E-9630-6E2E67F9F089}" presName="spNode" presStyleCnt="0"/>
      <dgm:spPr/>
    </dgm:pt>
    <dgm:pt modelId="{48E2F21F-48A4-4BAD-8187-1A5C0EA74B9D}" type="pres">
      <dgm:prSet presAssocID="{EC81E75C-BE81-46BC-8C4B-66355D539A07}" presName="sibTrans" presStyleLbl="sibTrans1D1" presStyleIdx="4" presStyleCnt="5"/>
      <dgm:spPr/>
    </dgm:pt>
  </dgm:ptLst>
  <dgm:cxnLst>
    <dgm:cxn modelId="{D084D2E0-98E9-4178-B455-8BFA279226AF}" srcId="{01D91CB7-B00D-4011-B055-2EFF70919039}" destId="{F9B57A95-6E5C-45AE-8D95-178750875D01}" srcOrd="0" destOrd="0" parTransId="{40A1285B-41C7-4ABB-92E2-89B806090A2E}" sibTransId="{6001DB01-E272-4EDC-B84D-CFCC59B94114}"/>
    <dgm:cxn modelId="{424789B2-A5BB-45B0-B013-5DDB510BEEB4}" type="presOf" srcId="{98DA8C99-095B-4B9E-9630-6E2E67F9F089}" destId="{BBF6BE6E-D958-4742-B960-A2F33C1E73FF}" srcOrd="0" destOrd="0" presId="urn:microsoft.com/office/officeart/2005/8/layout/cycle6"/>
    <dgm:cxn modelId="{D7BFE076-15B2-43D5-90FF-AE8EC9B5E05B}" type="presOf" srcId="{CBDDD173-03E5-4E47-ADCA-BC2F678EFF00}" destId="{98D3858E-0B60-406C-BC26-454F9A7BE619}" srcOrd="0" destOrd="0" presId="urn:microsoft.com/office/officeart/2005/8/layout/cycle6"/>
    <dgm:cxn modelId="{DE8E7AAC-1C14-4941-9E92-0E08F077EB32}" type="presOf" srcId="{A237FFDA-612E-4D83-835F-038C48E76714}" destId="{2701D3B2-8224-4969-B072-535E43A7903F}" srcOrd="0" destOrd="0" presId="urn:microsoft.com/office/officeart/2005/8/layout/cycle6"/>
    <dgm:cxn modelId="{3A1473F2-B204-4785-84E7-2CCD9864DEF1}" type="presOf" srcId="{AB6799CF-CE11-4997-AE55-BFFF78419757}" destId="{27417717-43CC-4CB2-B59B-0008679F050B}" srcOrd="0" destOrd="0" presId="urn:microsoft.com/office/officeart/2005/8/layout/cycle6"/>
    <dgm:cxn modelId="{42B22DDE-DDDE-4DEB-8ED2-B44756F75E61}" type="presOf" srcId="{6001DB01-E272-4EDC-B84D-CFCC59B94114}" destId="{6A8222AC-97B4-44B6-B92A-94DA3B344930}" srcOrd="0" destOrd="0" presId="urn:microsoft.com/office/officeart/2005/8/layout/cycle6"/>
    <dgm:cxn modelId="{6D5EF540-76D0-488D-B0D4-2B655E92AE88}" srcId="{01D91CB7-B00D-4011-B055-2EFF70919039}" destId="{83DD4606-9260-48B1-907C-8E1AA0284CC7}" srcOrd="3" destOrd="0" parTransId="{532AF30F-568B-47D8-9A4F-97F8E81604CD}" sibTransId="{A9582785-5161-4C40-9CF5-8B911227CC6B}"/>
    <dgm:cxn modelId="{5CDDE1CB-9315-4180-BBAF-C1A6111796E5}" srcId="{01D91CB7-B00D-4011-B055-2EFF70919039}" destId="{CBDDD173-03E5-4E47-ADCA-BC2F678EFF00}" srcOrd="2" destOrd="0" parTransId="{669D06F9-B6EA-44E2-B806-2101911EA01A}" sibTransId="{A237FFDA-612E-4D83-835F-038C48E76714}"/>
    <dgm:cxn modelId="{2B60BD45-8F21-4E31-939F-18C18B61C2E8}" type="presOf" srcId="{A9582785-5161-4C40-9CF5-8B911227CC6B}" destId="{1BECE1D3-7244-4203-91F2-888C7E02C278}" srcOrd="0" destOrd="0" presId="urn:microsoft.com/office/officeart/2005/8/layout/cycle6"/>
    <dgm:cxn modelId="{B6310105-0CF4-416A-9F9E-34226D77E877}" type="presOf" srcId="{DF797E68-E937-43DE-9C7C-CAE22F762424}" destId="{2514426D-7B3F-462D-BC68-E8F7AA1697AD}" srcOrd="0" destOrd="0" presId="urn:microsoft.com/office/officeart/2005/8/layout/cycle6"/>
    <dgm:cxn modelId="{DCA1CE64-2F2B-4221-BA2D-5EC1DA22C2F2}" srcId="{01D91CB7-B00D-4011-B055-2EFF70919039}" destId="{AB6799CF-CE11-4997-AE55-BFFF78419757}" srcOrd="1" destOrd="0" parTransId="{54C1A936-7B29-4B15-8FAF-3D3433B2CFC6}" sibTransId="{DF797E68-E937-43DE-9C7C-CAE22F762424}"/>
    <dgm:cxn modelId="{C213F8F4-A498-4D14-A189-37E089AB436C}" srcId="{01D91CB7-B00D-4011-B055-2EFF70919039}" destId="{98DA8C99-095B-4B9E-9630-6E2E67F9F089}" srcOrd="4" destOrd="0" parTransId="{57C74A13-A248-46CE-9BC4-13875A80A7BC}" sibTransId="{EC81E75C-BE81-46BC-8C4B-66355D539A07}"/>
    <dgm:cxn modelId="{D246D96D-173E-4F90-80BB-A0323511D65C}" type="presOf" srcId="{F9B57A95-6E5C-45AE-8D95-178750875D01}" destId="{205090A8-312E-4FE8-81B5-8193CC1D256D}" srcOrd="0" destOrd="0" presId="urn:microsoft.com/office/officeart/2005/8/layout/cycle6"/>
    <dgm:cxn modelId="{EFF86E93-A3D6-48CD-82A8-EC2E53450E89}" type="presOf" srcId="{83DD4606-9260-48B1-907C-8E1AA0284CC7}" destId="{A4E10E4E-6166-407F-B387-8E2D06621E5B}" srcOrd="0" destOrd="0" presId="urn:microsoft.com/office/officeart/2005/8/layout/cycle6"/>
    <dgm:cxn modelId="{0CA3FE4D-DD3B-4461-88BD-D72A14DBB028}" type="presOf" srcId="{EC81E75C-BE81-46BC-8C4B-66355D539A07}" destId="{48E2F21F-48A4-4BAD-8187-1A5C0EA74B9D}" srcOrd="0" destOrd="0" presId="urn:microsoft.com/office/officeart/2005/8/layout/cycle6"/>
    <dgm:cxn modelId="{BBD0AC67-4747-46EB-9CD8-4F9D32696B23}" type="presOf" srcId="{01D91CB7-B00D-4011-B055-2EFF70919039}" destId="{76A7E3B7-35D8-47C8-91BF-AD278C2D3C90}" srcOrd="0" destOrd="0" presId="urn:microsoft.com/office/officeart/2005/8/layout/cycle6"/>
    <dgm:cxn modelId="{9F56FF7D-EFD6-4AB7-8E85-B2D097DB1FC9}" type="presParOf" srcId="{76A7E3B7-35D8-47C8-91BF-AD278C2D3C90}" destId="{205090A8-312E-4FE8-81B5-8193CC1D256D}" srcOrd="0" destOrd="0" presId="urn:microsoft.com/office/officeart/2005/8/layout/cycle6"/>
    <dgm:cxn modelId="{D2133DA2-009A-4F7C-A40E-0E0D06232A57}" type="presParOf" srcId="{76A7E3B7-35D8-47C8-91BF-AD278C2D3C90}" destId="{9A99B237-EABA-42ED-822E-7A7C122672C2}" srcOrd="1" destOrd="0" presId="urn:microsoft.com/office/officeart/2005/8/layout/cycle6"/>
    <dgm:cxn modelId="{29230E68-C2E0-42FC-8AF5-0E065C9BD125}" type="presParOf" srcId="{76A7E3B7-35D8-47C8-91BF-AD278C2D3C90}" destId="{6A8222AC-97B4-44B6-B92A-94DA3B344930}" srcOrd="2" destOrd="0" presId="urn:microsoft.com/office/officeart/2005/8/layout/cycle6"/>
    <dgm:cxn modelId="{6A6327F1-21AA-4F3F-A6D1-7002B4F4F57E}" type="presParOf" srcId="{76A7E3B7-35D8-47C8-91BF-AD278C2D3C90}" destId="{27417717-43CC-4CB2-B59B-0008679F050B}" srcOrd="3" destOrd="0" presId="urn:microsoft.com/office/officeart/2005/8/layout/cycle6"/>
    <dgm:cxn modelId="{0BD1702B-3121-490C-A5F0-FEEFDABEA18A}" type="presParOf" srcId="{76A7E3B7-35D8-47C8-91BF-AD278C2D3C90}" destId="{FA38C652-E08A-4E17-B96B-2F279F1EBBDD}" srcOrd="4" destOrd="0" presId="urn:microsoft.com/office/officeart/2005/8/layout/cycle6"/>
    <dgm:cxn modelId="{F09E10EA-0B82-487A-B896-BEA795A9EAA9}" type="presParOf" srcId="{76A7E3B7-35D8-47C8-91BF-AD278C2D3C90}" destId="{2514426D-7B3F-462D-BC68-E8F7AA1697AD}" srcOrd="5" destOrd="0" presId="urn:microsoft.com/office/officeart/2005/8/layout/cycle6"/>
    <dgm:cxn modelId="{4984EAB8-ED30-4603-B3CA-369D0270AF83}" type="presParOf" srcId="{76A7E3B7-35D8-47C8-91BF-AD278C2D3C90}" destId="{98D3858E-0B60-406C-BC26-454F9A7BE619}" srcOrd="6" destOrd="0" presId="urn:microsoft.com/office/officeart/2005/8/layout/cycle6"/>
    <dgm:cxn modelId="{1A1976F2-9DCD-4F39-AE12-782F1C25EFAF}" type="presParOf" srcId="{76A7E3B7-35D8-47C8-91BF-AD278C2D3C90}" destId="{C47713EF-6922-46DE-A20E-E9A74745EC37}" srcOrd="7" destOrd="0" presId="urn:microsoft.com/office/officeart/2005/8/layout/cycle6"/>
    <dgm:cxn modelId="{7D391E62-58E0-481F-A8EA-4E1D7881A906}" type="presParOf" srcId="{76A7E3B7-35D8-47C8-91BF-AD278C2D3C90}" destId="{2701D3B2-8224-4969-B072-535E43A7903F}" srcOrd="8" destOrd="0" presId="urn:microsoft.com/office/officeart/2005/8/layout/cycle6"/>
    <dgm:cxn modelId="{7BEEA897-57E0-40C1-90FB-2C77A9C6E7AD}" type="presParOf" srcId="{76A7E3B7-35D8-47C8-91BF-AD278C2D3C90}" destId="{A4E10E4E-6166-407F-B387-8E2D06621E5B}" srcOrd="9" destOrd="0" presId="urn:microsoft.com/office/officeart/2005/8/layout/cycle6"/>
    <dgm:cxn modelId="{131056FA-9AB1-431E-BAD9-1D00C4388C1F}" type="presParOf" srcId="{76A7E3B7-35D8-47C8-91BF-AD278C2D3C90}" destId="{AC16B350-FC79-4022-B472-24F2E4274AEC}" srcOrd="10" destOrd="0" presId="urn:microsoft.com/office/officeart/2005/8/layout/cycle6"/>
    <dgm:cxn modelId="{D7D4FC9E-942E-4856-B8F9-C070EE123B30}" type="presParOf" srcId="{76A7E3B7-35D8-47C8-91BF-AD278C2D3C90}" destId="{1BECE1D3-7244-4203-91F2-888C7E02C278}" srcOrd="11" destOrd="0" presId="urn:microsoft.com/office/officeart/2005/8/layout/cycle6"/>
    <dgm:cxn modelId="{F5BB4103-F60D-4475-9049-F91B611EC976}" type="presParOf" srcId="{76A7E3B7-35D8-47C8-91BF-AD278C2D3C90}" destId="{BBF6BE6E-D958-4742-B960-A2F33C1E73FF}" srcOrd="12" destOrd="0" presId="urn:microsoft.com/office/officeart/2005/8/layout/cycle6"/>
    <dgm:cxn modelId="{25CB5AD8-4175-43A2-9A7F-C383D2F9B6D7}" type="presParOf" srcId="{76A7E3B7-35D8-47C8-91BF-AD278C2D3C90}" destId="{1C63BC3C-C89C-40E8-8BFC-2571E1F3086C}" srcOrd="13" destOrd="0" presId="urn:microsoft.com/office/officeart/2005/8/layout/cycle6"/>
    <dgm:cxn modelId="{76B349F1-55DB-43B8-80DC-1B3916A52275}" type="presParOf" srcId="{76A7E3B7-35D8-47C8-91BF-AD278C2D3C90}" destId="{48E2F21F-48A4-4BAD-8187-1A5C0EA74B9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090A8-312E-4FE8-81B5-8193CC1D256D}">
      <dsp:nvSpPr>
        <dsp:cNvPr id="0" name=""/>
        <dsp:cNvSpPr/>
      </dsp:nvSpPr>
      <dsp:spPr>
        <a:xfrm>
          <a:off x="3094657" y="3081"/>
          <a:ext cx="1735484" cy="1128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/>
            <a:t>এই পাঠ শেষে শিক্ষার্থীরা</a:t>
          </a:r>
          <a:endParaRPr lang="en-US" sz="1900" kern="1200" dirty="0"/>
        </a:p>
      </dsp:txBody>
      <dsp:txXfrm>
        <a:off x="3149725" y="58149"/>
        <a:ext cx="1625348" cy="1017929"/>
      </dsp:txXfrm>
    </dsp:sp>
    <dsp:sp modelId="{6A8222AC-97B4-44B6-B92A-94DA3B344930}">
      <dsp:nvSpPr>
        <dsp:cNvPr id="0" name=""/>
        <dsp:cNvSpPr/>
      </dsp:nvSpPr>
      <dsp:spPr>
        <a:xfrm>
          <a:off x="1710027" y="567114"/>
          <a:ext cx="4504745" cy="4504745"/>
        </a:xfrm>
        <a:custGeom>
          <a:avLst/>
          <a:gdLst/>
          <a:ahLst/>
          <a:cxnLst/>
          <a:rect l="0" t="0" r="0" b="0"/>
          <a:pathLst>
            <a:path>
              <a:moveTo>
                <a:pt x="3132019" y="178872"/>
              </a:moveTo>
              <a:arcTo wR="2252372" hR="2252372" stAng="17579295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17717-43CC-4CB2-B59B-0008679F050B}">
      <dsp:nvSpPr>
        <dsp:cNvPr id="0" name=""/>
        <dsp:cNvSpPr/>
      </dsp:nvSpPr>
      <dsp:spPr>
        <a:xfrm>
          <a:off x="5236791" y="1559433"/>
          <a:ext cx="1735484" cy="1128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/>
            <a:t>রেচন কি তা বলতে পারবে</a:t>
          </a:r>
          <a:endParaRPr lang="en-US" sz="1900" kern="1200" dirty="0"/>
        </a:p>
      </dsp:txBody>
      <dsp:txXfrm>
        <a:off x="5291859" y="1614501"/>
        <a:ext cx="1625348" cy="1017929"/>
      </dsp:txXfrm>
    </dsp:sp>
    <dsp:sp modelId="{2514426D-7B3F-462D-BC68-E8F7AA1697AD}">
      <dsp:nvSpPr>
        <dsp:cNvPr id="0" name=""/>
        <dsp:cNvSpPr/>
      </dsp:nvSpPr>
      <dsp:spPr>
        <a:xfrm>
          <a:off x="1714777" y="632007"/>
          <a:ext cx="4504745" cy="4504745"/>
        </a:xfrm>
        <a:custGeom>
          <a:avLst/>
          <a:gdLst/>
          <a:ahLst/>
          <a:cxnLst/>
          <a:rect l="0" t="0" r="0" b="0"/>
          <a:pathLst>
            <a:path>
              <a:moveTo>
                <a:pt x="4497328" y="2069735"/>
              </a:moveTo>
              <a:arcTo wR="2252372" hR="2252372" stAng="21320939" swAng="2176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3858E-0B60-406C-BC26-454F9A7BE619}">
      <dsp:nvSpPr>
        <dsp:cNvPr id="0" name=""/>
        <dsp:cNvSpPr/>
      </dsp:nvSpPr>
      <dsp:spPr>
        <a:xfrm>
          <a:off x="4483891" y="4077670"/>
          <a:ext cx="1735484" cy="1128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/>
            <a:t>রেচন অঙ্গের নাম বলতে পারবে</a:t>
          </a:r>
          <a:endParaRPr lang="en-US" sz="1900" kern="1200" dirty="0"/>
        </a:p>
      </dsp:txBody>
      <dsp:txXfrm>
        <a:off x="4538959" y="4132738"/>
        <a:ext cx="1625348" cy="1017929"/>
      </dsp:txXfrm>
    </dsp:sp>
    <dsp:sp modelId="{2701D3B2-8224-4969-B072-535E43A7903F}">
      <dsp:nvSpPr>
        <dsp:cNvPr id="0" name=""/>
        <dsp:cNvSpPr/>
      </dsp:nvSpPr>
      <dsp:spPr>
        <a:xfrm>
          <a:off x="1800143" y="587688"/>
          <a:ext cx="4504745" cy="4504745"/>
        </a:xfrm>
        <a:custGeom>
          <a:avLst/>
          <a:gdLst/>
          <a:ahLst/>
          <a:cxnLst/>
          <a:rect l="0" t="0" r="0" b="0"/>
          <a:pathLst>
            <a:path>
              <a:moveTo>
                <a:pt x="2674145" y="4464903"/>
              </a:moveTo>
              <a:arcTo wR="2252372" hR="2252372" stAng="4752435" swAng="14748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10E4E-6166-407F-B387-8E2D06621E5B}">
      <dsp:nvSpPr>
        <dsp:cNvPr id="0" name=""/>
        <dsp:cNvSpPr/>
      </dsp:nvSpPr>
      <dsp:spPr>
        <a:xfrm>
          <a:off x="1770746" y="4077662"/>
          <a:ext cx="1735484" cy="1128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/>
            <a:t>রেচন তন্ত্রের গুরুত্ব ব্যখা করতে পারবে</a:t>
          </a:r>
          <a:endParaRPr lang="en-US" sz="1900" kern="1200" dirty="0"/>
        </a:p>
      </dsp:txBody>
      <dsp:txXfrm>
        <a:off x="1825814" y="4132730"/>
        <a:ext cx="1625348" cy="1017929"/>
      </dsp:txXfrm>
    </dsp:sp>
    <dsp:sp modelId="{1BECE1D3-7244-4203-91F2-888C7E02C278}">
      <dsp:nvSpPr>
        <dsp:cNvPr id="0" name=""/>
        <dsp:cNvSpPr/>
      </dsp:nvSpPr>
      <dsp:spPr>
        <a:xfrm>
          <a:off x="1710027" y="567114"/>
          <a:ext cx="4504745" cy="4504745"/>
        </a:xfrm>
        <a:custGeom>
          <a:avLst/>
          <a:gdLst/>
          <a:ahLst/>
          <a:cxnLst/>
          <a:rect l="0" t="0" r="0" b="0"/>
          <a:pathLst>
            <a:path>
              <a:moveTo>
                <a:pt x="376158" y="3498568"/>
              </a:moveTo>
              <a:arcTo wR="2252372" hR="2252372" stAng="8784456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6BE6E-D958-4742-B960-A2F33C1E73FF}">
      <dsp:nvSpPr>
        <dsp:cNvPr id="0" name=""/>
        <dsp:cNvSpPr/>
      </dsp:nvSpPr>
      <dsp:spPr>
        <a:xfrm>
          <a:off x="952523" y="1559433"/>
          <a:ext cx="1735484" cy="1128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/>
            <a:t> বৃক্কের কাজ বর্ণনা করতে পারবে ।</a:t>
          </a:r>
          <a:endParaRPr lang="en-US" sz="1900" kern="1200" dirty="0"/>
        </a:p>
      </dsp:txBody>
      <dsp:txXfrm>
        <a:off x="1007591" y="1614501"/>
        <a:ext cx="1625348" cy="1017929"/>
      </dsp:txXfrm>
    </dsp:sp>
    <dsp:sp modelId="{48E2F21F-48A4-4BAD-8187-1A5C0EA74B9D}">
      <dsp:nvSpPr>
        <dsp:cNvPr id="0" name=""/>
        <dsp:cNvSpPr/>
      </dsp:nvSpPr>
      <dsp:spPr>
        <a:xfrm>
          <a:off x="1710027" y="567114"/>
          <a:ext cx="4504745" cy="4504745"/>
        </a:xfrm>
        <a:custGeom>
          <a:avLst/>
          <a:gdLst/>
          <a:ahLst/>
          <a:cxnLst/>
          <a:rect l="0" t="0" r="0" b="0"/>
          <a:pathLst>
            <a:path>
              <a:moveTo>
                <a:pt x="392693" y="981633"/>
              </a:moveTo>
              <a:arcTo wR="2252372" hR="2252372" stAng="12860714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  <a:prstGeom prst="rect">
            <a:avLst/>
          </a:prstGeo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4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8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0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  <a:prstGeom prst="rect">
            <a:avLst/>
          </a:prstGeom>
        </p:spPr>
        <p:txBody>
          <a:bodyPr anchor="b"/>
          <a:lstStyle>
            <a:lvl1pPr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7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0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4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2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  <a:prstGeom prst="rect">
            <a:avLst/>
          </a:prstGeo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  <a:prstGeom prst="rect">
            <a:avLst/>
          </a:prstGeo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2D59CC-049E-435C-95C9-DE291E63096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FC482B35-EB0C-4D21-9A24-FE738523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85750" y="260350"/>
            <a:ext cx="11290300" cy="6337300"/>
          </a:xfrm>
          <a:prstGeom prst="roundRect">
            <a:avLst>
              <a:gd name="adj" fmla="val 8851"/>
            </a:avLst>
          </a:prstGeom>
          <a:solidFill>
            <a:schemeClr val="bg1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1887200" cy="6858000"/>
          </a:xfrm>
          <a:prstGeom prst="frame">
            <a:avLst>
              <a:gd name="adj1" fmla="val 1759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3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8.png"/><Relationship Id="rId7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7.jpg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3" y="2052195"/>
            <a:ext cx="9422985" cy="4220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30054" y="433860"/>
            <a:ext cx="3810000" cy="707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996" b="1" i="0" u="none" strike="noStrike" kern="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সুপ্রিয় শিক্ষার্থীবৃন্দ</a:t>
            </a:r>
            <a:r>
              <a:rPr kumimoji="0" lang="en-US" sz="3996" b="1" i="0" u="none" strike="noStrike" kern="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1185" y="1141105"/>
            <a:ext cx="930837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9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2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9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2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9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2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9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মুজিববর্ষের শুভেচ্ছা</a:t>
            </a:r>
            <a:endParaRPr lang="en-US" sz="429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67" y="1299681"/>
            <a:ext cx="1890752" cy="1890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3.33333E-6 L 0.03486 0.08658 L 0.06771 -3.33333E-6 L 0.10257 0.08658 L 0.13796 -3.33333E-6 L 0.17041 0.08658 L 0.2058 -3.33333E-6 L 0.23852 0.08658 L 0.27351 -3.33333E-6 L 0.30863 0.08658 L 0.34148 -3.33333E-6 L 0.37647 0.08658 L 0.40919 -3.33333E-6 L 0.44445 0.08658 L 0.47957 -3.33333E-6 L 0.51215 0.08658 L 0.54754 -3.33333E-6 " pathEditMode="relative" rAng="0" ptsTypes="AAAAAAAAAAAAAAAAA">
                                      <p:cBhvr>
                                        <p:cTn id="16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7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200401"/>
            <a:ext cx="8534400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পানি,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aseline="-25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ইউরিয়া প্রভৃতি বর্জ্য প্রধানত নিঃশ্বাস বায়ু, ঘাম ও মূত্রের 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এ সকল বর্জ্য নিষ্কাশন ব্যবস্থা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হলো রেচন।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3" name="Picture 2" descr="C:\Users\user\Pictures\1270819_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14401"/>
            <a:ext cx="2755778" cy="202308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C:\Users\user\Pictures\human 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1" y="4267201"/>
            <a:ext cx="2672149" cy="2226529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1" descr="C:\Users\user\Pictures\Boy_Face_from_Venezue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343400"/>
            <a:ext cx="2876550" cy="227684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914401"/>
            <a:ext cx="3271837" cy="202308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763963" y="297491"/>
            <a:ext cx="3276600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3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3" y="1883391"/>
            <a:ext cx="7588154" cy="3900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993875" y="723331"/>
            <a:ext cx="181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-৫ মিনিট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99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56260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90008"/>
              </p:ext>
            </p:extLst>
          </p:nvPr>
        </p:nvGraphicFramePr>
        <p:xfrm>
          <a:off x="1524000" y="2362200"/>
          <a:ext cx="47244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রেচন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পদার্থ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অঙ্গের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9259"/>
          <a:stretch/>
        </p:blipFill>
        <p:spPr>
          <a:xfrm>
            <a:off x="6400800" y="2362200"/>
            <a:ext cx="4265602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457202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76200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- ৫ 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9712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15" descr="Kidney 1.png"/>
          <p:cNvPicPr>
            <a:picLocks noChangeAspect="1"/>
          </p:cNvPicPr>
          <p:nvPr/>
        </p:nvPicPr>
        <p:blipFill>
          <a:blip r:embed="rId2"/>
          <a:srcRect t="8418" r="68752" b="68011"/>
          <a:stretch>
            <a:fillRect/>
          </a:stretch>
        </p:blipFill>
        <p:spPr>
          <a:xfrm>
            <a:off x="4191000" y="1659194"/>
            <a:ext cx="825500" cy="1066800"/>
          </a:xfrm>
          <a:prstGeom prst="rect">
            <a:avLst/>
          </a:prstGeom>
        </p:spPr>
      </p:pic>
      <p:pic>
        <p:nvPicPr>
          <p:cNvPr id="4" name="Content Placeholder 16" descr="Kidney 1.png"/>
          <p:cNvPicPr>
            <a:picLocks noChangeAspect="1"/>
          </p:cNvPicPr>
          <p:nvPr/>
        </p:nvPicPr>
        <p:blipFill>
          <a:blip r:embed="rId2"/>
          <a:srcRect l="71635" t="13469" b="61276"/>
          <a:stretch>
            <a:fillRect/>
          </a:stretch>
        </p:blipFill>
        <p:spPr>
          <a:xfrm>
            <a:off x="6311900" y="1963994"/>
            <a:ext cx="749300" cy="1143000"/>
          </a:xfrm>
          <a:prstGeom prst="rect">
            <a:avLst/>
          </a:prstGeom>
        </p:spPr>
      </p:pic>
      <p:pic>
        <p:nvPicPr>
          <p:cNvPr id="5" name="Picture 2" descr="C:\Users\Salahuddin\Desktop\Uretor 2.png"/>
          <p:cNvPicPr>
            <a:picLocks noChangeAspect="1" noChangeArrowheads="1"/>
          </p:cNvPicPr>
          <p:nvPr/>
        </p:nvPicPr>
        <p:blipFill>
          <a:blip r:embed="rId3"/>
          <a:srcRect l="14328" t="20906" r="21194" b="14983"/>
          <a:stretch>
            <a:fillRect/>
          </a:stretch>
        </p:blipFill>
        <p:spPr bwMode="auto">
          <a:xfrm>
            <a:off x="4483100" y="2192594"/>
            <a:ext cx="2057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alahuddin\Desktop\Bladder 3.png"/>
          <p:cNvPicPr>
            <a:picLocks noChangeAspect="1" noChangeArrowheads="1"/>
          </p:cNvPicPr>
          <p:nvPr/>
        </p:nvPicPr>
        <p:blipFill>
          <a:blip r:embed="rId4"/>
          <a:srcRect l="26118" t="80663" r="35672" b="4007"/>
          <a:stretch>
            <a:fillRect/>
          </a:stretch>
        </p:blipFill>
        <p:spPr bwMode="auto">
          <a:xfrm>
            <a:off x="4864100" y="5469194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Salahuddin\Desktop\Urethra 4.png"/>
          <p:cNvPicPr>
            <a:picLocks noChangeAspect="1" noChangeArrowheads="1"/>
          </p:cNvPicPr>
          <p:nvPr/>
        </p:nvPicPr>
        <p:blipFill>
          <a:blip r:embed="rId5"/>
          <a:srcRect l="42836" t="95993" r="52388" b="-1569"/>
          <a:stretch>
            <a:fillRect/>
          </a:stretch>
        </p:blipFill>
        <p:spPr bwMode="auto">
          <a:xfrm>
            <a:off x="5321300" y="6231194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Salahuddin\Desktop\Blood Vessel 5.png"/>
          <p:cNvPicPr>
            <a:picLocks noChangeAspect="1" noChangeArrowheads="1"/>
          </p:cNvPicPr>
          <p:nvPr/>
        </p:nvPicPr>
        <p:blipFill>
          <a:blip r:embed="rId6"/>
          <a:srcRect l="20000" r="24445" b="37631"/>
          <a:stretch>
            <a:fillRect/>
          </a:stretch>
        </p:blipFill>
        <p:spPr bwMode="auto">
          <a:xfrm>
            <a:off x="4559300" y="1211519"/>
            <a:ext cx="1905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6997700" y="2887919"/>
            <a:ext cx="1003300" cy="162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59700" y="2821899"/>
            <a:ext cx="2222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কিডনি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53400" y="3954719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77000" y="4259519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72400" y="5554919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মূত্রথলি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91200" y="5859719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10200" y="6469319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772400" y="6164519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মূত্রনালি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72400" y="982919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পৃষ্ঠীয়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মহাধমনি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86400" y="1287719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59500" y="2485488"/>
            <a:ext cx="2044700" cy="167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153400" y="2202119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051550" y="1916371"/>
            <a:ext cx="194945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53400" y="1592519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ধমনী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7"/>
          <a:srcRect l="12213" t="10709" r="9776" b="6422"/>
          <a:stretch/>
        </p:blipFill>
        <p:spPr bwMode="auto">
          <a:xfrm>
            <a:off x="1527048" y="749557"/>
            <a:ext cx="2511552" cy="3962400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  <p:bldP spid="17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/>
          <p:cNvSpPr/>
          <p:nvPr/>
        </p:nvSpPr>
        <p:spPr>
          <a:xfrm>
            <a:off x="2543554" y="254639"/>
            <a:ext cx="7546218" cy="48132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7962" y="5867400"/>
            <a:ext cx="6548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উক্ত বর্জ্য অপসারনে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38" y="1752601"/>
            <a:ext cx="3752850" cy="3857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7563" y="849095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যকৃত  অ্যামাইনো এসিডকে ভেঙ্গে ইউরিয়া, ইউরিক এসিড, অ্যামোনিয়া ইত্যাদি নাইট্রোজেন ঘটিত বর্জ্য তৈরি করে।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44963" y="5181600"/>
            <a:ext cx="106680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5965784" cy="3355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0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 সাথে তুলনা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447800"/>
            <a:ext cx="3506755" cy="4876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495800" y="2057401"/>
            <a:ext cx="1447800" cy="1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Content Placeholder 4" descr="red ballo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77000" y="4572001"/>
            <a:ext cx="2743200" cy="168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user\Pictures\images-gif-ss-20tea-pic05-500x5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124131"/>
            <a:ext cx="2754972" cy="143809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3821891" y="5334000"/>
            <a:ext cx="1961373" cy="36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743201"/>
            <a:ext cx="2754971" cy="15226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3733800" y="3505200"/>
            <a:ext cx="2209800" cy="12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18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2971800" y="533400"/>
            <a:ext cx="6096000" cy="5334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/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সময়-৮মিঃ</a:t>
              </a:r>
              <a:endParaRPr lang="en-US" sz="1400" dirty="0"/>
            </a:p>
          </p:txBody>
        </p:sp>
        <p:sp>
          <p:nvSpPr>
            <p:cNvPr id="4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90801" y="1371600"/>
            <a:ext cx="2900363" cy="5181600"/>
            <a:chOff x="884237" y="1066800"/>
            <a:chExt cx="2900363" cy="5181600"/>
          </a:xfrm>
        </p:grpSpPr>
        <p:pic>
          <p:nvPicPr>
            <p:cNvPr id="6" name="Content Placeholder 15" descr="Kidney 1.png"/>
            <p:cNvPicPr>
              <a:picLocks noChangeAspect="1"/>
            </p:cNvPicPr>
            <p:nvPr/>
          </p:nvPicPr>
          <p:blipFill>
            <a:blip r:embed="rId2"/>
            <a:srcRect t="8418" r="68752" b="68011"/>
            <a:stretch>
              <a:fillRect/>
            </a:stretch>
          </p:blipFill>
          <p:spPr>
            <a:xfrm>
              <a:off x="884237" y="1066800"/>
              <a:ext cx="825500" cy="1066800"/>
            </a:xfrm>
            <a:prstGeom prst="rect">
              <a:avLst/>
            </a:prstGeom>
          </p:spPr>
        </p:pic>
        <p:pic>
          <p:nvPicPr>
            <p:cNvPr id="7" name="Content Placeholder 16" descr="Kidney 1.png"/>
            <p:cNvPicPr>
              <a:picLocks noChangeAspect="1"/>
            </p:cNvPicPr>
            <p:nvPr/>
          </p:nvPicPr>
          <p:blipFill>
            <a:blip r:embed="rId2"/>
            <a:srcRect l="71635" t="13469" b="61276"/>
            <a:stretch>
              <a:fillRect/>
            </a:stretch>
          </p:blipFill>
          <p:spPr>
            <a:xfrm>
              <a:off x="3035300" y="1371600"/>
              <a:ext cx="749300" cy="1143000"/>
            </a:xfrm>
            <a:prstGeom prst="rect">
              <a:avLst/>
            </a:prstGeom>
          </p:spPr>
        </p:pic>
        <p:pic>
          <p:nvPicPr>
            <p:cNvPr id="8" name="Picture 2" descr="C:\Users\Salahuddin\Desktop\Uretor 2.png"/>
            <p:cNvPicPr>
              <a:picLocks noChangeAspect="1" noChangeArrowheads="1"/>
            </p:cNvPicPr>
            <p:nvPr/>
          </p:nvPicPr>
          <p:blipFill>
            <a:blip r:embed="rId3"/>
            <a:srcRect l="14328" t="20906" r="21194" b="14983"/>
            <a:stretch>
              <a:fillRect/>
            </a:stretch>
          </p:blipFill>
          <p:spPr bwMode="auto">
            <a:xfrm>
              <a:off x="1206500" y="1600200"/>
              <a:ext cx="20574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C:\Users\Salahuddin\Desktop\Bladder 3.png"/>
            <p:cNvPicPr>
              <a:picLocks noChangeAspect="1" noChangeArrowheads="1"/>
            </p:cNvPicPr>
            <p:nvPr/>
          </p:nvPicPr>
          <p:blipFill>
            <a:blip r:embed="rId4"/>
            <a:srcRect l="26118" t="80663" r="35672" b="4007"/>
            <a:stretch>
              <a:fillRect/>
            </a:stretch>
          </p:blipFill>
          <p:spPr bwMode="auto">
            <a:xfrm>
              <a:off x="1587500" y="4876800"/>
              <a:ext cx="1219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C:\Users\Salahuddin\Desktop\Urethra 4.png"/>
            <p:cNvPicPr>
              <a:picLocks noChangeAspect="1" noChangeArrowheads="1"/>
            </p:cNvPicPr>
            <p:nvPr/>
          </p:nvPicPr>
          <p:blipFill>
            <a:blip r:embed="rId5"/>
            <a:srcRect l="42836" t="95993" r="52388" b="-1569"/>
            <a:stretch>
              <a:fillRect/>
            </a:stretch>
          </p:blipFill>
          <p:spPr bwMode="auto">
            <a:xfrm>
              <a:off x="2044700" y="5638800"/>
              <a:ext cx="304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5334001" y="2895600"/>
            <a:ext cx="4968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19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5563" y="1600201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নাইট্রোজেন ঘটিত নিষ্কাশনে মানবদেহের কোন অঙ্গটি প্রধান ভূমিকা রাখে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বৃক্ক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নাক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ফুসফুস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050" y="2672656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নিঃশ্বাসের বায়ুতে কার্বন ডাই অক্সাইডের পরিমান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৪%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১০%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৫০%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১০০%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554162" y="4626828"/>
            <a:ext cx="9200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শীতের সকালে আয়নায় নিঃশ্বাস ছাড়লে কী ঘটবে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 নিঃশ্বাসের বায়ুর সাথে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কার্বন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ডাইঅক্সাইড ও জলীয়বাষ্প বের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85146" y="1897039"/>
            <a:ext cx="832514" cy="493593"/>
            <a:chOff x="9867331" y="3739487"/>
            <a:chExt cx="832514" cy="49359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867331" y="3957851"/>
              <a:ext cx="368490" cy="25930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0183505" y="3739487"/>
              <a:ext cx="516340" cy="49359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257868" y="3796353"/>
            <a:ext cx="832514" cy="493593"/>
            <a:chOff x="9867331" y="3739487"/>
            <a:chExt cx="832514" cy="49359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9867331" y="3957851"/>
              <a:ext cx="368490" cy="25930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0183505" y="3739487"/>
              <a:ext cx="516340" cy="49359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944202" y="491319"/>
            <a:ext cx="2784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45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124200" y="762000"/>
            <a:ext cx="5181600" cy="6096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2" descr="C:\Users\user\Pictures\1270819_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828800"/>
            <a:ext cx="4368800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5486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নিঃশ্বাসের বায়ুতে জলীয় বাষ্পের উপস্থিতি কীভাবে প্রমাণ করবে।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8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0" y="425602"/>
            <a:ext cx="11116018" cy="6176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0862" y="665803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সবায়  ভাল থাকবে </a:t>
            </a:r>
          </a:p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1015692"/>
            <a:ext cx="1890752" cy="18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3.33333E-6 L 0.03486 0.08658 L 0.06771 -3.33333E-6 L 0.10257 0.08658 L 0.13796 -3.33333E-6 L 0.17041 0.08658 L 0.2058 -3.33333E-6 L 0.23852 0.08658 L 0.27351 -3.33333E-6 L 0.30863 0.08658 L 0.34148 -3.33333E-6 L 0.37647 0.08658 L 0.40919 -3.33333E-6 L 0.44445 0.08658 L 0.47957 -3.33333E-6 L 0.51215 0.08658 L 0.54754 -3.33333E-6 " pathEditMode="relative" rAng="0" ptsTypes="AAAAAAAAAAAAAAAAA">
                                      <p:cBhvr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7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0525" y="2351047"/>
            <a:ext cx="4125303" cy="1938992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algn="ctr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পাঠঃ-১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ও ১২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83533" y="1700173"/>
            <a:ext cx="224186" cy="4021884"/>
            <a:chOff x="5637745" y="1885779"/>
            <a:chExt cx="245263" cy="44000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748437" y="1885779"/>
              <a:ext cx="24566" cy="4400010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>
            <a:xfrm>
              <a:off x="5848488" y="2229703"/>
              <a:ext cx="34520" cy="3712163"/>
            </a:xfrm>
            <a:prstGeom prst="straightConnector1">
              <a:avLst/>
            </a:prstGeom>
            <a:noFill/>
            <a:ln w="57150" cap="flat" cmpd="sng" algn="ctr">
              <a:solidFill>
                <a:srgbClr val="CD4BB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>
            <a:xfrm>
              <a:off x="5637745" y="2229703"/>
              <a:ext cx="34520" cy="3712163"/>
            </a:xfrm>
            <a:prstGeom prst="straightConnector1">
              <a:avLst/>
            </a:prstGeom>
            <a:noFill/>
            <a:ln w="57150" cap="flat" cmpd="sng" algn="ctr">
              <a:solidFill>
                <a:srgbClr val="CD4BB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10" name="Rectangle 9"/>
          <p:cNvSpPr/>
          <p:nvPr/>
        </p:nvSpPr>
        <p:spPr>
          <a:xfrm>
            <a:off x="5658151" y="512858"/>
            <a:ext cx="1675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774" y="3085393"/>
            <a:ext cx="5800132" cy="24006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</a:rPr>
              <a:t>বিপ্লব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চন্দ্র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রায়</a:t>
            </a:r>
            <a:endParaRPr lang="en-US" sz="4800" dirty="0" smtClean="0">
              <a:solidFill>
                <a:srgbClr val="C00000"/>
              </a:solidFill>
            </a:endParaRPr>
          </a:p>
          <a:p>
            <a:r>
              <a:rPr lang="en-US" sz="1200" dirty="0" err="1" smtClean="0">
                <a:solidFill>
                  <a:srgbClr val="00B0F0"/>
                </a:solidFill>
              </a:rPr>
              <a:t>এম,এসসি</a:t>
            </a:r>
            <a:r>
              <a:rPr lang="en-US" sz="1200" dirty="0" smtClean="0">
                <a:solidFill>
                  <a:srgbClr val="00B0F0"/>
                </a:solidFill>
              </a:rPr>
              <a:t>, </a:t>
            </a:r>
            <a:r>
              <a:rPr lang="en-US" sz="1200" dirty="0" err="1" smtClean="0">
                <a:solidFill>
                  <a:srgbClr val="00B0F0"/>
                </a:solidFill>
              </a:rPr>
              <a:t>এম,এড</a:t>
            </a:r>
            <a:endParaRPr lang="en-US" sz="1200" dirty="0" smtClean="0">
              <a:solidFill>
                <a:srgbClr val="00B0F0"/>
              </a:solidFill>
            </a:endParaRPr>
          </a:p>
          <a:p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dirty="0" smtClean="0"/>
              <a:t>)</a:t>
            </a:r>
            <a:r>
              <a:rPr lang="bn-IN" dirty="0" smtClean="0"/>
              <a:t> </a:t>
            </a:r>
            <a:endParaRPr lang="en-US" dirty="0" smtClean="0"/>
          </a:p>
          <a:p>
            <a:r>
              <a:rPr lang="en-US" dirty="0" err="1" smtClean="0">
                <a:solidFill>
                  <a:srgbClr val="002060"/>
                </a:solidFill>
              </a:rPr>
              <a:t>সোহাগপুর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আছিয়া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সাফিউদ্দিন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মাধ্যমিক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বিদ্যালয়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/>
              <a:t>আশুগঞ্জ,ব্রাহ্মণবাড়িয়া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ফোন-০১৭১৭২৬৪১১৭</a:t>
            </a:r>
          </a:p>
          <a:p>
            <a:r>
              <a:rPr lang="en-US" dirty="0" err="1" smtClean="0"/>
              <a:t>ইমেইল</a:t>
            </a:r>
            <a:r>
              <a:rPr lang="en-US" dirty="0" smtClean="0"/>
              <a:t>- biplop78roy@gmail.com</a:t>
            </a:r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696686" y="293914"/>
            <a:ext cx="4550228" cy="2791479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26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29" y="2380130"/>
            <a:ext cx="6215742" cy="3182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6363" y="457200"/>
            <a:ext cx="3962400" cy="54784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629" y="1302912"/>
            <a:ext cx="10602685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এদের নাম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 কেউ বলতে পারবে?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5562601"/>
            <a:ext cx="6477000" cy="54784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এধরনের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নিষ্কাশনে কোন কোন 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জড়িত?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112E-17 L 0.46684 0.2229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1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5495" y="391850"/>
            <a:ext cx="2466825" cy="630811"/>
          </a:xfrm>
          <a:prstGeom prst="wedgeRoundRectCallout">
            <a:avLst>
              <a:gd name="adj1" fmla="val -21361"/>
              <a:gd name="adj2" fmla="val 6858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7174" y="1192783"/>
            <a:ext cx="4196139" cy="6924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রেচনতন্ত্র</a:t>
            </a:r>
            <a:r>
              <a:rPr lang="en-US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094" y="2183641"/>
            <a:ext cx="4523936" cy="4101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43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4825592"/>
              </p:ext>
            </p:extLst>
          </p:nvPr>
        </p:nvGraphicFramePr>
        <p:xfrm>
          <a:off x="1981200" y="787400"/>
          <a:ext cx="79248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3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5090A8-312E-4FE8-81B5-8193CC1D2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205090A8-312E-4FE8-81B5-8193CC1D2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05090A8-312E-4FE8-81B5-8193CC1D2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05090A8-312E-4FE8-81B5-8193CC1D2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205090A8-312E-4FE8-81B5-8193CC1D2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8222AC-97B4-44B6-B92A-94DA3B344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A8222AC-97B4-44B6-B92A-94DA3B344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A8222AC-97B4-44B6-B92A-94DA3B344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6A8222AC-97B4-44B6-B92A-94DA3B344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A8222AC-97B4-44B6-B92A-94DA3B344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417717-43CC-4CB2-B59B-0008679F0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7417717-43CC-4CB2-B59B-0008679F0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27417717-43CC-4CB2-B59B-0008679F0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27417717-43CC-4CB2-B59B-0008679F0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27417717-43CC-4CB2-B59B-0008679F0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4426D-7B3F-462D-BC68-E8F7AA169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2514426D-7B3F-462D-BC68-E8F7AA169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2514426D-7B3F-462D-BC68-E8F7AA169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2514426D-7B3F-462D-BC68-E8F7AA169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2514426D-7B3F-462D-BC68-E8F7AA169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D3858E-0B60-406C-BC26-454F9A7BE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8D3858E-0B60-406C-BC26-454F9A7BE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8D3858E-0B60-406C-BC26-454F9A7BE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98D3858E-0B60-406C-BC26-454F9A7BE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8D3858E-0B60-406C-BC26-454F9A7BE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01D3B2-8224-4969-B072-535E43A7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701D3B2-8224-4969-B072-535E43A7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701D3B2-8224-4969-B072-535E43A7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701D3B2-8224-4969-B072-535E43A7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2701D3B2-8224-4969-B072-535E43A79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E10E4E-6166-407F-B387-8E2D06621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4E10E4E-6166-407F-B387-8E2D06621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A4E10E4E-6166-407F-B387-8E2D06621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A4E10E4E-6166-407F-B387-8E2D06621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A4E10E4E-6166-407F-B387-8E2D06621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ECE1D3-7244-4203-91F2-888C7E02C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BECE1D3-7244-4203-91F2-888C7E02C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1BECE1D3-7244-4203-91F2-888C7E02C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1BECE1D3-7244-4203-91F2-888C7E02C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1BECE1D3-7244-4203-91F2-888C7E02C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6BE6E-D958-4742-B960-A2F33C1E7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BBF6BE6E-D958-4742-B960-A2F33C1E7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BBF6BE6E-D958-4742-B960-A2F33C1E7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BBF6BE6E-D958-4742-B960-A2F33C1E7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BBF6BE6E-D958-4742-B960-A2F33C1E7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2F21F-48A4-4BAD-8187-1A5C0EA7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8E2F21F-48A4-4BAD-8187-1A5C0EA7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48E2F21F-48A4-4BAD-8187-1A5C0EA7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48E2F21F-48A4-4BAD-8187-1A5C0EA7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48E2F21F-48A4-4BAD-8187-1A5C0EA74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Pictures\Moving-picture-diaphram-illustration-lungs-animated-gi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3409" y="1295400"/>
            <a:ext cx="2509954" cy="2819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1524000" y="762000"/>
            <a:ext cx="7620000" cy="4617988"/>
            <a:chOff x="228600" y="723900"/>
            <a:chExt cx="7620000" cy="4617988"/>
          </a:xfrm>
        </p:grpSpPr>
        <p:pic>
          <p:nvPicPr>
            <p:cNvPr id="4" name="Picture 2" descr="C:\Users\user\Pictures\1270819_orig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600" y="723900"/>
              <a:ext cx="5740400" cy="43053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28600" y="4818668"/>
              <a:ext cx="76200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দেহ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বর্জ্য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706563" y="5872490"/>
            <a:ext cx="86106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CO</a:t>
            </a:r>
            <a:r>
              <a:rPr lang="en-US" sz="28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নিঃশ্বা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সের 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7" name="Down Arrow Callout 6"/>
          <p:cNvSpPr/>
          <p:nvPr/>
        </p:nvSpPr>
        <p:spPr>
          <a:xfrm>
            <a:off x="7954963" y="457200"/>
            <a:ext cx="914400" cy="1066800"/>
          </a:xfrm>
          <a:prstGeom prst="downArrowCallout">
            <a:avLst>
              <a:gd name="adj1" fmla="val 12302"/>
              <a:gd name="adj2" fmla="val 25000"/>
              <a:gd name="adj3" fmla="val 25000"/>
              <a:gd name="adj4" fmla="val 388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9250363" y="457201"/>
            <a:ext cx="1066800" cy="1118175"/>
            <a:chOff x="7848600" y="762000"/>
            <a:chExt cx="1066800" cy="1118175"/>
          </a:xfrm>
        </p:grpSpPr>
        <p:sp>
          <p:nvSpPr>
            <p:cNvPr id="9" name="Down Arrow Callout 8"/>
            <p:cNvSpPr/>
            <p:nvPr/>
          </p:nvSpPr>
          <p:spPr>
            <a:xfrm rot="10800000">
              <a:off x="7848600" y="762000"/>
              <a:ext cx="914400" cy="1066800"/>
            </a:xfrm>
            <a:prstGeom prst="downArrowCallout">
              <a:avLst>
                <a:gd name="adj1" fmla="val 9127"/>
                <a:gd name="adj2" fmla="val 20238"/>
                <a:gd name="adj3" fmla="val 25000"/>
                <a:gd name="adj4" fmla="val 4256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24800" y="1295400"/>
              <a:ext cx="990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CO</a:t>
              </a:r>
              <a:r>
                <a:rPr lang="en-US" sz="3200" baseline="-25000" dirty="0">
                  <a:latin typeface="NikoshBAN" pitchFamily="2" charset="0"/>
                  <a:cs typeface="NikoshBAN" pitchFamily="2" charset="0"/>
                </a:rPr>
                <a:t>2</a:t>
              </a:r>
              <a:endParaRPr lang="en-US" sz="2800" dirty="0"/>
            </a:p>
          </p:txBody>
        </p:sp>
      </p:grpSp>
      <p:sp>
        <p:nvSpPr>
          <p:cNvPr id="11" name="Curved Up Arrow 10"/>
          <p:cNvSpPr/>
          <p:nvPr/>
        </p:nvSpPr>
        <p:spPr>
          <a:xfrm rot="20327355">
            <a:off x="5364892" y="2921656"/>
            <a:ext cx="3201062" cy="579120"/>
          </a:xfrm>
          <a:prstGeom prst="curvedUpArrow">
            <a:avLst>
              <a:gd name="adj1" fmla="val 25000"/>
              <a:gd name="adj2" fmla="val 50000"/>
              <a:gd name="adj3" fmla="val 3201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7" y="1633539"/>
            <a:ext cx="2409825" cy="21621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08353" y="3929718"/>
            <a:ext cx="378501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চুনের পানিকে ঘোলা করে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154391" y="4474397"/>
            <a:ext cx="7620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কীভাবে নিশ্চিত হব যে উক্ত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CO</a:t>
            </a:r>
            <a:r>
              <a:rPr lang="en-US" sz="32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7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1" grpId="1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685801"/>
            <a:ext cx="4953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5257801"/>
            <a:ext cx="8610600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চর্মের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15000" y="2667000"/>
            <a:ext cx="52578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কোন ধরণের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হ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চ্ছে?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97" y="685232"/>
            <a:ext cx="40767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79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6884" y="56388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ঘামে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6084" y="3048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লোমকূপ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ত্ব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user\Pictures\human S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990600"/>
            <a:ext cx="5775291" cy="43434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6729884" y="1830388"/>
            <a:ext cx="1295400" cy="74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025284" y="1610380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লোমকূপ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6106180"/>
            <a:ext cx="73152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৮০ভাগ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28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ই তন্ত্রের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2"/>
          <a:srcRect l="12213" t="10709" r="9776" b="6422"/>
          <a:stretch/>
        </p:blipFill>
        <p:spPr bwMode="auto">
          <a:xfrm>
            <a:off x="7165848" y="990600"/>
            <a:ext cx="2511552" cy="3962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9091684" y="1447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6200" y="1752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Pictures\Urinary_C.jpgc8b4d11f-472e-4388-9d60-2e4fdf7b7e7eLar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38200"/>
            <a:ext cx="5105400" cy="5105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10400" y="5147896"/>
            <a:ext cx="3276600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কিডনি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28" y="512858"/>
            <a:ext cx="954463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48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9186E-6 C 0.00521 0.00254 0.00938 0.00254 0.01337 0.00809 C 0.0158 0.01688 0.01893 0.02474 0.02084 0.03376 C 0.02136 0.03654 0.02136 0.03931 0.02223 0.04186 C 0.02292 0.04347 0.02431 0.0444 0.02535 0.04579 C 0.02587 0.05434 0.02726 0.06313 0.02674 0.07169 C 0.02622 0.07863 0.02223 0.09158 0.02223 0.09158 C 0.02709 0.11586 0.02049 0.14708 0.03125 0.16905 C 0.02709 0.18501 0.03247 0.20235 0.02535 0.21669 C 0.02327 0.23751 0.02118 0.2493 0.01042 0.26457 C 0.01094 0.27058 0.01216 0.27636 0.01181 0.28237 C 0.01164 0.28584 0.00886 0.28885 0.00886 0.29232 C 0.00886 0.29463 0.01111 0.29625 0.01181 0.29833 C 0.01302 0.30203 0.01493 0.31013 0.01493 0.31013 C 0.01389 0.31151 0.01146 0.31244 0.01181 0.31429 C 0.01233 0.31637 0.01511 0.31475 0.01632 0.31614 C 0.02448 0.32655 0.01059 0.31914 0.02223 0.324 C 0.02448 0.32701 0.02778 0.32886 0.02969 0.3321 C 0.03525 0.34158 0.02622 0.33603 0.03577 0.33996 C 0.03802 0.3499 0.04236 0.35684 0.04775 0.36378 C 0.04966 0.37164 0.05052 0.37511 0.0566 0.37789 C 0.05868 0.38552 0.0599 0.38737 0.06563 0.38968 C 0.06702 0.39824 0.07275 0.40448 0.07309 0.4135 C 0.07361 0.42622 0.07309 0.43871 0.07309 0.45143 " pathEditMode="relative" ptsTypes="fffffff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3062E-6 C -0.00555 0.00185 -0.01093 0.0044 -0.01649 0.00602 C -0.01753 0.0081 -0.01823 0.01041 -0.01944 0.01203 C -0.02066 0.01365 -0.02291 0.01411 -0.02395 0.01596 C -0.02586 0.0192 -0.02586 0.02406 -0.02691 0.02799 C -0.02639 0.03007 -0.025 0.03192 -0.02534 0.034 C -0.02569 0.03585 -0.02777 0.03631 -0.02847 0.03793 C -0.0335 0.0488 -0.025 0.03978 -0.03437 0.04788 C -0.03524 0.05713 -0.03732 0.06638 -0.03732 0.07563 C -0.03732 0.08511 -0.03385 0.09806 -0.03281 0.10754 C -0.03385 0.13414 -0.03593 0.14778 -0.03732 0.17114 C -0.03958 0.21046 -0.03368 0.19681 -0.04184 0.21277 C -0.04479 0.22965 -0.03698 0.24677 -0.03281 0.26249 C -0.03385 0.26457 -0.03559 0.26619 -0.03593 0.26851 C -0.03628 0.27059 -0.03489 0.27244 -0.03437 0.27452 C -0.03211 0.28469 -0.02951 0.29418 -0.02691 0.30435 C -0.02777 0.31777 -0.0276 0.34436 -0.04027 0.34991 C -0.04357 0.35454 -0.0467 0.35824 -0.05069 0.36194 C -0.05121 0.36402 -0.05104 0.36656 -0.05225 0.36795 C -0.05347 0.36934 -0.0559 0.36795 -0.05677 0.3698 C -0.06163 0.37928 -0.05503 0.38992 -0.06562 0.39963 C -0.06927 0.41397 -0.06701 0.40819 -0.0717 0.41767 C -0.07586 0.44103 -0.06927 0.41397 -0.0776 0.42762 C -0.07864 0.42924 -0.08298 0.45005 -0.08368 0.45352 C -0.08316 0.45814 -0.08177 0.46277 -0.08211 0.4674 C -0.08229 0.4704 -0.08472 0.47225 -0.08507 0.47526 C -0.08559 0.47965 -0.08229 0.4852 -0.07916 0.4852 " pathEditMode="relative" ptsTypes="ffffffffffffffffffffffffff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438</Words>
  <Application>Microsoft Office PowerPoint</Application>
  <PresentationFormat>Custom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Millennium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Sazidur Rahman</dc:creator>
  <cp:lastModifiedBy>Biplab</cp:lastModifiedBy>
  <cp:revision>117</cp:revision>
  <dcterms:created xsi:type="dcterms:W3CDTF">2018-05-22T14:47:48Z</dcterms:created>
  <dcterms:modified xsi:type="dcterms:W3CDTF">2020-09-09T17:28:54Z</dcterms:modified>
</cp:coreProperties>
</file>