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0" r:id="rId3"/>
    <p:sldId id="268" r:id="rId4"/>
    <p:sldId id="272" r:id="rId5"/>
    <p:sldId id="299" r:id="rId6"/>
    <p:sldId id="273" r:id="rId7"/>
    <p:sldId id="280" r:id="rId8"/>
    <p:sldId id="267" r:id="rId9"/>
    <p:sldId id="297" r:id="rId10"/>
    <p:sldId id="281" r:id="rId11"/>
    <p:sldId id="282" r:id="rId12"/>
    <p:sldId id="283" r:id="rId13"/>
    <p:sldId id="284" r:id="rId14"/>
    <p:sldId id="285" r:id="rId15"/>
    <p:sldId id="277" r:id="rId16"/>
    <p:sldId id="291" r:id="rId17"/>
    <p:sldId id="292" r:id="rId18"/>
    <p:sldId id="274" r:id="rId19"/>
    <p:sldId id="296" r:id="rId20"/>
    <p:sldId id="293" r:id="rId21"/>
    <p:sldId id="298" r:id="rId22"/>
    <p:sldId id="276" r:id="rId23"/>
    <p:sldId id="264" r:id="rId24"/>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99CC"/>
    <a:srgbClr val="422C16"/>
    <a:srgbClr val="000036"/>
    <a:srgbClr val="660066"/>
    <a:srgbClr val="0C788E"/>
    <a:srgbClr val="00666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88214" autoAdjust="0"/>
  </p:normalViewPr>
  <p:slideViewPr>
    <p:cSldViewPr>
      <p:cViewPr varScale="1">
        <p:scale>
          <a:sx n="64" d="100"/>
          <a:sy n="64" d="100"/>
        </p:scale>
        <p:origin x="88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42E87-450C-44C2-8A18-ABDC50CF9A05}" type="datetimeFigureOut">
              <a:rPr lang="en-US" smtClean="0"/>
              <a:t>11-Sep-20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7E069-F19D-496D-BD9C-A817EB267C32}" type="slidenum">
              <a:rPr lang="en-US" smtClean="0"/>
              <a:t>‹#›</a:t>
            </a:fld>
            <a:endParaRPr lang="en-US"/>
          </a:p>
        </p:txBody>
      </p:sp>
    </p:spTree>
    <p:extLst>
      <p:ext uri="{BB962C8B-B14F-4D97-AF65-F5344CB8AC3E}">
        <p14:creationId xmlns:p14="http://schemas.microsoft.com/office/powerpoint/2010/main" val="170113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D52FE67-BC3B-441A-A714-D6DC60082BD8}"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A676DE9-3A2D-4AF1-BA88-A3C64D7974C1}"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7981AA5-7DD9-4F58-B5CD-E9BAC3CE7EB2}"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B4A7F0-810C-4E40-9613-CC3BE1A91AC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7B8DA29-8397-47A7-A944-DDFC6F919989}"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1BB3406-F499-4DC6-A874-8945F73DF32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CC4CDB4-18DC-47B3-AC3C-E3DA681FD64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6A5088E-3A26-4822-8BDD-CA005AFE8224}"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72151EF-D3AA-4526-A06D-2E2D508169A2}"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54BA31B-AB16-4278-9E91-25564758B205}"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0A1ED62-21F8-4C14-94BD-4407C949A3B4}"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6B61D51D-9236-40E5-8E62-036AA45D16E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0"/>
          <p:cNvSpPr>
            <a:spLocks noChangeArrowheads="1"/>
          </p:cNvSpPr>
          <p:nvPr/>
        </p:nvSpPr>
        <p:spPr bwMode="auto">
          <a:xfrm>
            <a:off x="0" y="-216024"/>
            <a:ext cx="12192000" cy="1340768"/>
          </a:xfrm>
          <a:prstGeom prst="rect">
            <a:avLst/>
          </a:prstGeom>
          <a:noFill/>
          <a:ln w="9525">
            <a:noFill/>
            <a:miter lim="800000"/>
            <a:headEnd/>
            <a:tailEnd/>
          </a:ln>
        </p:spPr>
        <p:txBody>
          <a:bodyPr/>
          <a:lstStyle/>
          <a:p>
            <a:pPr algn="ctr"/>
            <a:r>
              <a:rPr lang="en-US" sz="8800" b="1" dirty="0">
                <a:latin typeface="Arial Black" pitchFamily="34" charset="0"/>
              </a:rPr>
              <a:t>Welcome</a:t>
            </a:r>
            <a:endParaRPr lang="es-ES" sz="8800" b="1" dirty="0">
              <a:latin typeface="Arial Black" pitchFamily="34" charset="0"/>
            </a:endParaRPr>
          </a:p>
        </p:txBody>
      </p:sp>
      <p:sp>
        <p:nvSpPr>
          <p:cNvPr id="9" name="Title 1"/>
          <p:cNvSpPr txBox="1">
            <a:spLocks/>
          </p:cNvSpPr>
          <p:nvPr/>
        </p:nvSpPr>
        <p:spPr bwMode="auto">
          <a:xfrm>
            <a:off x="-72008" y="5373216"/>
            <a:ext cx="1228868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b="1" dirty="0">
                <a:solidFill>
                  <a:schemeClr val="tx1"/>
                </a:solidFill>
              </a:rPr>
              <a:t>Subject: English 2                            Class: Ten </a:t>
            </a:r>
          </a:p>
        </p:txBody>
      </p:sp>
      <p:pic>
        <p:nvPicPr>
          <p:cNvPr id="3" name="Picture 2">
            <a:extLst>
              <a:ext uri="{FF2B5EF4-FFF2-40B4-BE49-F238E27FC236}">
                <a16:creationId xmlns:a16="http://schemas.microsoft.com/office/drawing/2014/main" id="{839F37BD-F66D-468A-8336-A1CC26B7D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1196752"/>
            <a:ext cx="6696744"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  </a:t>
            </a:r>
          </a:p>
          <a:p>
            <a:pPr marL="0" indent="0">
              <a:buNone/>
            </a:pPr>
            <a:endParaRPr lang="es-ES" sz="2000" b="1" dirty="0"/>
          </a:p>
          <a:p>
            <a:pPr marL="0" indent="0">
              <a:buNone/>
            </a:pPr>
            <a:br>
              <a:rPr lang="en-US" sz="2000" dirty="0"/>
            </a:br>
            <a:endParaRPr lang="en-US" sz="2400" dirty="0"/>
          </a:p>
        </p:txBody>
      </p:sp>
      <p:sp>
        <p:nvSpPr>
          <p:cNvPr id="18" name="Rectangle: Rounded Corners 17">
            <a:extLst>
              <a:ext uri="{FF2B5EF4-FFF2-40B4-BE49-F238E27FC236}">
                <a16:creationId xmlns:a16="http://schemas.microsoft.com/office/drawing/2014/main" id="{8B0B6F84-1AD6-4702-B755-A1AC12DB6A5C}"/>
              </a:ext>
            </a:extLst>
          </p:cNvPr>
          <p:cNvSpPr/>
          <p:nvPr/>
        </p:nvSpPr>
        <p:spPr>
          <a:xfrm>
            <a:off x="79839" y="2571246"/>
            <a:ext cx="2985964" cy="857754"/>
          </a:xfrm>
          <a:prstGeom prst="roundRect">
            <a:avLst/>
          </a:prstGeom>
          <a:solidFill>
            <a:srgbClr val="0070C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tx1"/>
                </a:solidFill>
                <a:latin typeface="+mj-lt"/>
                <a:cs typeface="Times New Roman" panose="02020603050405020304" pitchFamily="18" charset="0"/>
              </a:rPr>
              <a:t>Evolve  (v) = </a:t>
            </a:r>
            <a:r>
              <a:rPr lang="en-US" sz="2800" b="1" dirty="0">
                <a:solidFill>
                  <a:schemeClr val="tx1"/>
                </a:solidFill>
                <a:latin typeface="Times New Roman" panose="02020603050405020304" pitchFamily="18" charset="0"/>
                <a:cs typeface="Times New Roman" panose="02020603050405020304" pitchFamily="18" charset="0"/>
              </a:rPr>
              <a:t>to develop gradually</a:t>
            </a:r>
          </a:p>
        </p:txBody>
      </p:sp>
      <p:sp>
        <p:nvSpPr>
          <p:cNvPr id="20" name="Rectangle: Rounded Corners 19">
            <a:extLst>
              <a:ext uri="{FF2B5EF4-FFF2-40B4-BE49-F238E27FC236}">
                <a16:creationId xmlns:a16="http://schemas.microsoft.com/office/drawing/2014/main" id="{4CBB03D5-DE9F-4B4A-B85D-2E2F7C7DC3D9}"/>
              </a:ext>
            </a:extLst>
          </p:cNvPr>
          <p:cNvSpPr/>
          <p:nvPr/>
        </p:nvSpPr>
        <p:spPr>
          <a:xfrm>
            <a:off x="4101786" y="5369032"/>
            <a:ext cx="8090214" cy="861530"/>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SG" sz="3000" b="1" dirty="0">
                <a:solidFill>
                  <a:schemeClr val="tx1"/>
                </a:solidFill>
                <a:latin typeface="Bahnschrift SemiBold SemiConden" panose="020B0502040204020203" pitchFamily="34" charset="0"/>
              </a:rPr>
              <a:t>The spectators were fascinated by the performance of our cricket. </a:t>
            </a:r>
            <a:endParaRPr lang="en-US" sz="3000" b="1" dirty="0">
              <a:solidFill>
                <a:schemeClr val="tx1"/>
              </a:solidFill>
              <a:latin typeface="Bahnschrift SemiBold SemiConden" panose="020B0502040204020203" pitchFamily="34" charset="0"/>
            </a:endParaRPr>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62656" y="3893517"/>
            <a:ext cx="3104696" cy="1238857"/>
          </a:xfrm>
          <a:prstGeom prst="round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solidFill>
                  <a:schemeClr val="bg1"/>
                </a:solidFill>
                <a:latin typeface="+mj-lt"/>
                <a:cs typeface="Times New Roman" panose="02020603050405020304" pitchFamily="18" charset="0"/>
              </a:rPr>
              <a:t>Fascinate</a:t>
            </a:r>
            <a:r>
              <a:rPr lang="en-US" sz="2800" b="1" dirty="0">
                <a:latin typeface="Times New Roman" panose="02020603050405020304" pitchFamily="18" charset="0"/>
                <a:cs typeface="Times New Roman" panose="02020603050405020304" pitchFamily="18" charset="0"/>
              </a:rPr>
              <a:t> </a:t>
            </a:r>
            <a:r>
              <a:rPr lang="en-SG" sz="2800" b="1" dirty="0">
                <a:solidFill>
                  <a:schemeClr val="bg1"/>
                </a:solidFill>
                <a:latin typeface="+mj-lt"/>
                <a:cs typeface="Times New Roman" panose="02020603050405020304" pitchFamily="18" charset="0"/>
              </a:rPr>
              <a:t>(v) = attract/captivate</a:t>
            </a:r>
            <a:endParaRPr lang="en-US" sz="2800" b="1" dirty="0">
              <a:solidFill>
                <a:schemeClr val="bg1"/>
              </a:solidFill>
              <a:latin typeface="+mj-lt"/>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3308A5E0-F58D-4965-B479-7DD25D69D03C}"/>
              </a:ext>
            </a:extLst>
          </p:cNvPr>
          <p:cNvSpPr/>
          <p:nvPr/>
        </p:nvSpPr>
        <p:spPr>
          <a:xfrm>
            <a:off x="136830" y="1203094"/>
            <a:ext cx="3104696" cy="86409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Disappear</a:t>
            </a:r>
            <a:r>
              <a:rPr lang="en-US" sz="2000" b="1" dirty="0">
                <a:latin typeface="Times New Roman" panose="02020603050405020304" pitchFamily="18" charset="0"/>
                <a:cs typeface="Times New Roman" panose="02020603050405020304" pitchFamily="18" charset="0"/>
              </a:rPr>
              <a:t> </a:t>
            </a:r>
            <a:r>
              <a:rPr lang="en-US" sz="2800" b="1" dirty="0">
                <a:solidFill>
                  <a:schemeClr val="bg1"/>
                </a:solidFill>
                <a:latin typeface="+mj-lt"/>
                <a:cs typeface="Times New Roman" panose="02020603050405020304" pitchFamily="18" charset="0"/>
              </a:rPr>
              <a:t>(v)</a:t>
            </a:r>
            <a:r>
              <a:rPr lang="en-SG" sz="2800" dirty="0">
                <a:solidFill>
                  <a:schemeClr val="bg1"/>
                </a:solidFill>
                <a:latin typeface="+mj-lt"/>
                <a:cs typeface="Times New Roman" panose="02020603050405020304" pitchFamily="18" charset="0"/>
              </a:rPr>
              <a:t> = </a:t>
            </a:r>
          </a:p>
          <a:p>
            <a:pPr algn="ctr"/>
            <a:r>
              <a:rPr lang="en-US" sz="2800" b="1" dirty="0">
                <a:latin typeface="Times New Roman" panose="02020603050405020304" pitchFamily="18" charset="0"/>
                <a:cs typeface="Times New Roman" panose="02020603050405020304" pitchFamily="18" charset="0"/>
              </a:rPr>
              <a:t>vanish/ fade</a:t>
            </a:r>
            <a:endParaRPr lang="en-US" sz="2000" b="1" dirty="0">
              <a:latin typeface="Times New Roman" panose="02020603050405020304" pitchFamily="18" charset="0"/>
              <a:cs typeface="Times New Roman" panose="02020603050405020304" pitchFamily="18" charset="0"/>
            </a:endParaRPr>
          </a:p>
        </p:txBody>
      </p:sp>
      <p:pic>
        <p:nvPicPr>
          <p:cNvPr id="2050" name="Picture 2" descr="Bizarre allegation by Bangladeshi fan against Virat kohli">
            <a:extLst>
              <a:ext uri="{FF2B5EF4-FFF2-40B4-BE49-F238E27FC236}">
                <a16:creationId xmlns:a16="http://schemas.microsoft.com/office/drawing/2014/main" id="{04975ACE-66A6-4FAA-AC8E-DE6549B83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786" y="1030676"/>
            <a:ext cx="8090214" cy="43383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Goverment Jobs\ATEO\rsz_rajon_pp.jpg">
            <a:extLst>
              <a:ext uri="{FF2B5EF4-FFF2-40B4-BE49-F238E27FC236}">
                <a16:creationId xmlns:a16="http://schemas.microsoft.com/office/drawing/2014/main" id="{6138819E-EDF0-426C-9AFE-B52C77B377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7006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wipe(down)">
                                      <p:cBhvr>
                                        <p:cTn id="57" dur="580">
                                          <p:stCondLst>
                                            <p:cond delay="0"/>
                                          </p:stCondLst>
                                        </p:cTn>
                                        <p:tgtEl>
                                          <p:spTgt spid="2050"/>
                                        </p:tgtEl>
                                      </p:cBhvr>
                                    </p:animEffect>
                                    <p:anim calcmode="lin" valueType="num">
                                      <p:cBhvr>
                                        <p:cTn id="5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63" dur="26">
                                          <p:stCondLst>
                                            <p:cond delay="650"/>
                                          </p:stCondLst>
                                        </p:cTn>
                                        <p:tgtEl>
                                          <p:spTgt spid="2050"/>
                                        </p:tgtEl>
                                      </p:cBhvr>
                                      <p:to x="100000" y="60000"/>
                                    </p:animScale>
                                    <p:animScale>
                                      <p:cBhvr>
                                        <p:cTn id="64" dur="166" decel="50000">
                                          <p:stCondLst>
                                            <p:cond delay="676"/>
                                          </p:stCondLst>
                                        </p:cTn>
                                        <p:tgtEl>
                                          <p:spTgt spid="2050"/>
                                        </p:tgtEl>
                                      </p:cBhvr>
                                      <p:to x="100000" y="100000"/>
                                    </p:animScale>
                                    <p:animScale>
                                      <p:cBhvr>
                                        <p:cTn id="65" dur="26">
                                          <p:stCondLst>
                                            <p:cond delay="1312"/>
                                          </p:stCondLst>
                                        </p:cTn>
                                        <p:tgtEl>
                                          <p:spTgt spid="2050"/>
                                        </p:tgtEl>
                                      </p:cBhvr>
                                      <p:to x="100000" y="80000"/>
                                    </p:animScale>
                                    <p:animScale>
                                      <p:cBhvr>
                                        <p:cTn id="66" dur="166" decel="50000">
                                          <p:stCondLst>
                                            <p:cond delay="1338"/>
                                          </p:stCondLst>
                                        </p:cTn>
                                        <p:tgtEl>
                                          <p:spTgt spid="2050"/>
                                        </p:tgtEl>
                                      </p:cBhvr>
                                      <p:to x="100000" y="100000"/>
                                    </p:animScale>
                                    <p:animScale>
                                      <p:cBhvr>
                                        <p:cTn id="67" dur="26">
                                          <p:stCondLst>
                                            <p:cond delay="1642"/>
                                          </p:stCondLst>
                                        </p:cTn>
                                        <p:tgtEl>
                                          <p:spTgt spid="2050"/>
                                        </p:tgtEl>
                                      </p:cBhvr>
                                      <p:to x="100000" y="90000"/>
                                    </p:animScale>
                                    <p:animScale>
                                      <p:cBhvr>
                                        <p:cTn id="68" dur="166" decel="50000">
                                          <p:stCondLst>
                                            <p:cond delay="1668"/>
                                          </p:stCondLst>
                                        </p:cTn>
                                        <p:tgtEl>
                                          <p:spTgt spid="2050"/>
                                        </p:tgtEl>
                                      </p:cBhvr>
                                      <p:to x="100000" y="100000"/>
                                    </p:animScale>
                                    <p:animScale>
                                      <p:cBhvr>
                                        <p:cTn id="69" dur="26">
                                          <p:stCondLst>
                                            <p:cond delay="1808"/>
                                          </p:stCondLst>
                                        </p:cTn>
                                        <p:tgtEl>
                                          <p:spTgt spid="2050"/>
                                        </p:tgtEl>
                                      </p:cBhvr>
                                      <p:to x="100000" y="95000"/>
                                    </p:animScale>
                                    <p:animScale>
                                      <p:cBhvr>
                                        <p:cTn id="70" dur="166" decel="50000">
                                          <p:stCondLst>
                                            <p:cond delay="1834"/>
                                          </p:stCondLst>
                                        </p:cTn>
                                        <p:tgtEl>
                                          <p:spTgt spid="2050"/>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down)">
                                      <p:cBhvr>
                                        <p:cTn id="73" dur="580">
                                          <p:stCondLst>
                                            <p:cond delay="0"/>
                                          </p:stCondLst>
                                        </p:cTn>
                                        <p:tgtEl>
                                          <p:spTgt spid="20"/>
                                        </p:tgtEl>
                                      </p:cBhvr>
                                    </p:animEffect>
                                    <p:anim calcmode="lin" valueType="num">
                                      <p:cBhvr>
                                        <p:cTn id="7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9" dur="26">
                                          <p:stCondLst>
                                            <p:cond delay="650"/>
                                          </p:stCondLst>
                                        </p:cTn>
                                        <p:tgtEl>
                                          <p:spTgt spid="20"/>
                                        </p:tgtEl>
                                      </p:cBhvr>
                                      <p:to x="100000" y="60000"/>
                                    </p:animScale>
                                    <p:animScale>
                                      <p:cBhvr>
                                        <p:cTn id="80" dur="166" decel="50000">
                                          <p:stCondLst>
                                            <p:cond delay="676"/>
                                          </p:stCondLst>
                                        </p:cTn>
                                        <p:tgtEl>
                                          <p:spTgt spid="20"/>
                                        </p:tgtEl>
                                      </p:cBhvr>
                                      <p:to x="100000" y="100000"/>
                                    </p:animScale>
                                    <p:animScale>
                                      <p:cBhvr>
                                        <p:cTn id="81" dur="26">
                                          <p:stCondLst>
                                            <p:cond delay="1312"/>
                                          </p:stCondLst>
                                        </p:cTn>
                                        <p:tgtEl>
                                          <p:spTgt spid="20"/>
                                        </p:tgtEl>
                                      </p:cBhvr>
                                      <p:to x="100000" y="80000"/>
                                    </p:animScale>
                                    <p:animScale>
                                      <p:cBhvr>
                                        <p:cTn id="82" dur="166" decel="50000">
                                          <p:stCondLst>
                                            <p:cond delay="1338"/>
                                          </p:stCondLst>
                                        </p:cTn>
                                        <p:tgtEl>
                                          <p:spTgt spid="20"/>
                                        </p:tgtEl>
                                      </p:cBhvr>
                                      <p:to x="100000" y="100000"/>
                                    </p:animScale>
                                    <p:animScale>
                                      <p:cBhvr>
                                        <p:cTn id="83" dur="26">
                                          <p:stCondLst>
                                            <p:cond delay="1642"/>
                                          </p:stCondLst>
                                        </p:cTn>
                                        <p:tgtEl>
                                          <p:spTgt spid="20"/>
                                        </p:tgtEl>
                                      </p:cBhvr>
                                      <p:to x="100000" y="90000"/>
                                    </p:animScale>
                                    <p:animScale>
                                      <p:cBhvr>
                                        <p:cTn id="84" dur="166" decel="50000">
                                          <p:stCondLst>
                                            <p:cond delay="1668"/>
                                          </p:stCondLst>
                                        </p:cTn>
                                        <p:tgtEl>
                                          <p:spTgt spid="20"/>
                                        </p:tgtEl>
                                      </p:cBhvr>
                                      <p:to x="100000" y="100000"/>
                                    </p:animScale>
                                    <p:animScale>
                                      <p:cBhvr>
                                        <p:cTn id="85" dur="26">
                                          <p:stCondLst>
                                            <p:cond delay="1808"/>
                                          </p:stCondLst>
                                        </p:cTn>
                                        <p:tgtEl>
                                          <p:spTgt spid="20"/>
                                        </p:tgtEl>
                                      </p:cBhvr>
                                      <p:to x="100000" y="95000"/>
                                    </p:animScale>
                                    <p:animScale>
                                      <p:cBhvr>
                                        <p:cTn id="86"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  </a:t>
            </a:r>
          </a:p>
          <a:p>
            <a:pPr marL="0" indent="0">
              <a:buNone/>
            </a:pPr>
            <a:endParaRPr lang="es-ES" sz="2000" b="1" dirty="0"/>
          </a:p>
          <a:p>
            <a:pPr marL="0" indent="0">
              <a:buNone/>
            </a:pPr>
            <a:br>
              <a:rPr lang="en-US" sz="2000" dirty="0"/>
            </a:br>
            <a:endParaRPr lang="en-US" sz="2400" dirty="0"/>
          </a:p>
        </p:txBody>
      </p:sp>
      <p:pic>
        <p:nvPicPr>
          <p:cNvPr id="12" name="Picture 2" descr="F:\Goverment Jobs\ATEO\rsz_rajon_pp.jpg">
            <a:extLst>
              <a:ext uri="{FF2B5EF4-FFF2-40B4-BE49-F238E27FC236}">
                <a16:creationId xmlns:a16="http://schemas.microsoft.com/office/drawing/2014/main" id="{49110D78-249E-4CA8-AD68-5D955672A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 y="6193617"/>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Rounded Corners 17">
            <a:extLst>
              <a:ext uri="{FF2B5EF4-FFF2-40B4-BE49-F238E27FC236}">
                <a16:creationId xmlns:a16="http://schemas.microsoft.com/office/drawing/2014/main" id="{8B0B6F84-1AD6-4702-B755-A1AC12DB6A5C}"/>
              </a:ext>
            </a:extLst>
          </p:cNvPr>
          <p:cNvSpPr/>
          <p:nvPr/>
        </p:nvSpPr>
        <p:spPr>
          <a:xfrm>
            <a:off x="0" y="2879292"/>
            <a:ext cx="5159896" cy="1008112"/>
          </a:xfrm>
          <a:prstGeom prst="roundRect">
            <a:avLst/>
          </a:prstGeom>
          <a:solidFill>
            <a:srgbClr val="0070C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Undoubtedly(Adv) = Surely </a:t>
            </a:r>
            <a:endParaRPr lang="en-US" sz="2800" b="1" dirty="0">
              <a:solidFill>
                <a:schemeClr val="bg1"/>
              </a:solidFill>
              <a:latin typeface="+mj-lt"/>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0" y="4703001"/>
            <a:ext cx="3945112" cy="1349676"/>
          </a:xfrm>
          <a:prstGeom prst="round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Forerunner (adj.) </a:t>
            </a:r>
          </a:p>
          <a:p>
            <a:pPr algn="ctr"/>
            <a:r>
              <a:rPr lang="en-SG" sz="2800" b="1" dirty="0">
                <a:solidFill>
                  <a:schemeClr val="bg1"/>
                </a:solidFill>
                <a:latin typeface="+mj-lt"/>
                <a:cs typeface="Times New Roman" panose="02020603050405020304" pitchFamily="18" charset="0"/>
              </a:rPr>
              <a:t>= Harbinger/</a:t>
            </a:r>
            <a:r>
              <a:rPr lang="en-US" sz="2800" b="1" dirty="0">
                <a:latin typeface="Times New Roman" panose="02020603050405020304" pitchFamily="18" charset="0"/>
                <a:cs typeface="Times New Roman" panose="02020603050405020304" pitchFamily="18" charset="0"/>
              </a:rPr>
              <a:t>Pioneer</a:t>
            </a:r>
            <a:endParaRPr lang="en-US" sz="2400" b="1" dirty="0">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3308A5E0-F58D-4965-B479-7DD25D69D03C}"/>
              </a:ext>
            </a:extLst>
          </p:cNvPr>
          <p:cNvSpPr/>
          <p:nvPr/>
        </p:nvSpPr>
        <p:spPr>
          <a:xfrm>
            <a:off x="10106" y="1289650"/>
            <a:ext cx="3781637" cy="86409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r>
              <a:rPr lang="en-US" sz="2800" b="1" dirty="0">
                <a:solidFill>
                  <a:schemeClr val="bg1"/>
                </a:solidFill>
                <a:latin typeface="+mj-lt"/>
                <a:cs typeface="Times New Roman" panose="02020603050405020304" pitchFamily="18" charset="0"/>
              </a:rPr>
              <a:t>Master (v)</a:t>
            </a:r>
            <a:r>
              <a:rPr lang="en-SG" sz="2800" dirty="0">
                <a:solidFill>
                  <a:schemeClr val="bg1"/>
                </a:solidFill>
                <a:latin typeface="+mj-lt"/>
                <a:cs typeface="Times New Roman" panose="02020603050405020304" pitchFamily="18" charset="0"/>
              </a:rPr>
              <a:t> = </a:t>
            </a:r>
            <a:r>
              <a:rPr lang="en-US" sz="2800" b="1" dirty="0">
                <a:solidFill>
                  <a:schemeClr val="bg1"/>
                </a:solidFill>
                <a:latin typeface="+mj-lt"/>
                <a:cs typeface="Times New Roman" panose="02020603050405020304" pitchFamily="18" charset="0"/>
              </a:rPr>
              <a:t>Learn</a:t>
            </a:r>
            <a:endParaRPr lang="en-US" sz="2800" dirty="0">
              <a:solidFill>
                <a:schemeClr val="bg1"/>
              </a:solidFill>
              <a:latin typeface="+mj-lt"/>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F4BEE9B-A164-476E-AE50-D4333189CAD7}"/>
              </a:ext>
            </a:extLst>
          </p:cNvPr>
          <p:cNvSpPr/>
          <p:nvPr/>
        </p:nvSpPr>
        <p:spPr>
          <a:xfrm>
            <a:off x="4129037" y="4787317"/>
            <a:ext cx="8062963" cy="1265360"/>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SG" sz="3000" b="1" dirty="0">
                <a:solidFill>
                  <a:schemeClr val="tx1"/>
                </a:solidFill>
                <a:latin typeface="Bahnschrift SemiBold SemiConden" panose="020B0502040204020203" pitchFamily="34" charset="0"/>
              </a:rPr>
              <a:t>Undoubtedly, Majumder is the forerunner in the field of mime in Bangladesh. </a:t>
            </a:r>
            <a:endParaRPr lang="en-US" sz="3000" b="1" dirty="0">
              <a:solidFill>
                <a:schemeClr val="tx1"/>
              </a:solidFill>
              <a:latin typeface="Bahnschrift SemiBold SemiConden" panose="020B0502040204020203" pitchFamily="34" charset="0"/>
            </a:endParaRPr>
          </a:p>
        </p:txBody>
      </p:sp>
      <p:pic>
        <p:nvPicPr>
          <p:cNvPr id="4" name="Picture 2" descr="Partha Pratim Majumder - Wikipedia">
            <a:extLst>
              <a:ext uri="{FF2B5EF4-FFF2-40B4-BE49-F238E27FC236}">
                <a16:creationId xmlns:a16="http://schemas.microsoft.com/office/drawing/2014/main" id="{B3186FA7-BAF5-4B3E-A047-5EDBE52E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895" y="975987"/>
            <a:ext cx="4188999" cy="3806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0501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par>
                                <p:cTn id="58" presetID="14" presetClass="entr" presetSubtype="1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randombar(horizontal)">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18" name="Rectangle: Rounded Corners 17">
            <a:extLst>
              <a:ext uri="{FF2B5EF4-FFF2-40B4-BE49-F238E27FC236}">
                <a16:creationId xmlns:a16="http://schemas.microsoft.com/office/drawing/2014/main" id="{8B0B6F84-1AD6-4702-B755-A1AC12DB6A5C}"/>
              </a:ext>
            </a:extLst>
          </p:cNvPr>
          <p:cNvSpPr/>
          <p:nvPr/>
        </p:nvSpPr>
        <p:spPr>
          <a:xfrm>
            <a:off x="-1320" y="2564291"/>
            <a:ext cx="4879049" cy="1008112"/>
          </a:xfrm>
          <a:prstGeom prst="roundRect">
            <a:avLst/>
          </a:prstGeom>
          <a:solidFill>
            <a:srgbClr val="0070C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depict (n) = represent </a:t>
            </a:r>
            <a:endParaRPr lang="en-US" sz="2800" b="1" dirty="0">
              <a:solidFill>
                <a:schemeClr val="bg1"/>
              </a:solidFill>
              <a:latin typeface="+mj-lt"/>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0" y="4114092"/>
            <a:ext cx="4953224" cy="1349676"/>
          </a:xfrm>
          <a:prstGeom prst="round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solo  (adj.) = single/lone</a:t>
            </a:r>
            <a:endParaRPr lang="en-US" sz="2800" b="1" dirty="0">
              <a:solidFill>
                <a:schemeClr val="bg1"/>
              </a:solidFill>
              <a:latin typeface="+mj-lt"/>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3308A5E0-F58D-4965-B479-7DD25D69D03C}"/>
              </a:ext>
            </a:extLst>
          </p:cNvPr>
          <p:cNvSpPr/>
          <p:nvPr/>
        </p:nvSpPr>
        <p:spPr>
          <a:xfrm>
            <a:off x="-1321" y="1201383"/>
            <a:ext cx="4729170" cy="86409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r>
              <a:rPr lang="en-US" sz="2800" b="1" dirty="0">
                <a:solidFill>
                  <a:schemeClr val="bg1"/>
                </a:solidFill>
                <a:latin typeface="+mj-lt"/>
                <a:cs typeface="Times New Roman" panose="02020603050405020304" pitchFamily="18" charset="0"/>
              </a:rPr>
              <a:t>express  (verb)</a:t>
            </a:r>
            <a:r>
              <a:rPr lang="en-SG" sz="2800" dirty="0">
                <a:solidFill>
                  <a:schemeClr val="bg1"/>
                </a:solidFill>
                <a:latin typeface="+mj-lt"/>
                <a:cs typeface="Times New Roman" panose="02020603050405020304" pitchFamily="18" charset="0"/>
              </a:rPr>
              <a:t> = </a:t>
            </a:r>
            <a:r>
              <a:rPr lang="en-US" sz="2800" b="1" dirty="0">
                <a:solidFill>
                  <a:schemeClr val="bg1"/>
                </a:solidFill>
                <a:latin typeface="+mj-lt"/>
                <a:cs typeface="Times New Roman" panose="02020603050405020304" pitchFamily="18" charset="0"/>
              </a:rPr>
              <a:t>represent/reflect</a:t>
            </a:r>
            <a:endParaRPr lang="en-US" sz="2800" dirty="0">
              <a:solidFill>
                <a:schemeClr val="bg1"/>
              </a:solidFill>
              <a:latin typeface="+mj-lt"/>
              <a:cs typeface="Times New Roman" panose="02020603050405020304" pitchFamily="18" charset="0"/>
            </a:endParaRPr>
          </a:p>
        </p:txBody>
      </p:sp>
      <p:pic>
        <p:nvPicPr>
          <p:cNvPr id="3074" name="Picture 2" descr="Pathao stands beside Abdul Kuddus Boyati | Dhaka Tribune">
            <a:extLst>
              <a:ext uri="{FF2B5EF4-FFF2-40B4-BE49-F238E27FC236}">
                <a16:creationId xmlns:a16="http://schemas.microsoft.com/office/drawing/2014/main" id="{75A5B954-31EC-4800-AF2C-7F1413BE8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333" y="1052735"/>
            <a:ext cx="6532984" cy="5096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078225CE-AD6E-4045-AA78-8518ED277E31}"/>
              </a:ext>
            </a:extLst>
          </p:cNvPr>
          <p:cNvSpPr/>
          <p:nvPr/>
        </p:nvSpPr>
        <p:spPr>
          <a:xfrm>
            <a:off x="0" y="6148860"/>
            <a:ext cx="12192000" cy="709140"/>
          </a:xfrm>
          <a:prstGeom prst="round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We enjoyed a solo </a:t>
            </a:r>
            <a:r>
              <a:rPr lang="en-SG" sz="2800" b="1" dirty="0" err="1">
                <a:solidFill>
                  <a:schemeClr val="bg1"/>
                </a:solidFill>
                <a:latin typeface="+mj-lt"/>
                <a:cs typeface="Times New Roman" panose="02020603050405020304" pitchFamily="18" charset="0"/>
              </a:rPr>
              <a:t>performace</a:t>
            </a:r>
            <a:r>
              <a:rPr lang="en-SG" sz="2800" b="1" dirty="0">
                <a:solidFill>
                  <a:schemeClr val="bg1"/>
                </a:solidFill>
                <a:latin typeface="+mj-lt"/>
                <a:cs typeface="Times New Roman" panose="02020603050405020304" pitchFamily="18" charset="0"/>
              </a:rPr>
              <a:t> of </a:t>
            </a:r>
            <a:r>
              <a:rPr lang="en-US" sz="2800" b="1" dirty="0">
                <a:solidFill>
                  <a:schemeClr val="bg1"/>
                </a:solidFill>
                <a:latin typeface="+mj-lt"/>
                <a:cs typeface="Times New Roman" panose="02020603050405020304" pitchFamily="18" charset="0"/>
              </a:rPr>
              <a:t>Abdul </a:t>
            </a:r>
            <a:r>
              <a:rPr lang="en-US" sz="2800" b="1" dirty="0" err="1">
                <a:solidFill>
                  <a:schemeClr val="bg1"/>
                </a:solidFill>
                <a:latin typeface="+mj-lt"/>
                <a:cs typeface="Times New Roman" panose="02020603050405020304" pitchFamily="18" charset="0"/>
              </a:rPr>
              <a:t>Kuddus</a:t>
            </a:r>
            <a:r>
              <a:rPr lang="en-US" sz="2800" b="1" dirty="0">
                <a:solidFill>
                  <a:schemeClr val="bg1"/>
                </a:solidFill>
                <a:latin typeface="+mj-lt"/>
                <a:cs typeface="Times New Roman" panose="02020603050405020304" pitchFamily="18" charset="0"/>
              </a:rPr>
              <a:t> </a:t>
            </a:r>
            <a:r>
              <a:rPr lang="en-US" sz="2800" b="1" dirty="0" err="1">
                <a:solidFill>
                  <a:schemeClr val="bg1"/>
                </a:solidFill>
                <a:latin typeface="+mj-lt"/>
                <a:cs typeface="Times New Roman" panose="02020603050405020304" pitchFamily="18" charset="0"/>
              </a:rPr>
              <a:t>Boyati</a:t>
            </a:r>
            <a:r>
              <a:rPr lang="en-US" sz="2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7552326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  </a:t>
            </a:r>
          </a:p>
          <a:p>
            <a:pPr marL="0" indent="0">
              <a:buNone/>
            </a:pPr>
            <a:endParaRPr lang="es-ES" sz="2000" b="1" dirty="0"/>
          </a:p>
          <a:p>
            <a:pPr marL="0" indent="0">
              <a:buNone/>
            </a:pPr>
            <a:br>
              <a:rPr lang="en-US" sz="2000" dirty="0"/>
            </a:br>
            <a:endParaRPr lang="en-US" sz="2400" dirty="0"/>
          </a:p>
        </p:txBody>
      </p:sp>
      <p:pic>
        <p:nvPicPr>
          <p:cNvPr id="12" name="Picture 2" descr="F:\Goverment Jobs\ATEO\rsz_rajon_pp.jpg">
            <a:extLst>
              <a:ext uri="{FF2B5EF4-FFF2-40B4-BE49-F238E27FC236}">
                <a16:creationId xmlns:a16="http://schemas.microsoft.com/office/drawing/2014/main" id="{49110D78-249E-4CA8-AD68-5D955672A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Rectangle: Rounded Corners 21">
            <a:extLst>
              <a:ext uri="{FF2B5EF4-FFF2-40B4-BE49-F238E27FC236}">
                <a16:creationId xmlns:a16="http://schemas.microsoft.com/office/drawing/2014/main" id="{F76204EC-1594-4BC7-A5BA-B440BB93BDF4}"/>
              </a:ext>
            </a:extLst>
          </p:cNvPr>
          <p:cNvSpPr/>
          <p:nvPr/>
        </p:nvSpPr>
        <p:spPr>
          <a:xfrm>
            <a:off x="22775" y="3212976"/>
            <a:ext cx="4953224" cy="1349676"/>
          </a:xfrm>
          <a:prstGeom prst="round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unimaginable  (adj.) =incredible </a:t>
            </a:r>
            <a:endParaRPr lang="en-US" sz="2800" b="1" dirty="0">
              <a:solidFill>
                <a:schemeClr val="bg1"/>
              </a:solidFill>
              <a:latin typeface="+mj-lt"/>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3308A5E0-F58D-4965-B479-7DD25D69D03C}"/>
              </a:ext>
            </a:extLst>
          </p:cNvPr>
          <p:cNvSpPr/>
          <p:nvPr/>
        </p:nvSpPr>
        <p:spPr>
          <a:xfrm>
            <a:off x="0" y="1268761"/>
            <a:ext cx="4879050" cy="86409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r>
              <a:rPr lang="en-US" sz="2800" b="1" dirty="0">
                <a:solidFill>
                  <a:schemeClr val="bg1"/>
                </a:solidFill>
                <a:latin typeface="+mj-lt"/>
                <a:cs typeface="Times New Roman" panose="02020603050405020304" pitchFamily="18" charset="0"/>
              </a:rPr>
              <a:t>legendary  (adj)</a:t>
            </a:r>
            <a:r>
              <a:rPr lang="en-SG" sz="2800" dirty="0">
                <a:solidFill>
                  <a:schemeClr val="bg1"/>
                </a:solidFill>
                <a:latin typeface="+mj-lt"/>
                <a:cs typeface="Times New Roman" panose="02020603050405020304" pitchFamily="18" charset="0"/>
              </a:rPr>
              <a:t> = </a:t>
            </a:r>
            <a:r>
              <a:rPr lang="en-SG" sz="2800" b="1" dirty="0">
                <a:solidFill>
                  <a:schemeClr val="bg1"/>
                </a:solidFill>
                <a:latin typeface="+mj-lt"/>
                <a:cs typeface="Times New Roman" panose="02020603050405020304" pitchFamily="18" charset="0"/>
              </a:rPr>
              <a:t>very</a:t>
            </a:r>
            <a:r>
              <a:rPr lang="en-SG" sz="2800" dirty="0">
                <a:solidFill>
                  <a:schemeClr val="bg1"/>
                </a:solidFill>
                <a:latin typeface="+mj-lt"/>
                <a:cs typeface="Times New Roman" panose="02020603050405020304" pitchFamily="18" charset="0"/>
              </a:rPr>
              <a:t> </a:t>
            </a:r>
            <a:r>
              <a:rPr lang="en-US" sz="2800" b="1" dirty="0">
                <a:solidFill>
                  <a:schemeClr val="bg1"/>
                </a:solidFill>
                <a:latin typeface="+mj-lt"/>
                <a:cs typeface="Times New Roman" panose="02020603050405020304" pitchFamily="18" charset="0"/>
              </a:rPr>
              <a:t>famous and admired </a:t>
            </a:r>
            <a:endParaRPr lang="en-US" sz="2800" dirty="0">
              <a:solidFill>
                <a:schemeClr val="bg1"/>
              </a:solidFill>
              <a:latin typeface="+mj-lt"/>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281AED4-32F8-42A0-AFD9-6CBF7F236856}"/>
              </a:ext>
            </a:extLst>
          </p:cNvPr>
          <p:cNvSpPr/>
          <p:nvPr/>
        </p:nvSpPr>
        <p:spPr>
          <a:xfrm>
            <a:off x="0" y="5193334"/>
            <a:ext cx="12192000" cy="968972"/>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US" sz="3000" b="1" dirty="0">
                <a:solidFill>
                  <a:schemeClr val="tx1"/>
                </a:solidFill>
                <a:latin typeface="Bahnschrift SemiBold SemiConden" panose="020B0502040204020203" pitchFamily="34" charset="0"/>
              </a:rPr>
              <a:t>Mashrafe Bin </a:t>
            </a:r>
            <a:r>
              <a:rPr lang="en-US" sz="3000" b="1" dirty="0" err="1">
                <a:solidFill>
                  <a:schemeClr val="tx1"/>
                </a:solidFill>
                <a:latin typeface="Bahnschrift SemiBold SemiConden" panose="020B0502040204020203" pitchFamily="34" charset="0"/>
              </a:rPr>
              <a:t>Mortaza</a:t>
            </a:r>
            <a:r>
              <a:rPr lang="en-US" sz="3000" b="1" dirty="0">
                <a:solidFill>
                  <a:schemeClr val="tx1"/>
                </a:solidFill>
                <a:latin typeface="Bahnschrift SemiBold SemiConden" panose="020B0502040204020203" pitchFamily="34" charset="0"/>
              </a:rPr>
              <a:t> is a legendary figure in Bangladesh. Our team won many matches for his unimaginable performance.  </a:t>
            </a:r>
          </a:p>
        </p:txBody>
      </p:sp>
      <p:pic>
        <p:nvPicPr>
          <p:cNvPr id="4098" name="Picture 2" descr="A fitting farewell to Mashrafe as Bangladesh ODI captain | Prothom Alo">
            <a:extLst>
              <a:ext uri="{FF2B5EF4-FFF2-40B4-BE49-F238E27FC236}">
                <a16:creationId xmlns:a16="http://schemas.microsoft.com/office/drawing/2014/main" id="{E7621623-D4F8-4054-A7E4-46D87A00D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3" y="1015183"/>
            <a:ext cx="6982871" cy="414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6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  </a:t>
            </a:r>
          </a:p>
          <a:p>
            <a:pPr marL="0" indent="0">
              <a:buNone/>
            </a:pPr>
            <a:endParaRPr lang="es-ES" sz="2000" b="1" dirty="0"/>
          </a:p>
          <a:p>
            <a:pPr marL="0" indent="0">
              <a:buNone/>
            </a:pPr>
            <a:br>
              <a:rPr lang="en-US" sz="2000" dirty="0"/>
            </a:br>
            <a:endParaRPr lang="en-US" sz="2400" dirty="0"/>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75866" y="2946385"/>
            <a:ext cx="5817320" cy="902712"/>
          </a:xfrm>
          <a:prstGeom prst="round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Distinction  (n) = </a:t>
            </a:r>
            <a:r>
              <a:rPr lang="en-US" sz="2800" b="1" dirty="0">
                <a:solidFill>
                  <a:schemeClr val="bg1"/>
                </a:solidFill>
                <a:latin typeface="Times New Roman" panose="02020603050405020304" pitchFamily="18" charset="0"/>
                <a:cs typeface="Times New Roman" panose="02020603050405020304" pitchFamily="18" charset="0"/>
              </a:rPr>
              <a:t>Title</a:t>
            </a:r>
            <a:endParaRPr lang="en-US" sz="2800" b="1" dirty="0">
              <a:solidFill>
                <a:schemeClr val="bg1"/>
              </a:solidFill>
              <a:latin typeface="+mj-lt"/>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3308A5E0-F58D-4965-B479-7DD25D69D03C}"/>
              </a:ext>
            </a:extLst>
          </p:cNvPr>
          <p:cNvSpPr/>
          <p:nvPr/>
        </p:nvSpPr>
        <p:spPr>
          <a:xfrm>
            <a:off x="75866" y="1379752"/>
            <a:ext cx="5804110" cy="744420"/>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r>
              <a:rPr lang="en-US" sz="2800" b="1" dirty="0">
                <a:solidFill>
                  <a:schemeClr val="bg1"/>
                </a:solidFill>
                <a:latin typeface="+mj-lt"/>
                <a:cs typeface="Times New Roman" panose="02020603050405020304" pitchFamily="18" charset="0"/>
              </a:rPr>
              <a:t>Enthusiastically  (adj)</a:t>
            </a:r>
            <a:r>
              <a:rPr lang="en-SG" sz="2800" dirty="0">
                <a:solidFill>
                  <a:schemeClr val="bg1"/>
                </a:solidFill>
                <a:latin typeface="+mj-lt"/>
                <a:cs typeface="Times New Roman" panose="02020603050405020304" pitchFamily="18" charset="0"/>
              </a:rPr>
              <a:t> = </a:t>
            </a:r>
            <a:r>
              <a:rPr lang="en-US" sz="2800" b="1" dirty="0">
                <a:solidFill>
                  <a:schemeClr val="bg1"/>
                </a:solidFill>
                <a:latin typeface="+mj-lt"/>
                <a:cs typeface="Times New Roman" panose="02020603050405020304" pitchFamily="18" charset="0"/>
              </a:rPr>
              <a:t>willingly </a:t>
            </a:r>
            <a:endParaRPr lang="en-US" sz="2800" dirty="0">
              <a:solidFill>
                <a:schemeClr val="bg1"/>
              </a:solidFill>
              <a:latin typeface="+mj-lt"/>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281AED4-32F8-42A0-AFD9-6CBF7F236856}"/>
              </a:ext>
            </a:extLst>
          </p:cNvPr>
          <p:cNvSpPr/>
          <p:nvPr/>
        </p:nvSpPr>
        <p:spPr>
          <a:xfrm>
            <a:off x="6653647" y="1591181"/>
            <a:ext cx="5447928" cy="1821054"/>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US" sz="3000" b="1" dirty="0">
                <a:solidFill>
                  <a:schemeClr val="tx1"/>
                </a:solidFill>
                <a:latin typeface="Bahnschrift SemiBold SemiConden" panose="020B0502040204020203" pitchFamily="34" charset="0"/>
              </a:rPr>
              <a:t>Majumder won the highest distinction in the French Theatre in 2009. </a:t>
            </a:r>
          </a:p>
        </p:txBody>
      </p:sp>
      <p:sp>
        <p:nvSpPr>
          <p:cNvPr id="11" name="Rectangle: Rounded Corners 10">
            <a:extLst>
              <a:ext uri="{FF2B5EF4-FFF2-40B4-BE49-F238E27FC236}">
                <a16:creationId xmlns:a16="http://schemas.microsoft.com/office/drawing/2014/main" id="{8B838459-ECCC-44DC-90E9-DD169EDA5BC9}"/>
              </a:ext>
            </a:extLst>
          </p:cNvPr>
          <p:cNvSpPr/>
          <p:nvPr/>
        </p:nvSpPr>
        <p:spPr>
          <a:xfrm>
            <a:off x="75866" y="4811059"/>
            <a:ext cx="5614456" cy="744420"/>
          </a:xfrm>
          <a:prstGeom prst="roundRect">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2800" b="1" dirty="0">
                <a:solidFill>
                  <a:schemeClr val="bg1"/>
                </a:solidFill>
                <a:latin typeface="+mj-lt"/>
                <a:cs typeface="Times New Roman" panose="02020603050405020304" pitchFamily="18" charset="0"/>
              </a:rPr>
              <a:t>Genre  (n) = form </a:t>
            </a:r>
            <a:endParaRPr lang="en-US" sz="2800" b="1" dirty="0">
              <a:solidFill>
                <a:schemeClr val="bg1"/>
              </a:solidFill>
              <a:latin typeface="+mj-lt"/>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1697AEFE-084E-4ADE-88A1-47B30DE52ED4}"/>
              </a:ext>
            </a:extLst>
          </p:cNvPr>
          <p:cNvSpPr/>
          <p:nvPr/>
        </p:nvSpPr>
        <p:spPr>
          <a:xfrm>
            <a:off x="6653647" y="3966023"/>
            <a:ext cx="5447928" cy="1821054"/>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US" sz="3000" b="1" i="1" dirty="0" err="1">
                <a:solidFill>
                  <a:schemeClr val="tx1"/>
                </a:solidFill>
                <a:latin typeface="Bahnschrift SemiBold SemiConden" panose="020B0502040204020203" pitchFamily="34" charset="0"/>
              </a:rPr>
              <a:t>Vatiali</a:t>
            </a:r>
            <a:r>
              <a:rPr lang="en-US" sz="3000" b="1" i="1" dirty="0">
                <a:solidFill>
                  <a:schemeClr val="tx1"/>
                </a:solidFill>
                <a:latin typeface="Bahnschrift SemiBold SemiConden" panose="020B0502040204020203" pitchFamily="34" charset="0"/>
              </a:rPr>
              <a:t>  </a:t>
            </a:r>
            <a:r>
              <a:rPr lang="en-US" sz="3000" b="1" dirty="0">
                <a:solidFill>
                  <a:schemeClr val="tx1"/>
                </a:solidFill>
                <a:latin typeface="Bahnschrift SemiBold SemiConden" panose="020B0502040204020203" pitchFamily="34" charset="0"/>
              </a:rPr>
              <a:t>is a genre of folk song. </a:t>
            </a:r>
          </a:p>
        </p:txBody>
      </p:sp>
      <p:pic>
        <p:nvPicPr>
          <p:cNvPr id="4" name="Picture 2" descr="F:\Goverment Jobs\ATEO\rsz_rajon_pp.jpg">
            <a:extLst>
              <a:ext uri="{FF2B5EF4-FFF2-40B4-BE49-F238E27FC236}">
                <a16:creationId xmlns:a16="http://schemas.microsoft.com/office/drawing/2014/main" id="{B5199D94-78B6-4F44-85B4-E294355066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0401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B545-9600-4D67-A8A9-4DE118B2F593}"/>
              </a:ext>
            </a:extLst>
          </p:cNvPr>
          <p:cNvSpPr>
            <a:spLocks noGrp="1"/>
          </p:cNvSpPr>
          <p:nvPr>
            <p:ph type="title"/>
          </p:nvPr>
        </p:nvSpPr>
        <p:spPr>
          <a:xfrm>
            <a:off x="609600" y="-99392"/>
            <a:ext cx="10972800" cy="634082"/>
          </a:xfrm>
        </p:spPr>
        <p:txBody>
          <a:bodyPr/>
          <a:lstStyle/>
          <a:p>
            <a:r>
              <a:rPr lang="en-SG" b="1" dirty="0"/>
              <a:t>Text </a:t>
            </a:r>
            <a:endParaRPr lang="en-US" b="1" dirty="0"/>
          </a:p>
        </p:txBody>
      </p:sp>
      <p:sp>
        <p:nvSpPr>
          <p:cNvPr id="7" name="TextBox 6">
            <a:extLst>
              <a:ext uri="{FF2B5EF4-FFF2-40B4-BE49-F238E27FC236}">
                <a16:creationId xmlns:a16="http://schemas.microsoft.com/office/drawing/2014/main" id="{C11B7B3B-976C-4090-8B54-7C6190CEE674}"/>
              </a:ext>
            </a:extLst>
          </p:cNvPr>
          <p:cNvSpPr txBox="1"/>
          <p:nvPr/>
        </p:nvSpPr>
        <p:spPr>
          <a:xfrm>
            <a:off x="0" y="627067"/>
            <a:ext cx="12192000" cy="618630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dirty="0">
                <a:solidFill>
                  <a:schemeClr val="tx1"/>
                </a:solidFill>
                <a:latin typeface="Times New Roman" panose="02020603050405020304" pitchFamily="18" charset="0"/>
                <a:cs typeface="Times New Roman" panose="02020603050405020304" pitchFamily="18" charset="0"/>
              </a:rPr>
              <a:t>Before the beginning of human language, communication took place between humans through signs and gestures. As humans began to use their vocal chords, these silent gestures were no longer used as the primary means of communication. But these did not completely disappear. They evolved as a form of art, which came to be known as ‘mime’.  </a:t>
            </a:r>
          </a:p>
          <a:p>
            <a:pPr algn="just"/>
            <a:r>
              <a:rPr lang="en-US" sz="3600" b="1" dirty="0">
                <a:solidFill>
                  <a:schemeClr val="tx1"/>
                </a:solidFill>
                <a:latin typeface="Times New Roman" panose="02020603050405020304" pitchFamily="18" charset="0"/>
                <a:cs typeface="Times New Roman" panose="02020603050405020304" pitchFamily="18" charset="0"/>
              </a:rPr>
              <a:t>In a Bangladeshi village a little boy came to know about mime as he watched a performance in his village. He was so fascinated by the show that he was determined  to master this art. The name of that little boy was </a:t>
            </a:r>
            <a:r>
              <a:rPr lang="en-US" sz="3600" b="1" dirty="0" err="1">
                <a:solidFill>
                  <a:schemeClr val="tx1"/>
                </a:solidFill>
                <a:latin typeface="Times New Roman" panose="02020603050405020304" pitchFamily="18" charset="0"/>
                <a:cs typeface="Times New Roman" panose="02020603050405020304" pitchFamily="18" charset="0"/>
              </a:rPr>
              <a:t>Partha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Pratim</a:t>
            </a:r>
            <a:r>
              <a:rPr lang="en-US" sz="3600" b="1" dirty="0">
                <a:solidFill>
                  <a:schemeClr val="tx1"/>
                </a:solidFill>
                <a:latin typeface="Times New Roman" panose="02020603050405020304" pitchFamily="18" charset="0"/>
                <a:cs typeface="Times New Roman" panose="02020603050405020304" pitchFamily="18" charset="0"/>
              </a:rPr>
              <a:t> Majumder.</a:t>
            </a:r>
          </a:p>
        </p:txBody>
      </p:sp>
    </p:spTree>
    <p:extLst>
      <p:ext uri="{BB962C8B-B14F-4D97-AF65-F5344CB8AC3E}">
        <p14:creationId xmlns:p14="http://schemas.microsoft.com/office/powerpoint/2010/main" val="1417476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E9ABFF-E2A4-4AF1-8C2C-55BD0A5D3189}"/>
              </a:ext>
            </a:extLst>
          </p:cNvPr>
          <p:cNvSpPr txBox="1"/>
          <p:nvPr/>
        </p:nvSpPr>
        <p:spPr>
          <a:xfrm>
            <a:off x="0" y="836712"/>
            <a:ext cx="12192000" cy="507831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dirty="0" err="1">
                <a:solidFill>
                  <a:schemeClr val="tx1"/>
                </a:solidFill>
                <a:latin typeface="Times New Roman" panose="02020603050405020304" pitchFamily="18" charset="0"/>
                <a:cs typeface="Times New Roman" panose="02020603050405020304" pitchFamily="18" charset="0"/>
              </a:rPr>
              <a:t>Majumder</a:t>
            </a:r>
            <a:r>
              <a:rPr lang="en-US" sz="3600" b="1" dirty="0">
                <a:solidFill>
                  <a:schemeClr val="tx1"/>
                </a:solidFill>
                <a:latin typeface="Times New Roman" panose="02020603050405020304" pitchFamily="18" charset="0"/>
                <a:cs typeface="Times New Roman" panose="02020603050405020304" pitchFamily="18" charset="0"/>
              </a:rPr>
              <a:t> is undoubtedly a forerunner in the field of mime in Bangladesh. He started as a musician and his keen sense of rhythm helped him to let his limbs move and express his thoughts through gestures. </a:t>
            </a:r>
            <a:r>
              <a:rPr lang="en-US" sz="3600" b="1" dirty="0" err="1">
                <a:solidFill>
                  <a:schemeClr val="tx1"/>
                </a:solidFill>
                <a:latin typeface="Times New Roman" panose="02020603050405020304" pitchFamily="18" charset="0"/>
                <a:cs typeface="Times New Roman" panose="02020603050405020304" pitchFamily="18" charset="0"/>
              </a:rPr>
              <a:t>Partha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Pratim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Majumder</a:t>
            </a:r>
            <a:r>
              <a:rPr lang="en-US" sz="3600" b="1" dirty="0">
                <a:solidFill>
                  <a:schemeClr val="tx1"/>
                </a:solidFill>
                <a:latin typeface="Times New Roman" panose="02020603050405020304" pitchFamily="18" charset="0"/>
                <a:cs typeface="Times New Roman" panose="02020603050405020304" pitchFamily="18" charset="0"/>
              </a:rPr>
              <a:t> is the first Bangladeshi to take up mime as a profession. He performed in a number of television shows in Bangladesh and gained popularity. In his mime, Majumder depicted the day-to-day life of the people-their sadness, tears as well as their happiness and laughter. </a:t>
            </a:r>
          </a:p>
        </p:txBody>
      </p:sp>
      <p:pic>
        <p:nvPicPr>
          <p:cNvPr id="4" name="Picture 2" descr="F:\Goverment Jobs\ATEO\rsz_rajon_pp.jpg">
            <a:extLst>
              <a:ext uri="{FF2B5EF4-FFF2-40B4-BE49-F238E27FC236}">
                <a16:creationId xmlns:a16="http://schemas.microsoft.com/office/drawing/2014/main" id="{EB96F889-AB45-43C9-B6A2-4FEFA3DBFE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0812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CE5C9-FA45-4179-A088-B3FDD5291174}"/>
              </a:ext>
            </a:extLst>
          </p:cNvPr>
          <p:cNvSpPr txBox="1"/>
          <p:nvPr/>
        </p:nvSpPr>
        <p:spPr>
          <a:xfrm>
            <a:off x="0" y="0"/>
            <a:ext cx="12192000" cy="63709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400" b="1" dirty="0" err="1">
                <a:solidFill>
                  <a:schemeClr val="tx1"/>
                </a:solidFill>
                <a:latin typeface="Times New Roman" panose="02020603050405020304" pitchFamily="18" charset="0"/>
                <a:cs typeface="Times New Roman" panose="02020603050405020304" pitchFamily="18" charset="0"/>
              </a:rPr>
              <a:t>Majumder’s</a:t>
            </a:r>
            <a:r>
              <a:rPr lang="en-US" sz="3400" b="1" dirty="0">
                <a:solidFill>
                  <a:schemeClr val="tx1"/>
                </a:solidFill>
                <a:latin typeface="Times New Roman" panose="02020603050405020304" pitchFamily="18" charset="0"/>
                <a:cs typeface="Times New Roman" panose="02020603050405020304" pitchFamily="18" charset="0"/>
              </a:rPr>
              <a:t> turning point of life came in 1979, when he was asked to give a solo performance in Bangladesh </a:t>
            </a:r>
            <a:r>
              <a:rPr lang="en-US" sz="3400" b="1" dirty="0" err="1">
                <a:solidFill>
                  <a:schemeClr val="tx1"/>
                </a:solidFill>
                <a:latin typeface="Times New Roman" panose="02020603050405020304" pitchFamily="18" charset="0"/>
                <a:cs typeface="Times New Roman" panose="02020603050405020304" pitchFamily="18" charset="0"/>
              </a:rPr>
              <a:t>Shilpakala</a:t>
            </a:r>
            <a:r>
              <a:rPr lang="en-US" sz="3400" b="1" dirty="0">
                <a:solidFill>
                  <a:schemeClr val="tx1"/>
                </a:solidFill>
                <a:latin typeface="Times New Roman" panose="02020603050405020304" pitchFamily="18" charset="0"/>
                <a:cs typeface="Times New Roman" panose="02020603050405020304" pitchFamily="18" charset="0"/>
              </a:rPr>
              <a:t> Academy. The then French ambassador to Bangladesh Mr. </a:t>
            </a:r>
            <a:r>
              <a:rPr lang="en-US" sz="3400" b="1" dirty="0" err="1">
                <a:solidFill>
                  <a:schemeClr val="tx1"/>
                </a:solidFill>
                <a:latin typeface="Times New Roman" panose="02020603050405020304" pitchFamily="18" charset="0"/>
                <a:cs typeface="Times New Roman" panose="02020603050405020304" pitchFamily="18" charset="0"/>
              </a:rPr>
              <a:t>Loic</a:t>
            </a:r>
            <a:r>
              <a:rPr lang="en-US" sz="3400" b="1" dirty="0">
                <a:solidFill>
                  <a:schemeClr val="tx1"/>
                </a:solidFill>
                <a:latin typeface="Times New Roman" panose="02020603050405020304" pitchFamily="18" charset="0"/>
                <a:cs typeface="Times New Roman" panose="02020603050405020304" pitchFamily="18" charset="0"/>
              </a:rPr>
              <a:t> Moreau happened to be among the audience. Mr. Moreau noticed the talent in </a:t>
            </a:r>
            <a:r>
              <a:rPr lang="en-US" sz="3400" b="1" dirty="0" err="1">
                <a:solidFill>
                  <a:schemeClr val="tx1"/>
                </a:solidFill>
                <a:latin typeface="Times New Roman" panose="02020603050405020304" pitchFamily="18" charset="0"/>
                <a:cs typeface="Times New Roman" panose="02020603050405020304" pitchFamily="18" charset="0"/>
              </a:rPr>
              <a:t>Majumder</a:t>
            </a:r>
            <a:r>
              <a:rPr lang="en-US" sz="3400" b="1" dirty="0">
                <a:solidFill>
                  <a:schemeClr val="tx1"/>
                </a:solidFill>
                <a:latin typeface="Times New Roman" panose="02020603050405020304" pitchFamily="18" charset="0"/>
                <a:cs typeface="Times New Roman" panose="02020603050405020304" pitchFamily="18" charset="0"/>
              </a:rPr>
              <a:t>.  In 1981, the French Government offered him a scholarship so that he could get professional training in mime. This was the first time that a student was granted a  French scholarship in mime. </a:t>
            </a:r>
            <a:r>
              <a:rPr lang="en-US" sz="3400" b="1" dirty="0" err="1">
                <a:solidFill>
                  <a:schemeClr val="tx1"/>
                </a:solidFill>
                <a:latin typeface="Times New Roman" panose="02020603050405020304" pitchFamily="18" charset="0"/>
                <a:cs typeface="Times New Roman" panose="02020603050405020304" pitchFamily="18" charset="0"/>
              </a:rPr>
              <a:t>Majumder</a:t>
            </a:r>
            <a:r>
              <a:rPr lang="en-US" sz="3400" b="1" dirty="0">
                <a:solidFill>
                  <a:schemeClr val="tx1"/>
                </a:solidFill>
                <a:latin typeface="Times New Roman" panose="02020603050405020304" pitchFamily="18" charset="0"/>
                <a:cs typeface="Times New Roman" panose="02020603050405020304" pitchFamily="18" charset="0"/>
              </a:rPr>
              <a:t> started his training under the legendry maestro, </a:t>
            </a:r>
            <a:r>
              <a:rPr lang="en-US" sz="3400" b="1" dirty="0" err="1">
                <a:solidFill>
                  <a:schemeClr val="tx1"/>
                </a:solidFill>
                <a:latin typeface="Times New Roman" panose="02020603050405020304" pitchFamily="18" charset="0"/>
                <a:cs typeface="Times New Roman" panose="02020603050405020304" pitchFamily="18" charset="0"/>
              </a:rPr>
              <a:t>Etiene</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Decroux</a:t>
            </a:r>
            <a:r>
              <a:rPr lang="en-US" sz="3400" b="1" dirty="0">
                <a:solidFill>
                  <a:schemeClr val="tx1"/>
                </a:solidFill>
                <a:latin typeface="Times New Roman" panose="02020603050405020304" pitchFamily="18" charset="0"/>
                <a:cs typeface="Times New Roman" panose="02020603050405020304" pitchFamily="18" charset="0"/>
              </a:rPr>
              <a:t>. Through </a:t>
            </a:r>
            <a:r>
              <a:rPr lang="en-US" sz="3400" b="1" dirty="0" err="1">
                <a:solidFill>
                  <a:schemeClr val="tx1"/>
                </a:solidFill>
                <a:latin typeface="Times New Roman" panose="02020603050405020304" pitchFamily="18" charset="0"/>
                <a:cs typeface="Times New Roman" panose="02020603050405020304" pitchFamily="18" charset="0"/>
              </a:rPr>
              <a:t>Decroux</a:t>
            </a:r>
            <a:r>
              <a:rPr lang="en-US" sz="3400" b="1" dirty="0">
                <a:solidFill>
                  <a:schemeClr val="tx1"/>
                </a:solidFill>
                <a:latin typeface="Times New Roman" panose="02020603050405020304" pitchFamily="18" charset="0"/>
                <a:cs typeface="Times New Roman" panose="02020603050405020304" pitchFamily="18" charset="0"/>
              </a:rPr>
              <a:t>, he met another celebrated mime artist named Marcel Marceau.  Marceau has transformed modern mime by taking it to an unimaginable height.</a:t>
            </a:r>
          </a:p>
        </p:txBody>
      </p:sp>
      <p:pic>
        <p:nvPicPr>
          <p:cNvPr id="4" name="Picture 2" descr="F:\Goverment Jobs\ATEO\rsz_rajon_pp.jpg">
            <a:extLst>
              <a:ext uri="{FF2B5EF4-FFF2-40B4-BE49-F238E27FC236}">
                <a16:creationId xmlns:a16="http://schemas.microsoft.com/office/drawing/2014/main" id="{55861076-7E95-4A1C-A859-53FCF569BF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4873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4" y="-27384"/>
            <a:ext cx="12182465" cy="62940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500" b="1" dirty="0">
                <a:solidFill>
                  <a:schemeClr val="tx1"/>
                </a:solidFill>
                <a:latin typeface="Times New Roman" panose="02020603050405020304" pitchFamily="18" charset="0"/>
                <a:cs typeface="Times New Roman" panose="02020603050405020304" pitchFamily="18" charset="0"/>
              </a:rPr>
              <a:t>Marceau was very impressed by the young Bangladeshi talent and offered him a place in his school for mime, named ‘</a:t>
            </a:r>
            <a:r>
              <a:rPr lang="en-US" sz="3500" b="1" dirty="0" err="1">
                <a:solidFill>
                  <a:schemeClr val="tx1"/>
                </a:solidFill>
                <a:latin typeface="Times New Roman" panose="02020603050405020304" pitchFamily="18" charset="0"/>
                <a:cs typeface="Times New Roman" panose="02020603050405020304" pitchFamily="18" charset="0"/>
              </a:rPr>
              <a:t>Ecole</a:t>
            </a:r>
            <a:r>
              <a:rPr lang="en-US" sz="3500" b="1" dirty="0">
                <a:solidFill>
                  <a:schemeClr val="tx1"/>
                </a:solidFill>
                <a:latin typeface="Times New Roman" panose="02020603050405020304" pitchFamily="18" charset="0"/>
                <a:cs typeface="Times New Roman" panose="02020603050405020304" pitchFamily="18" charset="0"/>
              </a:rPr>
              <a:t> </a:t>
            </a:r>
            <a:r>
              <a:rPr lang="en-US" sz="3500" b="1" dirty="0" err="1">
                <a:solidFill>
                  <a:schemeClr val="tx1"/>
                </a:solidFill>
                <a:latin typeface="Times New Roman" panose="02020603050405020304" pitchFamily="18" charset="0"/>
                <a:cs typeface="Times New Roman" panose="02020603050405020304" pitchFamily="18" charset="0"/>
              </a:rPr>
              <a:t>Internationale</a:t>
            </a:r>
            <a:r>
              <a:rPr lang="en-US" sz="3500" b="1" dirty="0">
                <a:solidFill>
                  <a:schemeClr val="tx1"/>
                </a:solidFill>
                <a:latin typeface="Times New Roman" panose="02020603050405020304" pitchFamily="18" charset="0"/>
                <a:cs typeface="Times New Roman" panose="02020603050405020304" pitchFamily="18" charset="0"/>
              </a:rPr>
              <a:t> de </a:t>
            </a:r>
            <a:r>
              <a:rPr lang="en-US" sz="3500" b="1" dirty="0" err="1">
                <a:solidFill>
                  <a:schemeClr val="tx1"/>
                </a:solidFill>
                <a:latin typeface="Times New Roman" panose="02020603050405020304" pitchFamily="18" charset="0"/>
                <a:cs typeface="Times New Roman" panose="02020603050405020304" pitchFamily="18" charset="0"/>
              </a:rPr>
              <a:t>Mimodrame</a:t>
            </a:r>
            <a:r>
              <a:rPr lang="en-US" sz="3500" b="1" dirty="0">
                <a:solidFill>
                  <a:schemeClr val="tx1"/>
                </a:solidFill>
                <a:latin typeface="Times New Roman" panose="02020603050405020304" pitchFamily="18" charset="0"/>
                <a:cs typeface="Times New Roman" panose="02020603050405020304" pitchFamily="18" charset="0"/>
              </a:rPr>
              <a:t> de Paris Marcel Marceau’. This school of mime is the biggest and the best in the world. </a:t>
            </a:r>
          </a:p>
          <a:p>
            <a:pPr algn="just"/>
            <a:r>
              <a:rPr lang="en-US" sz="3500" b="1" dirty="0">
                <a:solidFill>
                  <a:schemeClr val="tx1"/>
                </a:solidFill>
                <a:latin typeface="Times New Roman" panose="02020603050405020304" pitchFamily="18" charset="0"/>
                <a:cs typeface="Times New Roman" panose="02020603050405020304" pitchFamily="18" charset="0"/>
              </a:rPr>
              <a:t>During his three year training period, </a:t>
            </a:r>
            <a:r>
              <a:rPr lang="en-US" sz="3500" b="1" dirty="0" err="1">
                <a:solidFill>
                  <a:schemeClr val="tx1"/>
                </a:solidFill>
                <a:latin typeface="Times New Roman" panose="02020603050405020304" pitchFamily="18" charset="0"/>
                <a:cs typeface="Times New Roman" panose="02020603050405020304" pitchFamily="18" charset="0"/>
              </a:rPr>
              <a:t>Majumder</a:t>
            </a:r>
            <a:r>
              <a:rPr lang="en-US" sz="3500" b="1" dirty="0">
                <a:solidFill>
                  <a:schemeClr val="tx1"/>
                </a:solidFill>
                <a:latin typeface="Times New Roman" panose="02020603050405020304" pitchFamily="18" charset="0"/>
                <a:cs typeface="Times New Roman" panose="02020603050405020304" pitchFamily="18" charset="0"/>
              </a:rPr>
              <a:t> practiced 16-18 hours daily till each and every bone in his body would feel like breaking. </a:t>
            </a:r>
          </a:p>
          <a:p>
            <a:pPr algn="just"/>
            <a:r>
              <a:rPr lang="en-US" sz="3500" b="1" dirty="0">
                <a:solidFill>
                  <a:schemeClr val="tx1"/>
                </a:solidFill>
                <a:latin typeface="Times New Roman" panose="02020603050405020304" pitchFamily="18" charset="0"/>
                <a:cs typeface="Times New Roman" panose="02020603050405020304" pitchFamily="18" charset="0"/>
              </a:rPr>
              <a:t>After his time with Marceau, there was no looking back for </a:t>
            </a:r>
            <a:r>
              <a:rPr lang="en-US" sz="3500" b="1" dirty="0" err="1">
                <a:solidFill>
                  <a:schemeClr val="tx1"/>
                </a:solidFill>
                <a:latin typeface="Times New Roman" panose="02020603050405020304" pitchFamily="18" charset="0"/>
                <a:cs typeface="Times New Roman" panose="02020603050405020304" pitchFamily="18" charset="0"/>
              </a:rPr>
              <a:t>Majumder</a:t>
            </a:r>
            <a:r>
              <a:rPr lang="en-US" sz="3500" b="1" dirty="0">
                <a:solidFill>
                  <a:schemeClr val="tx1"/>
                </a:solidFill>
                <a:latin typeface="Times New Roman" panose="02020603050405020304" pitchFamily="18" charset="0"/>
                <a:cs typeface="Times New Roman" panose="02020603050405020304" pitchFamily="18" charset="0"/>
              </a:rPr>
              <a:t>. He staged solo performances in England, Belgium, Germany, Spain, Italy and the USA. French, Canadian and American TV channels enthusiastically aired his shows. </a:t>
            </a:r>
          </a:p>
          <a:p>
            <a:pPr algn="just"/>
            <a:endParaRPr lang="en-US" sz="1600" b="1" dirty="0">
              <a:solidFill>
                <a:schemeClr val="tx1"/>
              </a:solidFill>
              <a:latin typeface="Times New Roman" panose="02020603050405020304" pitchFamily="18" charset="0"/>
              <a:cs typeface="Times New Roman" panose="02020603050405020304" pitchFamily="18" charset="0"/>
            </a:endParaRPr>
          </a:p>
        </p:txBody>
      </p:sp>
      <p:pic>
        <p:nvPicPr>
          <p:cNvPr id="2" name="Picture 2" descr="F:\Goverment Jobs\ATEO\rsz_rajon_pp.jpg">
            <a:extLst>
              <a:ext uri="{FF2B5EF4-FFF2-40B4-BE49-F238E27FC236}">
                <a16:creationId xmlns:a16="http://schemas.microsoft.com/office/drawing/2014/main" id="{7AC0945B-C902-45A5-A2D5-AE4F588CDE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72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941"/>
            <a:ext cx="12192000" cy="618630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dirty="0">
                <a:solidFill>
                  <a:schemeClr val="tx1"/>
                </a:solidFill>
                <a:latin typeface="Times New Roman" panose="02020603050405020304" pitchFamily="18" charset="0"/>
                <a:cs typeface="Times New Roman" panose="02020603050405020304" pitchFamily="18" charset="0"/>
              </a:rPr>
              <a:t>In 2009, a French play featuring </a:t>
            </a:r>
            <a:r>
              <a:rPr lang="en-US" sz="3600" b="1" dirty="0" err="1">
                <a:solidFill>
                  <a:schemeClr val="tx1"/>
                </a:solidFill>
                <a:latin typeface="Times New Roman" panose="02020603050405020304" pitchFamily="18" charset="0"/>
                <a:cs typeface="Times New Roman" panose="02020603050405020304" pitchFamily="18" charset="0"/>
              </a:rPr>
              <a:t>Majumder</a:t>
            </a:r>
            <a:r>
              <a:rPr lang="en-US" sz="3600" b="1" dirty="0">
                <a:solidFill>
                  <a:schemeClr val="tx1"/>
                </a:solidFill>
                <a:latin typeface="Times New Roman" panose="02020603050405020304" pitchFamily="18" charset="0"/>
                <a:cs typeface="Times New Roman" panose="02020603050405020304" pitchFamily="18" charset="0"/>
              </a:rPr>
              <a:t> won the “Moliere Award” which is the highest distinction in the French Theatre.</a:t>
            </a:r>
          </a:p>
          <a:p>
            <a:pPr algn="just"/>
            <a:r>
              <a:rPr lang="en-US" sz="3600" b="1" dirty="0">
                <a:solidFill>
                  <a:schemeClr val="tx1"/>
                </a:solidFill>
                <a:latin typeface="Times New Roman" panose="02020603050405020304" pitchFamily="18" charset="0"/>
                <a:cs typeface="Times New Roman" panose="02020603050405020304" pitchFamily="18" charset="0"/>
              </a:rPr>
              <a:t>As a pioneer of the art of mime in Bangladesh and for popularizing the artistic genre, Bangladesh Government </a:t>
            </a:r>
            <a:r>
              <a:rPr lang="en-US" sz="3600" b="1" dirty="0" err="1">
                <a:solidFill>
                  <a:schemeClr val="tx1"/>
                </a:solidFill>
                <a:latin typeface="Times New Roman" panose="02020603050405020304" pitchFamily="18" charset="0"/>
                <a:cs typeface="Times New Roman" panose="02020603050405020304" pitchFamily="18" charset="0"/>
              </a:rPr>
              <a:t>honoured</a:t>
            </a:r>
            <a:r>
              <a:rPr lang="en-US" sz="3600" b="1" dirty="0">
                <a:solidFill>
                  <a:schemeClr val="tx1"/>
                </a:solidFill>
                <a:latin typeface="Times New Roman" panose="02020603050405020304" pitchFamily="18" charset="0"/>
                <a:cs typeface="Times New Roman" panose="02020603050405020304" pitchFamily="18" charset="0"/>
              </a:rPr>
              <a:t> the artiste with the “</a:t>
            </a:r>
            <a:r>
              <a:rPr lang="en-US" sz="3600" b="1" dirty="0" err="1">
                <a:solidFill>
                  <a:schemeClr val="tx1"/>
                </a:solidFill>
                <a:latin typeface="Times New Roman" panose="02020603050405020304" pitchFamily="18" charset="0"/>
                <a:cs typeface="Times New Roman" panose="02020603050405020304" pitchFamily="18" charset="0"/>
              </a:rPr>
              <a:t>Ekushey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Padok</a:t>
            </a:r>
            <a:r>
              <a:rPr lang="en-US" sz="3600" b="1" dirty="0">
                <a:solidFill>
                  <a:schemeClr val="tx1"/>
                </a:solidFill>
                <a:latin typeface="Times New Roman" panose="02020603050405020304" pitchFamily="18" charset="0"/>
                <a:cs typeface="Times New Roman" panose="02020603050405020304" pitchFamily="18" charset="0"/>
              </a:rPr>
              <a:t>” in 2010.</a:t>
            </a:r>
          </a:p>
          <a:p>
            <a:pPr algn="just"/>
            <a:r>
              <a:rPr lang="en-US" sz="3600" b="1" dirty="0">
                <a:solidFill>
                  <a:schemeClr val="tx1"/>
                </a:solidFill>
                <a:latin typeface="Times New Roman" panose="02020603050405020304" pitchFamily="18" charset="0"/>
                <a:cs typeface="Times New Roman" panose="02020603050405020304" pitchFamily="18" charset="0"/>
              </a:rPr>
              <a:t>The Government of France has also </a:t>
            </a:r>
            <a:r>
              <a:rPr lang="en-US" sz="3600" b="1" dirty="0" err="1">
                <a:solidFill>
                  <a:schemeClr val="tx1"/>
                </a:solidFill>
                <a:latin typeface="Times New Roman" panose="02020603050405020304" pitchFamily="18" charset="0"/>
                <a:cs typeface="Times New Roman" panose="02020603050405020304" pitchFamily="18" charset="0"/>
              </a:rPr>
              <a:t>honoured</a:t>
            </a:r>
            <a:r>
              <a:rPr lang="en-US" sz="3600" b="1" dirty="0">
                <a:solidFill>
                  <a:schemeClr val="tx1"/>
                </a:solidFill>
                <a:latin typeface="Times New Roman" panose="02020603050405020304" pitchFamily="18" charset="0"/>
                <a:cs typeface="Times New Roman" panose="02020603050405020304" pitchFamily="18" charset="0"/>
              </a:rPr>
              <a:t> him for his contribution to the art of mime throughout the world with one of the highest cultural awards of France titled “Chevalier de </a:t>
            </a:r>
            <a:r>
              <a:rPr lang="en-US" sz="3600" b="1" dirty="0" err="1">
                <a:solidFill>
                  <a:schemeClr val="tx1"/>
                </a:solidFill>
                <a:latin typeface="Times New Roman" panose="02020603050405020304" pitchFamily="18" charset="0"/>
                <a:cs typeface="Times New Roman" panose="02020603050405020304" pitchFamily="18" charset="0"/>
              </a:rPr>
              <a:t>L’odre</a:t>
            </a:r>
            <a:r>
              <a:rPr lang="en-US" sz="3600" b="1" dirty="0">
                <a:solidFill>
                  <a:schemeClr val="tx1"/>
                </a:solidFill>
                <a:latin typeface="Times New Roman" panose="02020603050405020304" pitchFamily="18" charset="0"/>
                <a:cs typeface="Times New Roman" panose="02020603050405020304" pitchFamily="18" charset="0"/>
              </a:rPr>
              <a:t> des Arts et des Letters” (Knight in the order of Arts and Letters) in the year 2011.   </a:t>
            </a:r>
          </a:p>
        </p:txBody>
      </p:sp>
      <p:pic>
        <p:nvPicPr>
          <p:cNvPr id="2" name="Picture 2" descr="F:\Goverment Jobs\ATEO\rsz_rajon_pp.jpg">
            <a:extLst>
              <a:ext uri="{FF2B5EF4-FFF2-40B4-BE49-F238E27FC236}">
                <a16:creationId xmlns:a16="http://schemas.microsoft.com/office/drawing/2014/main" id="{C8B594F0-C87C-45E3-94D5-E0523A031C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596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9144000" cy="648072"/>
          </a:xfrm>
        </p:spPr>
        <p:txBody>
          <a:bodyPr/>
          <a:lstStyle/>
          <a:p>
            <a:r>
              <a:rPr lang="en-US" sz="4800" b="1" dirty="0">
                <a:solidFill>
                  <a:srgbClr val="00B0F0"/>
                </a:solidFill>
              </a:rPr>
              <a:t>Teacher’s Introduction</a:t>
            </a:r>
          </a:p>
        </p:txBody>
      </p:sp>
      <p:sp>
        <p:nvSpPr>
          <p:cNvPr id="3" name="Content Placeholder 2"/>
          <p:cNvSpPr>
            <a:spLocks noGrp="1"/>
          </p:cNvSpPr>
          <p:nvPr>
            <p:ph idx="1"/>
          </p:nvPr>
        </p:nvSpPr>
        <p:spPr>
          <a:xfrm>
            <a:off x="0" y="1052737"/>
            <a:ext cx="12192000" cy="5073427"/>
          </a:xfrm>
        </p:spPr>
        <p:txBody>
          <a:bodyPr/>
          <a:lstStyle/>
          <a:p>
            <a:pPr marL="0" indent="0" algn="ctr">
              <a:buNone/>
            </a:pPr>
            <a:endParaRPr lang="en-SG" sz="800" dirty="0"/>
          </a:p>
          <a:p>
            <a:pPr marL="0" indent="0" algn="ctr">
              <a:buNone/>
            </a:pPr>
            <a:endParaRPr lang="en-SG" sz="2400" dirty="0"/>
          </a:p>
          <a:p>
            <a:pPr marL="0" indent="0" algn="ctr">
              <a:buNone/>
            </a:pPr>
            <a:r>
              <a:rPr lang="en-SG" sz="2400" dirty="0"/>
              <a:t>		      </a:t>
            </a:r>
            <a:r>
              <a:rPr lang="en-SG" sz="4000" b="1" dirty="0"/>
              <a:t>Rajon Mahmood </a:t>
            </a:r>
          </a:p>
          <a:p>
            <a:pPr marL="0" indent="0" algn="ctr">
              <a:buNone/>
            </a:pPr>
            <a:r>
              <a:rPr lang="en-SG" sz="2800" b="1" dirty="0"/>
              <a:t>			    B.A. (Hons) &amp; M.A. in English (Major in ELT)</a:t>
            </a:r>
          </a:p>
          <a:p>
            <a:pPr marL="0" indent="0" algn="ctr">
              <a:buNone/>
            </a:pPr>
            <a:r>
              <a:rPr lang="en-SG" sz="2800" b="1" dirty="0"/>
              <a:t>		  Assistant Teacher </a:t>
            </a:r>
          </a:p>
          <a:p>
            <a:pPr marL="0" indent="0" algn="ctr">
              <a:buNone/>
            </a:pPr>
            <a:r>
              <a:rPr lang="en-SG" sz="2800" b="1" dirty="0"/>
              <a:t>		  </a:t>
            </a:r>
            <a:r>
              <a:rPr lang="en-SG" sz="2800" b="1" dirty="0" err="1"/>
              <a:t>Dariapur</a:t>
            </a:r>
            <a:r>
              <a:rPr lang="en-SG" sz="2800" b="1" dirty="0"/>
              <a:t> Secondary School </a:t>
            </a:r>
          </a:p>
          <a:p>
            <a:pPr marL="0" indent="0" algn="ctr">
              <a:buNone/>
            </a:pPr>
            <a:r>
              <a:rPr lang="en-US" sz="2800" b="1" dirty="0"/>
              <a:t>		   </a:t>
            </a:r>
            <a:r>
              <a:rPr lang="en-US" sz="2800" b="1" dirty="0" err="1"/>
              <a:t>Mujibnagar</a:t>
            </a:r>
            <a:r>
              <a:rPr lang="en-US" sz="2800" b="1" dirty="0"/>
              <a:t>, Meherpur </a:t>
            </a:r>
          </a:p>
          <a:p>
            <a:pPr marL="0" indent="0" algn="ctr">
              <a:buNone/>
            </a:pPr>
            <a:r>
              <a:rPr lang="en-US" sz="2800" b="1" dirty="0"/>
              <a:t>		 E-mail: raz_bd@live.com </a:t>
            </a:r>
          </a:p>
          <a:p>
            <a:pPr marL="0" indent="0" algn="ctr">
              <a:buNone/>
            </a:pPr>
            <a:r>
              <a:rPr lang="en-US" sz="2800" b="1" dirty="0"/>
              <a:t>		  Mobile: 01719-271306 </a:t>
            </a:r>
          </a:p>
        </p:txBody>
      </p:sp>
      <p:pic>
        <p:nvPicPr>
          <p:cNvPr id="13" name="Picture 2" descr="F:\Goverment Jobs\ATEO\rsz_rajon_pp.jpg">
            <a:extLst>
              <a:ext uri="{FF2B5EF4-FFF2-40B4-BE49-F238E27FC236}">
                <a16:creationId xmlns:a16="http://schemas.microsoft.com/office/drawing/2014/main" id="{82D57177-6F57-45AB-99B6-00AEE411B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376772"/>
            <a:ext cx="3240360"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623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A78F1-2977-4AA1-BAC7-79E9C75042F6}"/>
              </a:ext>
            </a:extLst>
          </p:cNvPr>
          <p:cNvSpPr txBox="1"/>
          <p:nvPr/>
        </p:nvSpPr>
        <p:spPr>
          <a:xfrm>
            <a:off x="0" y="908720"/>
            <a:ext cx="12192000" cy="530914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solidFill>
                  <a:schemeClr val="tx1"/>
                </a:solidFill>
                <a:latin typeface="Times New Roman" panose="02020603050405020304" pitchFamily="18" charset="0"/>
                <a:cs typeface="Times New Roman" panose="02020603050405020304" pitchFamily="18" charset="0"/>
              </a:rPr>
              <a:t>1. Before the use of speech, communication took place through __ language.</a:t>
            </a:r>
          </a:p>
          <a:p>
            <a:pPr marL="342900" indent="-342900">
              <a:buAutoNum type="alphaLcParenBoth"/>
            </a:pPr>
            <a:r>
              <a:rPr lang="en-US" sz="3200" dirty="0">
                <a:solidFill>
                  <a:schemeClr val="tx1"/>
                </a:solidFill>
                <a:latin typeface="Times New Roman" panose="02020603050405020304" pitchFamily="18" charset="0"/>
                <a:cs typeface="Times New Roman" panose="02020603050405020304" pitchFamily="18" charset="0"/>
              </a:rPr>
              <a:t> written		(b) sign		(c) spoken			(d) art</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2. In what form have the silent gestures evolved into?</a:t>
            </a:r>
          </a:p>
          <a:p>
            <a:pPr marL="514350" indent="-514350">
              <a:buAutoNum type="alphaLcParenBoth"/>
            </a:pPr>
            <a:r>
              <a:rPr lang="en-US" sz="3200" dirty="0">
                <a:solidFill>
                  <a:schemeClr val="tx1"/>
                </a:solidFill>
                <a:latin typeface="Times New Roman" panose="02020603050405020304" pitchFamily="18" charset="0"/>
                <a:cs typeface="Times New Roman" panose="02020603050405020304" pitchFamily="18" charset="0"/>
              </a:rPr>
              <a:t>drama		(b) cinema			(c) mime			(d) dance	</a:t>
            </a:r>
          </a:p>
          <a:p>
            <a:r>
              <a:rPr lang="en-US" sz="3200" b="1" dirty="0">
                <a:solidFill>
                  <a:schemeClr val="tx1"/>
                </a:solidFill>
                <a:latin typeface="Times New Roman" panose="02020603050405020304" pitchFamily="18" charset="0"/>
                <a:cs typeface="Times New Roman" panose="02020603050405020304" pitchFamily="18" charset="0"/>
              </a:rPr>
              <a:t>3. In older times the actors who performed mime used to put white paint on their __.</a:t>
            </a:r>
          </a:p>
          <a:p>
            <a:pPr marL="342900" indent="-342900">
              <a:buAutoNum type="alphaLcParenBoth"/>
            </a:pPr>
            <a:r>
              <a:rPr lang="en-US" sz="3200" dirty="0">
                <a:solidFill>
                  <a:schemeClr val="tx1"/>
                </a:solidFill>
                <a:latin typeface="Times New Roman" panose="02020603050405020304" pitchFamily="18" charset="0"/>
                <a:cs typeface="Times New Roman" panose="02020603050405020304" pitchFamily="18" charset="0"/>
              </a:rPr>
              <a:t> limbs		(b) body		(c) face		(d) hair</a:t>
            </a:r>
          </a:p>
          <a:p>
            <a:endParaRPr lang="en-US" sz="10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2. The word ‘fascinated’ in the text means ___.</a:t>
            </a:r>
          </a:p>
          <a:p>
            <a:pPr marL="514350" indent="-514350">
              <a:buAutoNum type="alphaLcParenBoth"/>
            </a:pPr>
            <a:r>
              <a:rPr lang="en-US" sz="3200" dirty="0">
                <a:solidFill>
                  <a:schemeClr val="tx1"/>
                </a:solidFill>
                <a:latin typeface="Times New Roman" panose="02020603050405020304" pitchFamily="18" charset="0"/>
                <a:cs typeface="Times New Roman" panose="02020603050405020304" pitchFamily="18" charset="0"/>
              </a:rPr>
              <a:t>enchanted	(b) encouraged		(c) silenced		(d) upset	</a:t>
            </a:r>
          </a:p>
        </p:txBody>
      </p:sp>
      <p:sp>
        <p:nvSpPr>
          <p:cNvPr id="4" name="L-Shape 3">
            <a:extLst>
              <a:ext uri="{FF2B5EF4-FFF2-40B4-BE49-F238E27FC236}">
                <a16:creationId xmlns:a16="http://schemas.microsoft.com/office/drawing/2014/main" id="{D8EE6491-F2DB-47E1-AC17-1BE44CFFE5A6}"/>
              </a:ext>
            </a:extLst>
          </p:cNvPr>
          <p:cNvSpPr/>
          <p:nvPr/>
        </p:nvSpPr>
        <p:spPr>
          <a:xfrm rot="18210137">
            <a:off x="9248156" y="2009636"/>
            <a:ext cx="526389" cy="243983"/>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9E40B84A-6552-4ED8-8367-8C379AF0E5ED}"/>
              </a:ext>
            </a:extLst>
          </p:cNvPr>
          <p:cNvSpPr/>
          <p:nvPr/>
        </p:nvSpPr>
        <p:spPr>
          <a:xfrm rot="18210137">
            <a:off x="6511854" y="3035771"/>
            <a:ext cx="526389" cy="243983"/>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986A87A-680E-4423-8CBF-ABAEF5D678F2}"/>
              </a:ext>
            </a:extLst>
          </p:cNvPr>
          <p:cNvSpPr/>
          <p:nvPr/>
        </p:nvSpPr>
        <p:spPr>
          <a:xfrm rot="18210137">
            <a:off x="5570310" y="4529917"/>
            <a:ext cx="526389" cy="243983"/>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785870FC-0572-4DC7-A6B6-407E097C3427}"/>
              </a:ext>
            </a:extLst>
          </p:cNvPr>
          <p:cNvSpPr/>
          <p:nvPr/>
        </p:nvSpPr>
        <p:spPr>
          <a:xfrm rot="18210137">
            <a:off x="35427" y="5788918"/>
            <a:ext cx="526389" cy="243983"/>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A835BE3-0CAB-4EE1-A0B2-950B3AD0FFAE}"/>
              </a:ext>
            </a:extLst>
          </p:cNvPr>
          <p:cNvSpPr>
            <a:spLocks noGrp="1"/>
          </p:cNvSpPr>
          <p:nvPr>
            <p:ph type="title"/>
          </p:nvPr>
        </p:nvSpPr>
        <p:spPr>
          <a:xfrm>
            <a:off x="609600" y="188640"/>
            <a:ext cx="10972800" cy="634082"/>
          </a:xfrm>
        </p:spPr>
        <p:txBody>
          <a:bodyPr/>
          <a:lstStyle/>
          <a:p>
            <a:r>
              <a:rPr lang="en-SG" b="1" dirty="0"/>
              <a:t>Choose the best answer</a:t>
            </a:r>
            <a:endParaRPr lang="en-US" b="1" dirty="0"/>
          </a:p>
        </p:txBody>
      </p:sp>
      <p:pic>
        <p:nvPicPr>
          <p:cNvPr id="2" name="Picture 2" descr="F:\Goverment Jobs\ATEO\rsz_rajon_pp.jpg">
            <a:extLst>
              <a:ext uri="{FF2B5EF4-FFF2-40B4-BE49-F238E27FC236}">
                <a16:creationId xmlns:a16="http://schemas.microsoft.com/office/drawing/2014/main" id="{F327644C-B2CA-4D05-A43F-6B7E8A2CA7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927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A78F1-2977-4AA1-BAC7-79E9C75042F6}"/>
              </a:ext>
            </a:extLst>
          </p:cNvPr>
          <p:cNvSpPr txBox="1"/>
          <p:nvPr/>
        </p:nvSpPr>
        <p:spPr>
          <a:xfrm>
            <a:off x="0" y="908720"/>
            <a:ext cx="12192000" cy="59400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Answer the following questions using your own words.</a:t>
            </a:r>
          </a:p>
          <a:p>
            <a:endParaRPr lang="en-US" sz="4000" b="1" dirty="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r>
              <a:rPr lang="en-US" sz="4000" b="1" dirty="0">
                <a:solidFill>
                  <a:schemeClr val="tx1"/>
                </a:solidFill>
                <a:latin typeface="Times New Roman" panose="02020603050405020304" pitchFamily="18" charset="0"/>
                <a:cs typeface="Times New Roman" panose="02020603050405020304" pitchFamily="18" charset="0"/>
              </a:rPr>
              <a:t>What is ‘mime’?</a:t>
            </a:r>
          </a:p>
          <a:p>
            <a:endParaRPr lang="en-US" sz="2400" b="1" dirty="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r>
              <a:rPr lang="en-US" sz="4000" b="1" dirty="0">
                <a:solidFill>
                  <a:schemeClr val="tx1"/>
                </a:solidFill>
                <a:latin typeface="Times New Roman" panose="02020603050405020304" pitchFamily="18" charset="0"/>
                <a:cs typeface="Times New Roman" panose="02020603050405020304" pitchFamily="18" charset="0"/>
              </a:rPr>
              <a:t>What helped Majumder to express himself clearly while performing mime?</a:t>
            </a:r>
          </a:p>
          <a:p>
            <a:endParaRPr lang="en-US" sz="2800" b="1" dirty="0">
              <a:solidFill>
                <a:schemeClr val="tx1"/>
              </a:solidFill>
              <a:latin typeface="Times New Roman" panose="02020603050405020304" pitchFamily="18" charset="0"/>
              <a:cs typeface="Times New Roman" panose="02020603050405020304" pitchFamily="18" charset="0"/>
            </a:endParaRPr>
          </a:p>
          <a:p>
            <a:pPr marL="514350" indent="-514350">
              <a:buAutoNum type="arabicPeriod"/>
            </a:pPr>
            <a:r>
              <a:rPr lang="en-US" sz="4000" b="1" dirty="0">
                <a:solidFill>
                  <a:schemeClr val="tx1"/>
                </a:solidFill>
                <a:latin typeface="Times New Roman" panose="02020603050405020304" pitchFamily="18" charset="0"/>
                <a:cs typeface="Times New Roman" panose="02020603050405020304" pitchFamily="18" charset="0"/>
              </a:rPr>
              <a:t>What did he depict through this performance at the beginning?  </a:t>
            </a:r>
          </a:p>
          <a:p>
            <a:r>
              <a:rPr lang="en-US" sz="3200" b="1" dirty="0">
                <a:solidFill>
                  <a:schemeClr val="tx1"/>
                </a:solidFill>
                <a:latin typeface="Times New Roman" panose="02020603050405020304" pitchFamily="18" charset="0"/>
                <a:cs typeface="Times New Roman" panose="02020603050405020304" pitchFamily="18" charset="0"/>
              </a:rPr>
              <a:t> </a:t>
            </a:r>
          </a:p>
          <a:p>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51EC1570-8051-4EC4-8CB8-BBAC0E14F5E5}"/>
              </a:ext>
            </a:extLst>
          </p:cNvPr>
          <p:cNvSpPr>
            <a:spLocks noGrp="1"/>
          </p:cNvSpPr>
          <p:nvPr>
            <p:ph type="title"/>
          </p:nvPr>
        </p:nvSpPr>
        <p:spPr>
          <a:xfrm>
            <a:off x="609600" y="188640"/>
            <a:ext cx="10972800" cy="634082"/>
          </a:xfrm>
        </p:spPr>
        <p:txBody>
          <a:bodyPr/>
          <a:lstStyle/>
          <a:p>
            <a:r>
              <a:rPr lang="en-SG" b="1" dirty="0"/>
              <a:t>Individual Work</a:t>
            </a:r>
            <a:endParaRPr lang="en-US" b="1" dirty="0"/>
          </a:p>
        </p:txBody>
      </p:sp>
    </p:spTree>
    <p:extLst>
      <p:ext uri="{BB962C8B-B14F-4D97-AF65-F5344CB8AC3E}">
        <p14:creationId xmlns:p14="http://schemas.microsoft.com/office/powerpoint/2010/main" val="810406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9C34-3D39-404E-BFCE-BA658E0039DB}"/>
              </a:ext>
            </a:extLst>
          </p:cNvPr>
          <p:cNvSpPr>
            <a:spLocks noGrp="1"/>
          </p:cNvSpPr>
          <p:nvPr>
            <p:ph type="title"/>
          </p:nvPr>
        </p:nvSpPr>
        <p:spPr>
          <a:xfrm>
            <a:off x="609600" y="188640"/>
            <a:ext cx="10972800" cy="634082"/>
          </a:xfrm>
        </p:spPr>
        <p:txBody>
          <a:bodyPr/>
          <a:lstStyle/>
          <a:p>
            <a:r>
              <a:rPr lang="en-SG" sz="7200" b="1" dirty="0"/>
              <a:t>Homework</a:t>
            </a:r>
            <a:endParaRPr lang="en-US" sz="7200" b="1" dirty="0"/>
          </a:p>
        </p:txBody>
      </p:sp>
      <p:sp>
        <p:nvSpPr>
          <p:cNvPr id="3" name="Content Placeholder 2">
            <a:extLst>
              <a:ext uri="{FF2B5EF4-FFF2-40B4-BE49-F238E27FC236}">
                <a16:creationId xmlns:a16="http://schemas.microsoft.com/office/drawing/2014/main" id="{CED271E6-E6CE-49B2-8A43-4D4EA3CE56ED}"/>
              </a:ext>
            </a:extLst>
          </p:cNvPr>
          <p:cNvSpPr>
            <a:spLocks noGrp="1"/>
          </p:cNvSpPr>
          <p:nvPr>
            <p:ph idx="1"/>
          </p:nvPr>
        </p:nvSpPr>
        <p:spPr>
          <a:xfrm>
            <a:off x="35927" y="1288329"/>
            <a:ext cx="8616280" cy="4281341"/>
          </a:xfrm>
        </p:spPr>
        <p:txBody>
          <a:bodyPr/>
          <a:lstStyle/>
          <a:p>
            <a:pPr algn="just">
              <a:buFont typeface="Wingdings" panose="05000000000000000000" pitchFamily="2" charset="2"/>
              <a:buChar char="q"/>
            </a:pPr>
            <a:endParaRPr lang="en-SG" sz="2800" b="1" dirty="0">
              <a:solidFill>
                <a:srgbClr val="00B050"/>
              </a:solidFill>
            </a:endParaRPr>
          </a:p>
          <a:p>
            <a:pPr algn="just">
              <a:buFont typeface="Wingdings" panose="05000000000000000000" pitchFamily="2" charset="2"/>
              <a:buChar char="q"/>
            </a:pPr>
            <a:r>
              <a:rPr lang="en-SG" sz="4800" b="1" dirty="0"/>
              <a:t> Write down the summary of the text using your own language within 150 words.</a:t>
            </a:r>
            <a:endParaRPr lang="en-US" sz="4800" dirty="0">
              <a:latin typeface="+mj-lt"/>
            </a:endParaRPr>
          </a:p>
          <a:p>
            <a:pPr marL="0" indent="0">
              <a:buNone/>
            </a:pPr>
            <a:endParaRPr lang="en-SG" sz="1200" dirty="0"/>
          </a:p>
          <a:p>
            <a:pPr marL="0" indent="0">
              <a:buNone/>
            </a:pPr>
            <a:endParaRPr lang="en-SG" i="1" dirty="0">
              <a:latin typeface="Book Antiqua" panose="02040602050305030304" pitchFamily="18" charset="0"/>
            </a:endParaRPr>
          </a:p>
          <a:p>
            <a:pPr marL="0" indent="0">
              <a:buNone/>
            </a:pPr>
            <a:endParaRPr lang="en-US" dirty="0"/>
          </a:p>
        </p:txBody>
      </p:sp>
      <p:pic>
        <p:nvPicPr>
          <p:cNvPr id="7" name="Picture 2" descr="F:\Goverment Jobs\ATEO\rsz_rajon_pp.jpg">
            <a:extLst>
              <a:ext uri="{FF2B5EF4-FFF2-40B4-BE49-F238E27FC236}">
                <a16:creationId xmlns:a16="http://schemas.microsoft.com/office/drawing/2014/main" id="{8732FB3C-1531-49D7-AEDE-764DB4B4D6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Documents and Settings\Rajon\Desktop\students-writing-clipart-RiAyX6KKT.png">
            <a:extLst>
              <a:ext uri="{FF2B5EF4-FFF2-40B4-BE49-F238E27FC236}">
                <a16:creationId xmlns:a16="http://schemas.microsoft.com/office/drawing/2014/main" id="{B8F14DD3-E045-4A9F-8533-F3B64BE47C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588" y="1340768"/>
            <a:ext cx="388843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7600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0785B-AAF9-41F1-B515-E9B778213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21418514">
            <a:off x="3037605" y="1189647"/>
            <a:ext cx="4669887" cy="4556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F:\Goverment Jobs\ATEO\rsz_rajon_pp.jpg">
            <a:extLst>
              <a:ext uri="{FF2B5EF4-FFF2-40B4-BE49-F238E27FC236}">
                <a16:creationId xmlns:a16="http://schemas.microsoft.com/office/drawing/2014/main" id="{0B1CA695-8342-4480-A4AB-79FC64E36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2239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0A2187-16C2-48A2-B46C-56BBB441B29A}"/>
              </a:ext>
            </a:extLst>
          </p:cNvPr>
          <p:cNvSpPr txBox="1">
            <a:spLocks/>
          </p:cNvSpPr>
          <p:nvPr/>
        </p:nvSpPr>
        <p:spPr bwMode="auto">
          <a:xfrm>
            <a:off x="609600" y="1556792"/>
            <a:ext cx="5630416" cy="3240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endParaRPr lang="en-US" sz="5400" b="1" kern="0" dirty="0"/>
          </a:p>
        </p:txBody>
      </p:sp>
      <p:pic>
        <p:nvPicPr>
          <p:cNvPr id="4" name="Hhkhksd">
            <a:hlinkClick r:id="" action="ppaction://media"/>
            <a:extLst>
              <a:ext uri="{FF2B5EF4-FFF2-40B4-BE49-F238E27FC236}">
                <a16:creationId xmlns:a16="http://schemas.microsoft.com/office/drawing/2014/main" id="{08972E1A-B0DF-4B60-B1C2-50BDA679BE4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126" y="0"/>
            <a:ext cx="12214126" cy="6858000"/>
          </a:xfrm>
          <a:prstGeom prst="rect">
            <a:avLst/>
          </a:prstGeom>
        </p:spPr>
      </p:pic>
    </p:spTree>
    <p:extLst>
      <p:ext uri="{BB962C8B-B14F-4D97-AF65-F5344CB8AC3E}">
        <p14:creationId xmlns:p14="http://schemas.microsoft.com/office/powerpoint/2010/main" val="2956307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C402-7524-46E8-9326-3B07EE85FC3E}"/>
              </a:ext>
            </a:extLst>
          </p:cNvPr>
          <p:cNvSpPr>
            <a:spLocks noGrp="1"/>
          </p:cNvSpPr>
          <p:nvPr>
            <p:ph type="title"/>
          </p:nvPr>
        </p:nvSpPr>
        <p:spPr>
          <a:xfrm>
            <a:off x="609600" y="116632"/>
            <a:ext cx="10972800" cy="720080"/>
          </a:xfrm>
        </p:spPr>
        <p:txBody>
          <a:bodyPr/>
          <a:lstStyle/>
          <a:p>
            <a:r>
              <a:rPr lang="en-SG" sz="5400" b="1" dirty="0">
                <a:solidFill>
                  <a:schemeClr val="tx1"/>
                </a:solidFill>
              </a:rPr>
              <a:t>Today’s Lesson </a:t>
            </a:r>
            <a:endParaRPr lang="en-US" sz="5400" b="1" dirty="0">
              <a:solidFill>
                <a:schemeClr val="tx1"/>
              </a:solidFill>
            </a:endParaRPr>
          </a:p>
        </p:txBody>
      </p:sp>
      <p:sp>
        <p:nvSpPr>
          <p:cNvPr id="3" name="Content Placeholder 2">
            <a:extLst>
              <a:ext uri="{FF2B5EF4-FFF2-40B4-BE49-F238E27FC236}">
                <a16:creationId xmlns:a16="http://schemas.microsoft.com/office/drawing/2014/main" id="{C8DA2FCC-6765-4D4C-8BB8-635F800B04B1}"/>
              </a:ext>
            </a:extLst>
          </p:cNvPr>
          <p:cNvSpPr>
            <a:spLocks noGrp="1"/>
          </p:cNvSpPr>
          <p:nvPr>
            <p:ph idx="1"/>
          </p:nvPr>
        </p:nvSpPr>
        <p:spPr>
          <a:xfrm>
            <a:off x="0" y="1052737"/>
            <a:ext cx="12192000" cy="5073428"/>
          </a:xfrm>
        </p:spPr>
        <p:txBody>
          <a:bodyPr/>
          <a:lstStyle/>
          <a:p>
            <a:pPr marL="0" indent="0" algn="ctr">
              <a:buNone/>
            </a:pPr>
            <a:r>
              <a:rPr lang="en-SG" sz="5400" b="1" dirty="0"/>
              <a:t>People Who Stand Out </a:t>
            </a:r>
          </a:p>
          <a:p>
            <a:pPr marL="0" indent="0">
              <a:buNone/>
            </a:pPr>
            <a:endParaRPr lang="en-SG" sz="1600" b="1" dirty="0">
              <a:solidFill>
                <a:srgbClr val="00B050"/>
              </a:solidFill>
            </a:endParaRPr>
          </a:p>
          <a:p>
            <a:pPr marL="0" indent="0">
              <a:buNone/>
            </a:pPr>
            <a:r>
              <a:rPr lang="en-SG" sz="5400" b="1" dirty="0">
                <a:solidFill>
                  <a:srgbClr val="00B050"/>
                </a:solidFill>
              </a:rPr>
              <a:t>Unit</a:t>
            </a:r>
            <a:r>
              <a:rPr lang="en-SG" sz="5400" b="1" dirty="0"/>
              <a:t>: 7  </a:t>
            </a:r>
            <a:r>
              <a:rPr lang="en-SG" dirty="0"/>
              <a:t>		 </a:t>
            </a:r>
          </a:p>
          <a:p>
            <a:pPr marL="0" indent="0">
              <a:buNone/>
            </a:pPr>
            <a:r>
              <a:rPr lang="en-SG" sz="5400" b="1" dirty="0">
                <a:solidFill>
                  <a:srgbClr val="00B050"/>
                </a:solidFill>
              </a:rPr>
              <a:t>Lesson</a:t>
            </a:r>
            <a:r>
              <a:rPr lang="en-SG" sz="5400" b="1" dirty="0"/>
              <a:t> </a:t>
            </a:r>
            <a:r>
              <a:rPr lang="en-SG" sz="5400" dirty="0"/>
              <a:t>2: </a:t>
            </a:r>
            <a:r>
              <a:rPr lang="en-SG" sz="5400" b="1" dirty="0"/>
              <a:t>The Art of Silence </a:t>
            </a:r>
          </a:p>
          <a:p>
            <a:pPr marL="0" indent="0">
              <a:buNone/>
            </a:pPr>
            <a:r>
              <a:rPr lang="en-SG" sz="4000" b="1" dirty="0">
                <a:solidFill>
                  <a:srgbClr val="00B050"/>
                </a:solidFill>
              </a:rPr>
              <a:t>Reference Book: </a:t>
            </a:r>
            <a:r>
              <a:rPr lang="en-SG" sz="4400" b="1" dirty="0"/>
              <a:t>English For Today  </a:t>
            </a:r>
            <a:endParaRPr lang="en-SG" sz="4000" b="1" dirty="0"/>
          </a:p>
          <a:p>
            <a:pPr marL="0" indent="0">
              <a:buNone/>
            </a:pPr>
            <a:r>
              <a:rPr lang="en-SG" sz="4400" b="1" dirty="0">
                <a:solidFill>
                  <a:srgbClr val="00B050"/>
                </a:solidFill>
              </a:rPr>
              <a:t>Page No</a:t>
            </a:r>
            <a:r>
              <a:rPr lang="en-SG" sz="4400" dirty="0"/>
              <a:t>: </a:t>
            </a:r>
            <a:r>
              <a:rPr lang="en-SG" sz="4400" b="1" dirty="0"/>
              <a:t>94-97</a:t>
            </a:r>
          </a:p>
          <a:p>
            <a:pPr marL="0" indent="0" algn="ctr">
              <a:buNone/>
            </a:pPr>
            <a:endParaRPr lang="en-SG" dirty="0"/>
          </a:p>
          <a:p>
            <a:pPr marL="0" indent="0">
              <a:buNone/>
            </a:pPr>
            <a:endParaRPr lang="en-US" dirty="0"/>
          </a:p>
        </p:txBody>
      </p:sp>
      <p:pic>
        <p:nvPicPr>
          <p:cNvPr id="5" name="Picture 4">
            <a:extLst>
              <a:ext uri="{FF2B5EF4-FFF2-40B4-BE49-F238E27FC236}">
                <a16:creationId xmlns:a16="http://schemas.microsoft.com/office/drawing/2014/main" id="{EF15AADA-E2E8-410D-8F00-D6BC7A7545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51" y="2321368"/>
            <a:ext cx="2894112" cy="3849293"/>
          </a:xfrm>
          <a:prstGeom prst="rect">
            <a:avLst/>
          </a:prstGeom>
        </p:spPr>
      </p:pic>
    </p:spTree>
    <p:extLst>
      <p:ext uri="{BB962C8B-B14F-4D97-AF65-F5344CB8AC3E}">
        <p14:creationId xmlns:p14="http://schemas.microsoft.com/office/powerpoint/2010/main" val="26035373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62EC-74C8-4535-8CA3-F57BC586FD58}"/>
              </a:ext>
            </a:extLst>
          </p:cNvPr>
          <p:cNvSpPr>
            <a:spLocks noGrp="1"/>
          </p:cNvSpPr>
          <p:nvPr>
            <p:ph type="title"/>
          </p:nvPr>
        </p:nvSpPr>
        <p:spPr>
          <a:xfrm>
            <a:off x="0" y="0"/>
            <a:ext cx="12192000" cy="1268760"/>
          </a:xfrm>
          <a:solidFill>
            <a:schemeClr val="bg1">
              <a:lumMod val="95000"/>
            </a:schemeClr>
          </a:solidFill>
        </p:spPr>
        <p:txBody>
          <a:bodyPr/>
          <a:lstStyle/>
          <a:p>
            <a:r>
              <a:rPr lang="en-SG" b="1" dirty="0">
                <a:solidFill>
                  <a:schemeClr val="tx1"/>
                </a:solidFill>
              </a:rPr>
              <a:t>Do you know who is the </a:t>
            </a:r>
            <a:r>
              <a:rPr lang="en-US" b="1" dirty="0">
                <a:solidFill>
                  <a:schemeClr val="tx1"/>
                </a:solidFill>
              </a:rPr>
              <a:t>pioneer</a:t>
            </a:r>
            <a:r>
              <a:rPr lang="en-SG" b="1" dirty="0">
                <a:solidFill>
                  <a:schemeClr val="tx1"/>
                </a:solidFill>
              </a:rPr>
              <a:t> of mime in Bangladesh?  </a:t>
            </a:r>
            <a:endParaRPr lang="en-US" b="1" dirty="0">
              <a:solidFill>
                <a:schemeClr val="tx1"/>
              </a:solidFill>
            </a:endParaRPr>
          </a:p>
        </p:txBody>
      </p:sp>
      <p:sp>
        <p:nvSpPr>
          <p:cNvPr id="6" name="Content Placeholder 5">
            <a:extLst>
              <a:ext uri="{FF2B5EF4-FFF2-40B4-BE49-F238E27FC236}">
                <a16:creationId xmlns:a16="http://schemas.microsoft.com/office/drawing/2014/main" id="{0C58BC04-7F62-4DDA-B24E-5D914B2FD9D3}"/>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575F6B7-C684-4470-B353-ABFA3BB9F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12192000" cy="5589239"/>
          </a:xfrm>
          <a:prstGeom prst="rect">
            <a:avLst/>
          </a:prstGeom>
        </p:spPr>
      </p:pic>
    </p:spTree>
    <p:extLst>
      <p:ext uri="{BB962C8B-B14F-4D97-AF65-F5344CB8AC3E}">
        <p14:creationId xmlns:p14="http://schemas.microsoft.com/office/powerpoint/2010/main" val="1565317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62EC-74C8-4535-8CA3-F57BC586FD58}"/>
              </a:ext>
            </a:extLst>
          </p:cNvPr>
          <p:cNvSpPr>
            <a:spLocks noGrp="1"/>
          </p:cNvSpPr>
          <p:nvPr>
            <p:ph type="title"/>
          </p:nvPr>
        </p:nvSpPr>
        <p:spPr>
          <a:xfrm>
            <a:off x="609600" y="274638"/>
            <a:ext cx="10972800" cy="634082"/>
          </a:xfrm>
        </p:spPr>
        <p:txBody>
          <a:bodyPr/>
          <a:lstStyle/>
          <a:p>
            <a:r>
              <a:rPr lang="en-SG" b="1" dirty="0">
                <a:solidFill>
                  <a:srgbClr val="00B0F0"/>
                </a:solidFill>
              </a:rPr>
              <a:t>Learning</a:t>
            </a:r>
            <a:r>
              <a:rPr lang="en-SG" dirty="0"/>
              <a:t> </a:t>
            </a:r>
            <a:r>
              <a:rPr lang="en-SG" b="1" dirty="0">
                <a:solidFill>
                  <a:srgbClr val="00B0F0"/>
                </a:solidFill>
              </a:rPr>
              <a:t>Outcomes</a:t>
            </a:r>
            <a:endParaRPr lang="en-US" b="1" dirty="0">
              <a:solidFill>
                <a:srgbClr val="00B0F0"/>
              </a:solidFill>
            </a:endParaRPr>
          </a:p>
        </p:txBody>
      </p:sp>
      <p:sp>
        <p:nvSpPr>
          <p:cNvPr id="3" name="Content Placeholder 2">
            <a:extLst>
              <a:ext uri="{FF2B5EF4-FFF2-40B4-BE49-F238E27FC236}">
                <a16:creationId xmlns:a16="http://schemas.microsoft.com/office/drawing/2014/main" id="{8328EDC0-6221-4690-8F66-9CBB2F14732F}"/>
              </a:ext>
            </a:extLst>
          </p:cNvPr>
          <p:cNvSpPr>
            <a:spLocks noGrp="1"/>
          </p:cNvSpPr>
          <p:nvPr>
            <p:ph idx="1"/>
          </p:nvPr>
        </p:nvSpPr>
        <p:spPr>
          <a:xfrm>
            <a:off x="0" y="1052737"/>
            <a:ext cx="12192000" cy="5073428"/>
          </a:xfrm>
        </p:spPr>
        <p:txBody>
          <a:bodyPr/>
          <a:lstStyle/>
          <a:p>
            <a:pPr marL="0" indent="0">
              <a:buNone/>
            </a:pPr>
            <a:r>
              <a:rPr lang="en-SG" dirty="0"/>
              <a:t>At the end of this lesson, students will be able to – </a:t>
            </a:r>
          </a:p>
          <a:p>
            <a:pPr marL="0" indent="0">
              <a:buNone/>
            </a:pPr>
            <a:endParaRPr lang="en-SG" sz="1600" dirty="0"/>
          </a:p>
          <a:p>
            <a:pPr>
              <a:lnSpc>
                <a:spcPct val="150000"/>
              </a:lnSpc>
              <a:buFont typeface="Wingdings" panose="05000000000000000000" pitchFamily="2" charset="2"/>
              <a:buChar char="ü"/>
            </a:pPr>
            <a:r>
              <a:rPr lang="en-SG" dirty="0"/>
              <a:t> describe the life and the contributions of </a:t>
            </a:r>
            <a:r>
              <a:rPr lang="en-SG" dirty="0" err="1"/>
              <a:t>Partha</a:t>
            </a:r>
            <a:r>
              <a:rPr lang="en-SG" dirty="0"/>
              <a:t> </a:t>
            </a:r>
            <a:r>
              <a:rPr lang="en-SG" dirty="0" err="1"/>
              <a:t>Partim</a:t>
            </a:r>
            <a:r>
              <a:rPr lang="en-SG" dirty="0"/>
              <a:t> Majumder</a:t>
            </a:r>
          </a:p>
          <a:p>
            <a:pPr>
              <a:lnSpc>
                <a:spcPct val="150000"/>
              </a:lnSpc>
              <a:buFont typeface="Wingdings" panose="05000000000000000000" pitchFamily="2" charset="2"/>
              <a:buChar char="ü"/>
            </a:pPr>
            <a:r>
              <a:rPr lang="en-SG" dirty="0"/>
              <a:t> scan and skim through the text for particular information </a:t>
            </a:r>
          </a:p>
          <a:p>
            <a:pPr>
              <a:lnSpc>
                <a:spcPct val="150000"/>
              </a:lnSpc>
              <a:buFont typeface="Wingdings" panose="05000000000000000000" pitchFamily="2" charset="2"/>
              <a:buChar char="ü"/>
            </a:pPr>
            <a:r>
              <a:rPr lang="en-SG" dirty="0"/>
              <a:t> apply some key words from the text </a:t>
            </a:r>
          </a:p>
          <a:p>
            <a:pPr>
              <a:lnSpc>
                <a:spcPct val="150000"/>
              </a:lnSpc>
              <a:buFont typeface="Wingdings" panose="05000000000000000000" pitchFamily="2" charset="2"/>
              <a:buChar char="ü"/>
            </a:pPr>
            <a:r>
              <a:rPr lang="en-SG" dirty="0"/>
              <a:t> write a summary of the text </a:t>
            </a:r>
          </a:p>
          <a:p>
            <a:pPr>
              <a:buFont typeface="Wingdings" panose="05000000000000000000" pitchFamily="2" charset="2"/>
              <a:buChar char="ü"/>
            </a:pPr>
            <a:endParaRPr lang="en-US" dirty="0"/>
          </a:p>
        </p:txBody>
      </p:sp>
      <p:pic>
        <p:nvPicPr>
          <p:cNvPr id="4" name="Picture 2" descr="F:\Goverment Jobs\ATEO\rsz_rajon_pp.jpg">
            <a:extLst>
              <a:ext uri="{FF2B5EF4-FFF2-40B4-BE49-F238E27FC236}">
                <a16:creationId xmlns:a16="http://schemas.microsoft.com/office/drawing/2014/main" id="{A3E2F360-BBFF-46AA-B74A-1B0E62F524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6673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0763-470C-4FFF-A1F3-A2DD6230E386}"/>
              </a:ext>
            </a:extLst>
          </p:cNvPr>
          <p:cNvSpPr>
            <a:spLocks noGrp="1"/>
          </p:cNvSpPr>
          <p:nvPr>
            <p:ph type="title"/>
          </p:nvPr>
        </p:nvSpPr>
        <p:spPr>
          <a:xfrm>
            <a:off x="609600" y="116632"/>
            <a:ext cx="10972800" cy="792088"/>
          </a:xfrm>
        </p:spPr>
        <p:txBody>
          <a:bodyPr/>
          <a:lstStyle/>
          <a:p>
            <a:r>
              <a:rPr lang="en-SG" sz="5400" b="1" dirty="0">
                <a:solidFill>
                  <a:srgbClr val="FFFF00"/>
                </a:solidFill>
              </a:rPr>
              <a:t>Biography Timeline </a:t>
            </a:r>
            <a:endParaRPr lang="en-US" sz="5400" b="1" dirty="0">
              <a:solidFill>
                <a:srgbClr val="FFFF00"/>
              </a:solidFill>
            </a:endParaRPr>
          </a:p>
        </p:txBody>
      </p:sp>
      <p:sp>
        <p:nvSpPr>
          <p:cNvPr id="11" name="Rectangle: Rounded Corners 10">
            <a:extLst>
              <a:ext uri="{FF2B5EF4-FFF2-40B4-BE49-F238E27FC236}">
                <a16:creationId xmlns:a16="http://schemas.microsoft.com/office/drawing/2014/main" id="{96EACF50-8060-465E-959A-0BE39F5C27B2}"/>
              </a:ext>
            </a:extLst>
          </p:cNvPr>
          <p:cNvSpPr/>
          <p:nvPr/>
        </p:nvSpPr>
        <p:spPr>
          <a:xfrm>
            <a:off x="4439815" y="1123138"/>
            <a:ext cx="2820449"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Born</a:t>
            </a:r>
            <a:endParaRPr lang="en-US" b="1" dirty="0">
              <a:solidFill>
                <a:sysClr val="windowText" lastClr="000000"/>
              </a:solidFill>
            </a:endParaRPr>
          </a:p>
        </p:txBody>
      </p:sp>
      <p:sp>
        <p:nvSpPr>
          <p:cNvPr id="13" name="Rectangle: Rounded Corners 12">
            <a:extLst>
              <a:ext uri="{FF2B5EF4-FFF2-40B4-BE49-F238E27FC236}">
                <a16:creationId xmlns:a16="http://schemas.microsoft.com/office/drawing/2014/main" id="{80E64E2E-9EF4-4877-838B-B8EA6F83F550}"/>
              </a:ext>
            </a:extLst>
          </p:cNvPr>
          <p:cNvSpPr/>
          <p:nvPr/>
        </p:nvSpPr>
        <p:spPr>
          <a:xfrm>
            <a:off x="4439814" y="1928135"/>
            <a:ext cx="2820449" cy="504056"/>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chemeClr val="bg1"/>
                </a:solidFill>
              </a:rPr>
              <a:t>Birth Place</a:t>
            </a:r>
            <a:endParaRPr lang="en-US" b="1" dirty="0">
              <a:solidFill>
                <a:schemeClr val="bg1"/>
              </a:solidFill>
            </a:endParaRPr>
          </a:p>
        </p:txBody>
      </p:sp>
      <p:sp>
        <p:nvSpPr>
          <p:cNvPr id="14" name="Rectangle: Rounded Corners 13">
            <a:extLst>
              <a:ext uri="{FF2B5EF4-FFF2-40B4-BE49-F238E27FC236}">
                <a16:creationId xmlns:a16="http://schemas.microsoft.com/office/drawing/2014/main" id="{007A20F8-100C-4270-8814-63F4521660C9}"/>
              </a:ext>
            </a:extLst>
          </p:cNvPr>
          <p:cNvSpPr/>
          <p:nvPr/>
        </p:nvSpPr>
        <p:spPr>
          <a:xfrm>
            <a:off x="4420229" y="2780928"/>
            <a:ext cx="2820449" cy="504056"/>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Education</a:t>
            </a:r>
            <a:endParaRPr lang="en-US" b="1" dirty="0">
              <a:solidFill>
                <a:sysClr val="windowText" lastClr="000000"/>
              </a:solidFill>
            </a:endParaRPr>
          </a:p>
        </p:txBody>
      </p:sp>
      <p:sp>
        <p:nvSpPr>
          <p:cNvPr id="15" name="Rectangle: Rounded Corners 14">
            <a:extLst>
              <a:ext uri="{FF2B5EF4-FFF2-40B4-BE49-F238E27FC236}">
                <a16:creationId xmlns:a16="http://schemas.microsoft.com/office/drawing/2014/main" id="{1108158B-8F11-4E23-9F58-A433ED70E3A9}"/>
              </a:ext>
            </a:extLst>
          </p:cNvPr>
          <p:cNvSpPr/>
          <p:nvPr/>
        </p:nvSpPr>
        <p:spPr>
          <a:xfrm>
            <a:off x="4439813" y="3607414"/>
            <a:ext cx="2820449" cy="504056"/>
          </a:xfrm>
          <a:prstGeom prst="roundRect">
            <a:avLst/>
          </a:prstGeom>
          <a:solidFill>
            <a:srgbClr val="422C1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chemeClr val="bg1"/>
                </a:solidFill>
              </a:rPr>
              <a:t>Known For </a:t>
            </a:r>
            <a:endParaRPr lang="en-US" b="1" dirty="0">
              <a:solidFill>
                <a:schemeClr val="bg1"/>
              </a:solidFill>
            </a:endParaRPr>
          </a:p>
        </p:txBody>
      </p:sp>
      <p:sp>
        <p:nvSpPr>
          <p:cNvPr id="16" name="Rectangle: Rounded Corners 15">
            <a:extLst>
              <a:ext uri="{FF2B5EF4-FFF2-40B4-BE49-F238E27FC236}">
                <a16:creationId xmlns:a16="http://schemas.microsoft.com/office/drawing/2014/main" id="{A5307BB7-8335-483C-A9AF-59EDEAE8C15E}"/>
              </a:ext>
            </a:extLst>
          </p:cNvPr>
          <p:cNvSpPr/>
          <p:nvPr/>
        </p:nvSpPr>
        <p:spPr>
          <a:xfrm>
            <a:off x="4415726" y="4770408"/>
            <a:ext cx="2820449" cy="504056"/>
          </a:xfrm>
          <a:prstGeom prst="round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Awards</a:t>
            </a:r>
            <a:endParaRPr lang="en-US" b="1" dirty="0">
              <a:solidFill>
                <a:sysClr val="windowText" lastClr="000000"/>
              </a:solidFill>
            </a:endParaRPr>
          </a:p>
        </p:txBody>
      </p:sp>
      <p:sp>
        <p:nvSpPr>
          <p:cNvPr id="18" name="Rectangle: Rounded Corners 17">
            <a:extLst>
              <a:ext uri="{FF2B5EF4-FFF2-40B4-BE49-F238E27FC236}">
                <a16:creationId xmlns:a16="http://schemas.microsoft.com/office/drawing/2014/main" id="{66CA404F-91AE-4E41-AC5C-AD182F15AC84}"/>
              </a:ext>
            </a:extLst>
          </p:cNvPr>
          <p:cNvSpPr/>
          <p:nvPr/>
        </p:nvSpPr>
        <p:spPr>
          <a:xfrm>
            <a:off x="7509124" y="1139482"/>
            <a:ext cx="4466451"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chemeClr val="tx1"/>
                </a:solidFill>
              </a:rPr>
              <a:t>18 January, 1954</a:t>
            </a:r>
          </a:p>
        </p:txBody>
      </p:sp>
      <p:sp>
        <p:nvSpPr>
          <p:cNvPr id="19" name="Rectangle: Rounded Corners 18">
            <a:extLst>
              <a:ext uri="{FF2B5EF4-FFF2-40B4-BE49-F238E27FC236}">
                <a16:creationId xmlns:a16="http://schemas.microsoft.com/office/drawing/2014/main" id="{2107CD0D-3A45-4037-946E-668D6140DB1E}"/>
              </a:ext>
            </a:extLst>
          </p:cNvPr>
          <p:cNvSpPr/>
          <p:nvPr/>
        </p:nvSpPr>
        <p:spPr>
          <a:xfrm>
            <a:off x="7548293" y="1988840"/>
            <a:ext cx="4466451" cy="504056"/>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a:solidFill>
                  <a:schemeClr val="bg1"/>
                </a:solidFill>
              </a:rPr>
              <a:t>Kalachadpara</a:t>
            </a:r>
            <a:r>
              <a:rPr lang="en-US" b="1" dirty="0">
                <a:solidFill>
                  <a:schemeClr val="bg1"/>
                </a:solidFill>
              </a:rPr>
              <a:t> , Pabna, East Bengal</a:t>
            </a:r>
          </a:p>
        </p:txBody>
      </p:sp>
      <p:sp>
        <p:nvSpPr>
          <p:cNvPr id="20" name="Rectangle: Rounded Corners 19">
            <a:extLst>
              <a:ext uri="{FF2B5EF4-FFF2-40B4-BE49-F238E27FC236}">
                <a16:creationId xmlns:a16="http://schemas.microsoft.com/office/drawing/2014/main" id="{B924F8AA-2D7A-4542-8106-62B0A2488CA8}"/>
              </a:ext>
            </a:extLst>
          </p:cNvPr>
          <p:cNvSpPr/>
          <p:nvPr/>
        </p:nvSpPr>
        <p:spPr>
          <a:xfrm>
            <a:off x="7509124" y="2723658"/>
            <a:ext cx="4505620" cy="711629"/>
          </a:xfrm>
          <a:prstGeom prst="round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 </a:t>
            </a:r>
            <a:r>
              <a:rPr lang="en-US" b="1" dirty="0">
                <a:solidFill>
                  <a:sysClr val="windowText" lastClr="000000"/>
                </a:solidFill>
              </a:rPr>
              <a:t>Dr. </a:t>
            </a:r>
            <a:r>
              <a:rPr lang="en-US" b="1" dirty="0" err="1">
                <a:solidFill>
                  <a:sysClr val="windowText" lastClr="000000"/>
                </a:solidFill>
              </a:rPr>
              <a:t>Shitol</a:t>
            </a:r>
            <a:r>
              <a:rPr lang="en-US" b="1" dirty="0">
                <a:solidFill>
                  <a:sysClr val="windowText" lastClr="000000"/>
                </a:solidFill>
              </a:rPr>
              <a:t> Prasad Ghosh Ideal School</a:t>
            </a:r>
          </a:p>
          <a:p>
            <a:pPr algn="ctr"/>
            <a:r>
              <a:rPr lang="en-US" b="1" dirty="0" err="1">
                <a:solidFill>
                  <a:sysClr val="windowText" lastClr="000000"/>
                </a:solidFill>
              </a:rPr>
              <a:t>Jogesh</a:t>
            </a:r>
            <a:r>
              <a:rPr lang="en-US" b="1" dirty="0">
                <a:solidFill>
                  <a:sysClr val="windowText" lastClr="000000"/>
                </a:solidFill>
              </a:rPr>
              <a:t> Dutta Mime Academy</a:t>
            </a:r>
          </a:p>
        </p:txBody>
      </p:sp>
      <p:sp>
        <p:nvSpPr>
          <p:cNvPr id="21" name="Rectangle: Rounded Corners 20">
            <a:extLst>
              <a:ext uri="{FF2B5EF4-FFF2-40B4-BE49-F238E27FC236}">
                <a16:creationId xmlns:a16="http://schemas.microsoft.com/office/drawing/2014/main" id="{C5CB9F63-7624-41D7-8CB9-B5B9186F14B4}"/>
              </a:ext>
            </a:extLst>
          </p:cNvPr>
          <p:cNvSpPr/>
          <p:nvPr/>
        </p:nvSpPr>
        <p:spPr>
          <a:xfrm>
            <a:off x="7548291" y="3607414"/>
            <a:ext cx="4466453" cy="504056"/>
          </a:xfrm>
          <a:prstGeom prst="roundRect">
            <a:avLst/>
          </a:prstGeom>
          <a:solidFill>
            <a:srgbClr val="422C1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Mime</a:t>
            </a:r>
            <a:endParaRPr lang="en-US" b="1" dirty="0">
              <a:solidFill>
                <a:sysClr val="windowText" lastClr="000000"/>
              </a:solidFill>
            </a:endParaRPr>
          </a:p>
        </p:txBody>
      </p:sp>
      <p:sp>
        <p:nvSpPr>
          <p:cNvPr id="22" name="Rectangle: Rounded Corners 21">
            <a:extLst>
              <a:ext uri="{FF2B5EF4-FFF2-40B4-BE49-F238E27FC236}">
                <a16:creationId xmlns:a16="http://schemas.microsoft.com/office/drawing/2014/main" id="{8D5A9E71-B501-4ABC-BD32-3B0C27C18459}"/>
              </a:ext>
            </a:extLst>
          </p:cNvPr>
          <p:cNvSpPr/>
          <p:nvPr/>
        </p:nvSpPr>
        <p:spPr>
          <a:xfrm>
            <a:off x="7536160" y="4221088"/>
            <a:ext cx="4499695" cy="1800199"/>
          </a:xfrm>
          <a:prstGeom prst="roundRect">
            <a:avLst/>
          </a:prstGeom>
          <a:solidFill>
            <a:srgbClr val="0099CC"/>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US" b="1" dirty="0">
                <a:solidFill>
                  <a:schemeClr val="bg1"/>
                </a:solidFill>
              </a:rPr>
              <a:t>Master of Mime , Master of the World, </a:t>
            </a:r>
          </a:p>
          <a:p>
            <a:pPr algn="just"/>
            <a:r>
              <a:rPr lang="en-US" b="1" dirty="0">
                <a:solidFill>
                  <a:schemeClr val="bg1"/>
                </a:solidFill>
              </a:rPr>
              <a:t>Molière Award</a:t>
            </a:r>
          </a:p>
          <a:p>
            <a:pPr algn="just"/>
            <a:endParaRPr lang="en-US" b="1" dirty="0">
              <a:solidFill>
                <a:schemeClr val="bg1"/>
              </a:solidFill>
            </a:endParaRPr>
          </a:p>
          <a:p>
            <a:pPr algn="just"/>
            <a:r>
              <a:rPr lang="en-US" b="1" dirty="0">
                <a:solidFill>
                  <a:schemeClr val="bg1"/>
                </a:solidFill>
              </a:rPr>
              <a:t>Munier Chowdhury Award , Ekushey </a:t>
            </a:r>
            <a:r>
              <a:rPr lang="en-US" b="1" dirty="0" err="1">
                <a:solidFill>
                  <a:schemeClr val="bg1"/>
                </a:solidFill>
              </a:rPr>
              <a:t>Padak</a:t>
            </a:r>
            <a:r>
              <a:rPr lang="en-US" b="1" dirty="0">
                <a:solidFill>
                  <a:schemeClr val="bg1"/>
                </a:solidFill>
              </a:rPr>
              <a:t> </a:t>
            </a:r>
          </a:p>
        </p:txBody>
      </p:sp>
      <p:pic>
        <p:nvPicPr>
          <p:cNvPr id="1026" name="Picture 2" descr="Partha Pratim Majumder - Wikipedia">
            <a:extLst>
              <a:ext uri="{FF2B5EF4-FFF2-40B4-BE49-F238E27FC236}">
                <a16:creationId xmlns:a16="http://schemas.microsoft.com/office/drawing/2014/main" id="{F648F82D-125A-4A9D-A9AA-A82BC0293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2" y="1053758"/>
            <a:ext cx="4188999" cy="5105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10AD3685-AF0E-49B2-A1AB-5A063ECC9F04}"/>
              </a:ext>
            </a:extLst>
          </p:cNvPr>
          <p:cNvSpPr/>
          <p:nvPr/>
        </p:nvSpPr>
        <p:spPr>
          <a:xfrm>
            <a:off x="-46222" y="6171918"/>
            <a:ext cx="4466451" cy="686081"/>
          </a:xfrm>
          <a:prstGeom prst="round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err="1">
                <a:solidFill>
                  <a:schemeClr val="tx1"/>
                </a:solidFill>
              </a:rPr>
              <a:t>Premanshu</a:t>
            </a:r>
            <a:r>
              <a:rPr lang="en-US" sz="2400" b="1" dirty="0">
                <a:solidFill>
                  <a:schemeClr val="tx1"/>
                </a:solidFill>
              </a:rPr>
              <a:t> Kumar Biswas</a:t>
            </a:r>
          </a:p>
        </p:txBody>
      </p:sp>
    </p:spTree>
    <p:extLst>
      <p:ext uri="{BB962C8B-B14F-4D97-AF65-F5344CB8AC3E}">
        <p14:creationId xmlns:p14="http://schemas.microsoft.com/office/powerpoint/2010/main" val="3110344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23748"/>
            <a:ext cx="6516216" cy="796950"/>
          </a:xfrm>
        </p:spPr>
        <p:txBody>
          <a:bodyPr/>
          <a:lstStyle/>
          <a:p>
            <a:r>
              <a:rPr lang="en-SG" sz="3600" b="1" dirty="0">
                <a:solidFill>
                  <a:schemeClr val="tx1"/>
                </a:solidFill>
              </a:rPr>
              <a:t>Can you understand? </a:t>
            </a:r>
            <a:endParaRPr lang="en-US" sz="3600" b="1" dirty="0">
              <a:solidFill>
                <a:schemeClr val="tx1"/>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r>
              <a:rPr lang="es-ES" sz="2000" dirty="0"/>
              <a:t>	          </a:t>
            </a:r>
          </a:p>
          <a:p>
            <a:pPr marL="0" indent="0">
              <a:buNone/>
            </a:pP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  </a:t>
            </a:r>
          </a:p>
          <a:p>
            <a:pPr marL="0" indent="0">
              <a:buNone/>
            </a:pPr>
            <a:endParaRPr lang="es-ES" sz="2000" b="1" dirty="0"/>
          </a:p>
          <a:p>
            <a:pPr marL="0" indent="0">
              <a:buNone/>
            </a:pPr>
            <a:br>
              <a:rPr lang="en-US" sz="2000" dirty="0"/>
            </a:br>
            <a:endParaRPr lang="en-US" sz="2400" dirty="0"/>
          </a:p>
        </p:txBody>
      </p:sp>
      <p:pic>
        <p:nvPicPr>
          <p:cNvPr id="11" name="Content Placeholder 9">
            <a:extLst>
              <a:ext uri="{FF2B5EF4-FFF2-40B4-BE49-F238E27FC236}">
                <a16:creationId xmlns:a16="http://schemas.microsoft.com/office/drawing/2014/main" id="{FFBD8BAD-ACA4-4C9D-B1D3-9831B3837ADE}"/>
              </a:ext>
            </a:extLst>
          </p:cNvPr>
          <p:cNvPicPr>
            <a:picLocks noChangeAspect="1"/>
          </p:cNvPicPr>
          <p:nvPr/>
        </p:nvPicPr>
        <p:blipFill rotWithShape="1">
          <a:blip r:embed="rId2">
            <a:extLst>
              <a:ext uri="{28A0092B-C50C-407E-A947-70E740481C1C}">
                <a14:useLocalDpi xmlns:a14="http://schemas.microsoft.com/office/drawing/2010/main" val="0"/>
              </a:ext>
            </a:extLst>
          </a:blip>
          <a:srcRect l="17156" r="14222"/>
          <a:stretch/>
        </p:blipFill>
        <p:spPr bwMode="auto">
          <a:xfrm>
            <a:off x="0" y="1056696"/>
            <a:ext cx="2945033" cy="5173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7CEFCC83-104E-4C42-8D30-52BCB7F59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44433"/>
            <a:ext cx="3052057" cy="5149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32C79C54-97F4-4DED-B634-5A02023B0D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985" t="172"/>
          <a:stretch/>
        </p:blipFill>
        <p:spPr>
          <a:xfrm>
            <a:off x="9148057" y="1091877"/>
            <a:ext cx="3043943" cy="507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57CC5280-40DE-46B0-B95F-35047A69B5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7" r="51014"/>
          <a:stretch/>
        </p:blipFill>
        <p:spPr>
          <a:xfrm>
            <a:off x="2892632" y="1058069"/>
            <a:ext cx="3203368" cy="5120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2349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97767"/>
            <a:ext cx="6516216" cy="796950"/>
          </a:xfrm>
        </p:spPr>
        <p:txBody>
          <a:bodyPr/>
          <a:lstStyle/>
          <a:p>
            <a:r>
              <a:rPr lang="en-SG" sz="3600" b="1" dirty="0">
                <a:solidFill>
                  <a:schemeClr val="tx1"/>
                </a:solidFill>
              </a:rPr>
              <a:t>Key</a:t>
            </a:r>
            <a:r>
              <a:rPr lang="en-SG" sz="2800" b="1" dirty="0">
                <a:solidFill>
                  <a:schemeClr val="tx1"/>
                </a:solidFill>
              </a:rPr>
              <a:t> </a:t>
            </a:r>
            <a:r>
              <a:rPr lang="en-SG" sz="3600" b="1" dirty="0">
                <a:solidFill>
                  <a:schemeClr val="tx1"/>
                </a:solidFill>
              </a:rPr>
              <a:t>Vocabularies</a:t>
            </a:r>
            <a:endParaRPr lang="en-US" sz="3600" b="1" dirty="0">
              <a:solidFill>
                <a:schemeClr val="tx1"/>
              </a:solidFill>
            </a:endParaRPr>
          </a:p>
        </p:txBody>
      </p:sp>
      <p:sp>
        <p:nvSpPr>
          <p:cNvPr id="18" name="Rectangle: Rounded Corners 17">
            <a:extLst>
              <a:ext uri="{FF2B5EF4-FFF2-40B4-BE49-F238E27FC236}">
                <a16:creationId xmlns:a16="http://schemas.microsoft.com/office/drawing/2014/main" id="{8B0B6F84-1AD6-4702-B755-A1AC12DB6A5C}"/>
              </a:ext>
            </a:extLst>
          </p:cNvPr>
          <p:cNvSpPr/>
          <p:nvPr/>
        </p:nvSpPr>
        <p:spPr>
          <a:xfrm>
            <a:off x="1" y="3929918"/>
            <a:ext cx="4329412" cy="1215606"/>
          </a:xfrm>
          <a:prstGeom prst="roundRect">
            <a:avLst/>
          </a:prstGeom>
          <a:solidFill>
            <a:srgbClr val="92D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solidFill>
                  <a:schemeClr val="tx1"/>
                </a:solidFill>
              </a:rPr>
              <a:t>Vocal cords </a:t>
            </a:r>
            <a:r>
              <a:rPr lang="en-SG" sz="2800" b="1" dirty="0">
                <a:solidFill>
                  <a:schemeClr val="tx1"/>
                </a:solidFill>
                <a:latin typeface="+mj-lt"/>
                <a:cs typeface="Times New Roman" panose="02020603050405020304" pitchFamily="18" charset="0"/>
              </a:rPr>
              <a:t> (noun) = </a:t>
            </a:r>
          </a:p>
          <a:p>
            <a:pPr algn="ctr"/>
            <a:r>
              <a:rPr lang="en-US" sz="2800" dirty="0">
                <a:solidFill>
                  <a:schemeClr val="tx1"/>
                </a:solidFill>
              </a:rPr>
              <a:t>vocal folds or voice reeds</a:t>
            </a:r>
            <a:r>
              <a:rPr lang="en-SG" sz="2800" dirty="0">
                <a:solidFill>
                  <a:schemeClr val="tx1"/>
                </a:solidFill>
                <a:latin typeface="+mj-lt"/>
                <a:cs typeface="Times New Roman" panose="02020603050405020304" pitchFamily="18" charset="0"/>
              </a:rPr>
              <a:t> </a:t>
            </a:r>
            <a:endParaRPr lang="en-US" sz="2800" dirty="0">
              <a:solidFill>
                <a:schemeClr val="tx1"/>
              </a:solidFill>
              <a:latin typeface="+mj-lt"/>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4CBB03D5-DE9F-4B4A-B85D-2E2F7C7DC3D9}"/>
              </a:ext>
            </a:extLst>
          </p:cNvPr>
          <p:cNvSpPr/>
          <p:nvPr/>
        </p:nvSpPr>
        <p:spPr>
          <a:xfrm>
            <a:off x="17166" y="5273156"/>
            <a:ext cx="5367421" cy="725375"/>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000" b="1" dirty="0">
                <a:solidFill>
                  <a:schemeClr val="tx1"/>
                </a:solidFill>
                <a:latin typeface="Bahnschrift SemiBold SemiConden" panose="020B0502040204020203" pitchFamily="34" charset="0"/>
              </a:rPr>
              <a:t>Our vocal cords help us to speak.</a:t>
            </a:r>
          </a:p>
        </p:txBody>
      </p:sp>
      <p:sp>
        <p:nvSpPr>
          <p:cNvPr id="24" name="Rectangle: Rounded Corners 23">
            <a:extLst>
              <a:ext uri="{FF2B5EF4-FFF2-40B4-BE49-F238E27FC236}">
                <a16:creationId xmlns:a16="http://schemas.microsoft.com/office/drawing/2014/main" id="{3308A5E0-F58D-4965-B479-7DD25D69D03C}"/>
              </a:ext>
            </a:extLst>
          </p:cNvPr>
          <p:cNvSpPr/>
          <p:nvPr/>
        </p:nvSpPr>
        <p:spPr>
          <a:xfrm>
            <a:off x="7680176" y="4349691"/>
            <a:ext cx="4537777" cy="2508309"/>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chemeClr val="tx1"/>
                </a:solidFill>
                <a:latin typeface="+mj-lt"/>
                <a:cs typeface="Times New Roman" panose="02020603050405020304" pitchFamily="18" charset="0"/>
              </a:rPr>
              <a:t>Gesture (n)</a:t>
            </a:r>
            <a:r>
              <a:rPr lang="en-SG" sz="3200" dirty="0">
                <a:solidFill>
                  <a:schemeClr val="tx1"/>
                </a:solidFill>
                <a:latin typeface="+mj-lt"/>
                <a:cs typeface="Times New Roman" panose="02020603050405020304" pitchFamily="18" charset="0"/>
              </a:rPr>
              <a:t> = </a:t>
            </a:r>
          </a:p>
          <a:p>
            <a:pPr algn="just"/>
            <a:r>
              <a:rPr lang="en-US" sz="2400" dirty="0">
                <a:solidFill>
                  <a:schemeClr val="tx1"/>
                </a:solidFill>
              </a:rPr>
              <a:t>a movement of part of the body, especially a hand or the head, to express an idea or meaning.</a:t>
            </a:r>
            <a:r>
              <a:rPr lang="en-US" sz="2400" b="1" dirty="0">
                <a:solidFill>
                  <a:schemeClr val="tx1"/>
                </a:solidFill>
                <a:latin typeface="+mj-lt"/>
                <a:cs typeface="Times New Roman" panose="02020603050405020304" pitchFamily="18" charset="0"/>
              </a:rPr>
              <a:t> </a:t>
            </a:r>
            <a:endParaRPr lang="en-US" sz="2400" dirty="0">
              <a:solidFill>
                <a:schemeClr val="tx1"/>
              </a:solidFill>
              <a:latin typeface="+mj-lt"/>
              <a:cs typeface="Times New Roman" panose="02020603050405020304" pitchFamily="18" charset="0"/>
            </a:endParaRPr>
          </a:p>
        </p:txBody>
      </p:sp>
      <p:pic>
        <p:nvPicPr>
          <p:cNvPr id="1026" name="Picture 2" descr="Vocal folds, vocal chords, or vocal cords? - Choirly.com | Voice lesson,  Teaching inspiration, Choir music">
            <a:extLst>
              <a:ext uri="{FF2B5EF4-FFF2-40B4-BE49-F238E27FC236}">
                <a16:creationId xmlns:a16="http://schemas.microsoft.com/office/drawing/2014/main" id="{18FAA998-356F-47B7-A9DC-189817A4E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63752" cy="3923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22 Funny Face Woman High Res Illustrations - Getty Images">
            <a:extLst>
              <a:ext uri="{FF2B5EF4-FFF2-40B4-BE49-F238E27FC236}">
                <a16:creationId xmlns:a16="http://schemas.microsoft.com/office/drawing/2014/main" id="{C1425DE7-FED1-454A-BEEC-D5BEA119B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589" y="-27384"/>
            <a:ext cx="4335700" cy="438500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33CDF507-FF41-44C6-8237-A3DBE81F91DC}"/>
              </a:ext>
            </a:extLst>
          </p:cNvPr>
          <p:cNvSpPr/>
          <p:nvPr/>
        </p:nvSpPr>
        <p:spPr>
          <a:xfrm>
            <a:off x="3972884" y="1367035"/>
            <a:ext cx="3863752" cy="121560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US" sz="3000" b="1" dirty="0">
                <a:solidFill>
                  <a:schemeClr val="tx1"/>
                </a:solidFill>
                <a:latin typeface="Bahnschrift SemiBold SemiConden" panose="020B0502040204020203" pitchFamily="34" charset="0"/>
              </a:rPr>
              <a:t>The woman gave a </a:t>
            </a:r>
          </a:p>
          <a:p>
            <a:pPr algn="just"/>
            <a:r>
              <a:rPr lang="en-US" sz="3000" b="1" dirty="0">
                <a:solidFill>
                  <a:schemeClr val="tx1"/>
                </a:solidFill>
                <a:latin typeface="Bahnschrift SemiBold SemiConden" panose="020B0502040204020203" pitchFamily="34" charset="0"/>
              </a:rPr>
              <a:t>sad gesture.</a:t>
            </a:r>
          </a:p>
        </p:txBody>
      </p:sp>
    </p:spTree>
    <p:extLst>
      <p:ext uri="{BB962C8B-B14F-4D97-AF65-F5344CB8AC3E}">
        <p14:creationId xmlns:p14="http://schemas.microsoft.com/office/powerpoint/2010/main" val="675534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7133</TotalTime>
  <Words>1358</Words>
  <Application>Microsoft Office PowerPoint</Application>
  <PresentationFormat>Widescreen</PresentationFormat>
  <Paragraphs>179</Paragraphs>
  <Slides>23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Bahnschrift SemiBold SemiConden</vt:lpstr>
      <vt:lpstr>Book Antiqua</vt:lpstr>
      <vt:lpstr>Calibri</vt:lpstr>
      <vt:lpstr>Times New Roman</vt:lpstr>
      <vt:lpstr>Wingdings</vt:lpstr>
      <vt:lpstr>Diseño predeterminado</vt:lpstr>
      <vt:lpstr>PowerPoint Presentation</vt:lpstr>
      <vt:lpstr>Teacher’s Introduction</vt:lpstr>
      <vt:lpstr>PowerPoint Presentation</vt:lpstr>
      <vt:lpstr>Today’s Lesson </vt:lpstr>
      <vt:lpstr>Do you know who is the pioneer of mime in Bangladesh?  </vt:lpstr>
      <vt:lpstr>Learning Outcomes</vt:lpstr>
      <vt:lpstr>Biography Timeline </vt:lpstr>
      <vt:lpstr>Can you understand? </vt:lpstr>
      <vt:lpstr>Key Vocabularies</vt:lpstr>
      <vt:lpstr>Key Vocabularies</vt:lpstr>
      <vt:lpstr>Key Vocabularies</vt:lpstr>
      <vt:lpstr>Key Vocabularies</vt:lpstr>
      <vt:lpstr>Key Vocabularies</vt:lpstr>
      <vt:lpstr>Key Vocabularies</vt:lpstr>
      <vt:lpstr>Text </vt:lpstr>
      <vt:lpstr>PowerPoint Presentation</vt:lpstr>
      <vt:lpstr>PowerPoint Presentation</vt:lpstr>
      <vt:lpstr>PowerPoint Presentation</vt:lpstr>
      <vt:lpstr>PowerPoint Presentation</vt:lpstr>
      <vt:lpstr>Choose the best answer</vt:lpstr>
      <vt:lpstr>Individual Work</vt:lpstr>
      <vt:lpstr>Homework</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Rajon Mahmood</cp:lastModifiedBy>
  <cp:revision>1435</cp:revision>
  <dcterms:created xsi:type="dcterms:W3CDTF">2010-05-23T14:28:12Z</dcterms:created>
  <dcterms:modified xsi:type="dcterms:W3CDTF">2020-09-11T14:38:33Z</dcterms:modified>
</cp:coreProperties>
</file>