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5" r:id="rId6"/>
    <p:sldId id="270" r:id="rId7"/>
    <p:sldId id="269" r:id="rId8"/>
    <p:sldId id="271" r:id="rId9"/>
    <p:sldId id="267" r:id="rId10"/>
    <p:sldId id="268" r:id="rId11"/>
    <p:sldId id="264" r:id="rId12"/>
    <p:sldId id="262" r:id="rId13"/>
    <p:sldId id="272" r:id="rId14"/>
    <p:sldId id="261" r:id="rId15"/>
    <p:sldId id="278" r:id="rId16"/>
    <p:sldId id="273" r:id="rId17"/>
    <p:sldId id="279" r:id="rId18"/>
    <p:sldId id="277" r:id="rId19"/>
    <p:sldId id="276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FF"/>
    <a:srgbClr val="0066FF"/>
    <a:srgbClr val="00FF00"/>
    <a:srgbClr val="FF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B75C2-5169-4FBA-8B57-FF0F05A1339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7F883-037B-4616-BC96-D8EA4C768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7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7F883-037B-4616-BC96-D8EA4C768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0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7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0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8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1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2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6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8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1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3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45CE-7A05-44D7-A956-93B1B23CE2E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2E543-1878-4970-90CE-CA9F9237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1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3099748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200400"/>
            <a:ext cx="8991600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171950"/>
            <a:ext cx="2228850" cy="2514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00500"/>
            <a:ext cx="2809875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23548"/>
            <a:ext cx="5181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2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7836E57-722F-4362-88F3-96C63CF0A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19" y="3810000"/>
            <a:ext cx="7315200" cy="2743200"/>
          </a:xfrm>
          <a:prstGeom prst="ellipse">
            <a:avLst/>
          </a:prstGeom>
          <a:ln w="38100" cap="rnd">
            <a:solidFill>
              <a:srgbClr val="0033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Oval Callout 2"/>
          <p:cNvSpPr/>
          <p:nvPr/>
        </p:nvSpPr>
        <p:spPr>
          <a:xfrm>
            <a:off x="228600" y="685800"/>
            <a:ext cx="8686799" cy="2667000"/>
          </a:xfrm>
          <a:prstGeom prst="wedgeEllipseCallout">
            <a:avLst>
              <a:gd name="adj1" fmla="val -50510"/>
              <a:gd name="adj2" fmla="val 6045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২ নম্বর-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হযরত মুছা (আঃ) এর লাঠি সাদৃশ্য একটি বিশেষ মুজিযা ছিল । নীলনদ পারহওয়া,পাহার থেকে ঝরণাধারা প্রবাহিত হওয়া, সাপে পরিণত হওয়া ইত্যাদি অলৌকিক ঘটনাবলিতে ভরা।</a:t>
            </a:r>
            <a:endParaRPr lang="en-US" sz="28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70870B-A3DE-44AA-8C7D-5B0A3A35E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514600"/>
            <a:ext cx="5562600" cy="20574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নংঃ-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2570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94" y="1524000"/>
            <a:ext cx="7924800" cy="4800600"/>
          </a:xfrm>
          <a:prstGeom prst="rect">
            <a:avLst/>
          </a:prstGeom>
        </p:spPr>
      </p:pic>
      <p:sp>
        <p:nvSpPr>
          <p:cNvPr id="3" name="Double Wave 2"/>
          <p:cNvSpPr/>
          <p:nvPr/>
        </p:nvSpPr>
        <p:spPr>
          <a:xfrm>
            <a:off x="609600" y="381000"/>
            <a:ext cx="7848600" cy="996462"/>
          </a:xfrm>
          <a:prstGeom prst="doubleWave">
            <a:avLst>
              <a:gd name="adj1" fmla="val 6250"/>
              <a:gd name="adj2" fmla="val 17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নম্বর-</a:t>
            </a:r>
          </a:p>
          <a:p>
            <a:pPr algn="ctr"/>
            <a:r>
              <a:rPr lang="en-US" sz="28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১২ টি  সম্প্রদায়ের জন্য ১২ টি ঝরণাধারা প্রবাহিত হয়েছিল ।</a:t>
            </a:r>
            <a:endParaRPr lang="en-US" sz="28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92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 rot="10800000" flipV="1">
            <a:off x="381000" y="2743200"/>
            <a:ext cx="8229600" cy="3352800"/>
          </a:xfrm>
          <a:prstGeom prst="plaque">
            <a:avLst>
              <a:gd name="adj" fmla="val 95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মান্না ও সালওয়া নামক আসমানি খাবার প্রেরণ করেছিলেন।</a:t>
            </a:r>
          </a:p>
          <a:p>
            <a:r>
              <a:rPr lang="bn-BD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সমকালীন পৃথিবীবাসীর  ওপর শ্রেষ্ঠত্ব দান ।</a:t>
            </a:r>
          </a:p>
          <a:p>
            <a:r>
              <a:rPr lang="bn-BD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আল্লাহ বনি ইসরাঈলকে রাজত্ব দান ।</a:t>
            </a: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উল্লেখ্যযে, বনি ইসরাঈল বলতে হযরত ইয়াকুব (আঃ) এর বংশধরকে বোঝানো হয়েছে। </a:t>
            </a:r>
          </a:p>
        </p:txBody>
      </p:sp>
      <p:sp>
        <p:nvSpPr>
          <p:cNvPr id="5" name="Curved Up Ribbon 4"/>
          <p:cNvSpPr/>
          <p:nvPr/>
        </p:nvSpPr>
        <p:spPr>
          <a:xfrm>
            <a:off x="609600" y="1143000"/>
            <a:ext cx="7772400" cy="1179758"/>
          </a:xfrm>
          <a:prstGeom prst="ellipseRibbon2">
            <a:avLst>
              <a:gd name="adj1" fmla="val 25000"/>
              <a:gd name="adj2" fmla="val 63696"/>
              <a:gd name="adj3" fmla="val 588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আরও অন্যান্য নেয়ামত সমূহ হলো-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3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>
            <a:off x="2590800" y="762000"/>
            <a:ext cx="43434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Quad Arrow Callout 5"/>
          <p:cNvSpPr/>
          <p:nvPr/>
        </p:nvSpPr>
        <p:spPr>
          <a:xfrm>
            <a:off x="762000" y="1981200"/>
            <a:ext cx="8001000" cy="4648200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বনি ইসরাঈল বলতে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নেয়ামতের শুকর করা কি 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0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 Arrow Callout 1"/>
          <p:cNvSpPr/>
          <p:nvPr/>
        </p:nvSpPr>
        <p:spPr>
          <a:xfrm>
            <a:off x="990600" y="381000"/>
            <a:ext cx="7696200" cy="5562600"/>
          </a:xfrm>
          <a:prstGeom prst="quadArrowCallout">
            <a:avLst>
              <a:gd name="adj1" fmla="val 18515"/>
              <a:gd name="adj2" fmla="val 18515"/>
              <a:gd name="adj3" fmla="val 18515"/>
              <a:gd name="adj4" fmla="val 603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bn-BD" sz="2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কেহ নেয়ামতের শুকর আদায় না করলে, আল্লাহ তাদেরকে কি করবেন ?</a:t>
            </a:r>
            <a:endParaRPr lang="bn-BD" sz="2800" b="1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b="1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buFont typeface="Wingdings" pitchFamily="2" charset="2"/>
              <a:buChar char="Ø"/>
            </a:pPr>
            <a:r>
              <a:rPr lang="bn-BD" sz="2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উঃ নিয়ামত উটাইয়া নিবেন।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476500" y="1066800"/>
            <a:ext cx="4114800" cy="914400"/>
          </a:xfrm>
          <a:prstGeom prst="ribbon">
            <a:avLst>
              <a:gd name="adj1" fmla="val 10697"/>
              <a:gd name="adj2" fmla="val 7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Quad Arrow Callout 3"/>
          <p:cNvSpPr/>
          <p:nvPr/>
        </p:nvSpPr>
        <p:spPr>
          <a:xfrm>
            <a:off x="457200" y="1981200"/>
            <a:ext cx="8153400" cy="4648200"/>
          </a:xfrm>
          <a:prstGeom prst="quadArrowCallout">
            <a:avLst>
              <a:gd name="adj1" fmla="val 18515"/>
              <a:gd name="adj2" fmla="val 18515"/>
              <a:gd name="adj3" fmla="val 18515"/>
              <a:gd name="adj4" fmla="val 6104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bn-BD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 কোন একটি নেয়ামত লিখ ?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bn-BD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লাঠির একটি মুজিযা লিখ ?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705100" y="1066800"/>
            <a:ext cx="3505200" cy="1143000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914400" y="1981200"/>
            <a:ext cx="7086600" cy="4267200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কৃতজ্ঞতা প্রকাশ করেনা  যে তাকে এককথায় কি বলা হয় 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5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2019300" y="1143000"/>
            <a:ext cx="5257800" cy="1143000"/>
          </a:xfrm>
          <a:prstGeom prst="ellipseRibbon2">
            <a:avLst>
              <a:gd name="adj1" fmla="val 27388"/>
              <a:gd name="adj2" fmla="val 50000"/>
              <a:gd name="adj3" fmla="val 2324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228600" y="2057400"/>
            <a:ext cx="8839200" cy="4648200"/>
          </a:xfrm>
          <a:prstGeom prst="quadArrowCallout">
            <a:avLst>
              <a:gd name="adj1" fmla="val 28808"/>
              <a:gd name="adj2" fmla="val 18221"/>
              <a:gd name="adj3" fmla="val 21503"/>
              <a:gd name="adj4" fmla="val 5640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bn-BD" sz="2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বনি ইসরাঈলের প্রতি আল্লাহ তায়ালার নেয়ামত দানের বিষয়টি কুরআনের আলোকে মূল্যায়ন কর ।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60198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algn="ctr"/>
            <a:endParaRPr lang="en-US" sz="3200" dirty="0" smtClean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algn="ctr"/>
            <a:endParaRPr lang="en-US" sz="3200" dirty="0" smtClean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algn="ctr"/>
            <a:endParaRPr lang="en-US" sz="3200" dirty="0" smtClean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Vrinda" pitchFamily="34" charset="0"/>
              <a:cs typeface="Vrinda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Vrinda" pitchFamily="34" charset="0"/>
                <a:cs typeface="Vrinda" pitchFamily="34" charset="0"/>
              </a:rPr>
              <a:t>আজকের </a:t>
            </a:r>
            <a:r>
              <a:rPr lang="en-US" sz="3200" dirty="0">
                <a:solidFill>
                  <a:srgbClr val="002060"/>
                </a:solidFill>
                <a:latin typeface="Vrinda" pitchFamily="34" charset="0"/>
                <a:cs typeface="Vrinda" pitchFamily="34" charset="0"/>
              </a:rPr>
              <a:t>পাঠে কারো কোন প্র</a:t>
            </a:r>
            <a:r>
              <a:rPr lang="bn-BD" sz="3200" dirty="0">
                <a:solidFill>
                  <a:srgbClr val="002060"/>
                </a:solidFill>
                <a:latin typeface="Vrinda" pitchFamily="34" charset="0"/>
                <a:cs typeface="Vrinda" pitchFamily="34" charset="0"/>
              </a:rPr>
              <a:t>শ</a:t>
            </a:r>
            <a:r>
              <a:rPr lang="en-US" sz="3200" dirty="0">
                <a:solidFill>
                  <a:srgbClr val="002060"/>
                </a:solidFill>
                <a:latin typeface="Vrinda" pitchFamily="34" charset="0"/>
                <a:cs typeface="Vrinda" pitchFamily="34" charset="0"/>
              </a:rPr>
              <a:t>্</a:t>
            </a:r>
            <a:r>
              <a:rPr lang="bn-BD" sz="3200" dirty="0">
                <a:solidFill>
                  <a:srgbClr val="002060"/>
                </a:solidFill>
                <a:latin typeface="Vrinda" pitchFamily="34" charset="0"/>
                <a:cs typeface="Vrinda" pitchFamily="34" charset="0"/>
              </a:rPr>
              <a:t>ন</a:t>
            </a:r>
            <a:r>
              <a:rPr lang="en-US" sz="3200" dirty="0">
                <a:solidFill>
                  <a:srgbClr val="002060"/>
                </a:solidFill>
                <a:latin typeface="Vrinda" pitchFamily="34" charset="0"/>
                <a:cs typeface="Vrinda" pitchFamily="34" charset="0"/>
              </a:rPr>
              <a:t> আছে কি??  </a:t>
            </a:r>
          </a:p>
        </p:txBody>
      </p:sp>
      <p:pic>
        <p:nvPicPr>
          <p:cNvPr id="3" name="Picture 2" descr="Related image">
            <a:extLst>
              <a:ext uri="{FF2B5EF4-FFF2-40B4-BE49-F238E27FC236}">
                <a16:creationId xmlns="" xmlns:a16="http://schemas.microsoft.com/office/drawing/2014/main" id="{67BB2A97-88E6-48C2-9490-F4C8324F9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838200"/>
            <a:ext cx="3886199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356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908" y="1447800"/>
            <a:ext cx="7315200" cy="3352800"/>
          </a:xfrm>
          <a:prstGeom prst="rect">
            <a:avLst/>
          </a:prstGeom>
          <a:solidFill>
            <a:srgbClr val="00B05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476592"/>
            <a:ext cx="2347326" cy="584775"/>
          </a:xfrm>
          <a:prstGeom prst="rect">
            <a:avLst/>
          </a:prstGeom>
          <a:solidFill>
            <a:srgbClr val="0070C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b="1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3057" y="1569927"/>
            <a:ext cx="3441743" cy="3108543"/>
          </a:xfrm>
          <a:prstGeom prst="rect">
            <a:avLst/>
          </a:prstGeom>
          <a:solidFill>
            <a:srgbClr val="0066FF"/>
          </a:solidFill>
          <a:ln>
            <a:solidFill>
              <a:srgbClr val="00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মোঃ আজহারুল </a:t>
            </a:r>
            <a:r>
              <a:rPr lang="bn-IN" sz="28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 ইসলাম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20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en-US" sz="20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20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সুপার</a:t>
            </a:r>
          </a:p>
          <a:p>
            <a:pPr algn="ctr"/>
            <a:r>
              <a:rPr lang="bn-IN" sz="24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চিলাকাড়া রাশিদিয়া বালিকা দাখিল মাদরাসা</a:t>
            </a:r>
          </a:p>
          <a:p>
            <a:pPr algn="ctr"/>
            <a:r>
              <a:rPr lang="bn-IN" sz="20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পাকুন্দিয়া, কিশোরগঞ্জ।</a:t>
            </a:r>
          </a:p>
          <a:p>
            <a:pPr algn="ctr"/>
            <a:r>
              <a:rPr lang="bn-IN" sz="20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মোবাইল- ০১৬৮৫৫৪৬৫৩৪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Email</a:t>
            </a:r>
            <a:r>
              <a:rPr lang="bn-IN" sz="20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azharchimad</a:t>
            </a:r>
            <a:r>
              <a:rPr lang="en-US" sz="2000" b="1" dirty="0">
                <a:solidFill>
                  <a:srgbClr val="FFFFFF"/>
                </a:solidFill>
              </a:rPr>
              <a:t>@gmail.com</a:t>
            </a:r>
          </a:p>
          <a:p>
            <a:pPr algn="ctr"/>
            <a:endParaRPr lang="en-US" sz="2000" dirty="0">
              <a:ln>
                <a:solidFill>
                  <a:srgbClr val="0066FF"/>
                </a:solidFill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78CA1DB-ACF7-4383-965A-429C7ED67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69928"/>
            <a:ext cx="3226514" cy="3108543"/>
          </a:xfrm>
          <a:prstGeom prst="rect">
            <a:avLst/>
          </a:prstGeom>
          <a:ln>
            <a:solidFill>
              <a:srgbClr val="00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771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81B6BE-5E0F-4EDD-AE49-164FF689B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9544" y="1629983"/>
            <a:ext cx="2175725" cy="717675"/>
          </a:xfrm>
        </p:spPr>
        <p:txBody>
          <a:bodyPr>
            <a:normAutofit fontScale="90000"/>
          </a:bodyPr>
          <a:lstStyle/>
          <a:p>
            <a:pPr algn="ctr"/>
            <a:r>
              <a:rPr lang="bn-IN" sz="45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4500" b="1" dirty="0"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331720"/>
            <a:ext cx="3448319" cy="2265283"/>
          </a:xfrm>
        </p:spPr>
      </p:pic>
    </p:spTree>
    <p:extLst>
      <p:ext uri="{BB962C8B-B14F-4D97-AF65-F5344CB8AC3E}">
        <p14:creationId xmlns:p14="http://schemas.microsoft.com/office/powerpoint/2010/main" val="60884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81DA8-0BA9-42B1-BE02-BB79EBD37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0900" y="381000"/>
            <a:ext cx="2362200" cy="685800"/>
          </a:xfrm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4C94589-89CC-4342-9F1E-BF06B8535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1447800"/>
            <a:ext cx="3276600" cy="3581400"/>
          </a:xfrm>
          <a:solidFill>
            <a:schemeClr val="accent6"/>
          </a:solidFill>
          <a:ln w="28575"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sz="2400" b="1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্রেনি</a:t>
            </a:r>
          </a:p>
          <a:p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24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 পাঠ,ষষ্ঠ রূকু</a:t>
            </a:r>
          </a:p>
          <a:p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–আল- বাকারা – ৪৭ আয়াত </a:t>
            </a:r>
          </a:p>
          <a:p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4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তারিখঃ- </a:t>
            </a:r>
            <a:fld id="{1ED5C120-973B-49AD-B4E2-1DA87F8343F3}" type="datetime3">
              <a:rPr lang="en-US" sz="2400" b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pPr/>
              <a:t>11 September 2020</a:t>
            </a:fld>
            <a:r>
              <a:rPr lang="en-US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ইং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334" y="1447800"/>
            <a:ext cx="2971799" cy="35814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5578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151495-2A4E-476B-A3E5-524B169CF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85" y="546837"/>
            <a:ext cx="3810016" cy="1129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SutonnyMJ" pitchFamily="2" charset="0"/>
              </a:rPr>
              <a:t>প</a:t>
            </a:r>
            <a:r>
              <a:rPr lang="en-GB" sz="4800" dirty="0">
                <a:solidFill>
                  <a:schemeClr val="bg1"/>
                </a:solidFill>
              </a:rPr>
              <a:t>প</a:t>
            </a:r>
          </a:p>
        </p:txBody>
      </p:sp>
      <p:pic>
        <p:nvPicPr>
          <p:cNvPr id="2050" name="Picture 2" descr="E:\শুকরিয়া ছব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56388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Double Wave 5"/>
          <p:cNvSpPr/>
          <p:nvPr/>
        </p:nvSpPr>
        <p:spPr>
          <a:xfrm>
            <a:off x="3047993" y="952500"/>
            <a:ext cx="2760785" cy="914400"/>
          </a:xfrm>
          <a:prstGeom prst="doubleWave">
            <a:avLst>
              <a:gd name="adj1" fmla="val 9235"/>
              <a:gd name="adj2" fmla="val 0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পূর্ব জ্ঞান যাচাই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42185" y="6475290"/>
            <a:ext cx="2133600" cy="365125"/>
          </a:xfrm>
        </p:spPr>
        <p:txBody>
          <a:bodyPr/>
          <a:lstStyle/>
          <a:p>
            <a:fld id="{1147FF73-1329-4D4A-9704-57956E55AF99}" type="datetime1">
              <a:rPr lang="en-US" sz="2800" smtClean="0">
                <a:solidFill>
                  <a:srgbClr val="002060"/>
                </a:solidFill>
              </a:rPr>
              <a:t>9/11/2020</a:t>
            </a:fld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9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>
            <a:extLst>
              <a:ext uri="{FF2B5EF4-FFF2-40B4-BE49-F238E27FC236}">
                <a16:creationId xmlns="" xmlns:a16="http://schemas.microsoft.com/office/drawing/2014/main" id="{965E6C26-4414-4F03-8CA7-AC87D8A96949}"/>
              </a:ext>
            </a:extLst>
          </p:cNvPr>
          <p:cNvSpPr/>
          <p:nvPr/>
        </p:nvSpPr>
        <p:spPr>
          <a:xfrm flipH="1">
            <a:off x="3306182" y="1143000"/>
            <a:ext cx="2531633" cy="914400"/>
          </a:xfrm>
          <a:prstGeom prst="doubleWave">
            <a:avLst>
              <a:gd name="adj1" fmla="val 12500"/>
              <a:gd name="adj2" fmla="val 256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ঠ </a:t>
            </a:r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োনাম</a:t>
            </a:r>
          </a:p>
        </p:txBody>
      </p:sp>
      <p:sp>
        <p:nvSpPr>
          <p:cNvPr id="3" name="Scroll: Vertical 2">
            <a:extLst>
              <a:ext uri="{FF2B5EF4-FFF2-40B4-BE49-F238E27FC236}">
                <a16:creationId xmlns="" xmlns:a16="http://schemas.microsoft.com/office/drawing/2014/main" id="{6CF37F3B-1C6C-4784-BBB4-2E3ECE19EB4A}"/>
              </a:ext>
            </a:extLst>
          </p:cNvPr>
          <p:cNvSpPr/>
          <p:nvPr/>
        </p:nvSpPr>
        <p:spPr>
          <a:xfrm>
            <a:off x="1295400" y="2209800"/>
            <a:ext cx="6553200" cy="3657600"/>
          </a:xfrm>
          <a:prstGeom prst="verticalScroll">
            <a:avLst/>
          </a:prstGeom>
          <a:noFill/>
          <a:ln w="28575">
            <a:solidFill>
              <a:srgbClr val="0033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 আয়াতে আল্লাহ তায়ালা বনি ইসরা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ঈ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ে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ূ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দত্ত নেয়ামতসমূহের কথা স্মরণ করিয়ে দিচ্ছেন ।</a:t>
            </a:r>
          </a:p>
        </p:txBody>
      </p:sp>
    </p:spTree>
    <p:extLst>
      <p:ext uri="{BB962C8B-B14F-4D97-AF65-F5344CB8AC3E}">
        <p14:creationId xmlns:p14="http://schemas.microsoft.com/office/powerpoint/2010/main" val="28900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505200" y="1219200"/>
            <a:ext cx="2362200" cy="685800"/>
          </a:xfrm>
          <a:ln>
            <a:solidFill>
              <a:srgbClr val="0033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133600"/>
            <a:ext cx="7620000" cy="3053687"/>
          </a:xfrm>
          <a:prstGeom prst="roundRect">
            <a:avLst>
              <a:gd name="adj" fmla="val 33781"/>
            </a:avLst>
          </a:prstGeom>
          <a:ln>
            <a:solidFill>
              <a:srgbClr val="003300"/>
            </a:solidFill>
            <a:prstDash val="lgDashDot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বনি ইসরাঈলকে দেওয়া আল্লাহর অসংখ্য নেয়ামতের শুকর করা উচিত। তা নির্ণয় করতে পারবে।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নেয়ামত কি কি, বলতে ও লিখতে পারবে।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সমকালীন বিশ্ববাসীর উপর শ্রেষ্ঠত্বের কারন বলতে পারবে।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নেয়ামতের শুকরিয়া আদায় না করার পরিণতি</a:t>
            </a:r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পারবে। 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5836" y="1377071"/>
            <a:ext cx="4221928" cy="696559"/>
          </a:xfrm>
          <a:ln>
            <a:solidFill>
              <a:srgbClr val="0033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সুরা বাকারা-৪৭ নং আয়াত</a:t>
            </a:r>
            <a:endParaRPr lang="en-US" sz="3200" b="1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438400"/>
            <a:ext cx="6858000" cy="751241"/>
          </a:xfrm>
          <a:prstGeom prst="rect">
            <a:avLst/>
          </a:prstGeom>
          <a:ln>
            <a:solidFill>
              <a:srgbClr val="0033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4" name="Rounded Rectangle 3"/>
          <p:cNvSpPr/>
          <p:nvPr/>
        </p:nvSpPr>
        <p:spPr>
          <a:xfrm>
            <a:off x="1447800" y="3222623"/>
            <a:ext cx="6858000" cy="1635457"/>
          </a:xfrm>
          <a:prstGeom prst="roundRect">
            <a:avLst>
              <a:gd name="adj" fmla="val 1304"/>
            </a:avLst>
          </a:prstGeom>
          <a:ln>
            <a:solidFill>
              <a:srgbClr val="0033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অনুবাদঃ হে বনি ইসরাঈল (জাতি)!  তোমরা আমার সেই নেয়ামত স্মরণ কর, যা</a:t>
            </a:r>
            <a:r>
              <a:rPr lang="en-US" sz="2400" b="1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আমি তোমাদেরকে দিয়েছিলাম (নেয়ামত হিসেবে) । আমি অবশ্যই তোমাদেরকে সৃষ্টিকুলের ওপর </a:t>
            </a:r>
            <a:r>
              <a:rPr lang="bn-BD" sz="24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24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ধান্য দিয়েছি ।</a:t>
            </a:r>
            <a:endParaRPr lang="en-US" sz="2400" b="1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762000" y="1447800"/>
            <a:ext cx="7696200" cy="4495800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en-US" sz="3200" b="1" u="sng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3200" b="1" u="sng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3200" b="1" u="sng" dirty="0" smtClean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তায়ালা বনি ইসরাঈলকে অসংখ্য নেয়ামত দানের পরও তারা তা অস্বীকার করেছে এবং অকৃতজ্ঞতা প্রকাশ করে আল্লাহ তায়ালার আযাব ও গযবে পতিত হয়েছে । কাজেই আমাদের উচিত, সাবধানতা অবলম্বন করা । </a:t>
            </a:r>
            <a:endParaRPr lang="bn-BD" sz="24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400" dirty="0" smtClean="0">
              <a:solidFill>
                <a:srgbClr val="0066FF"/>
              </a:solidFill>
              <a:latin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u="sng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 নিয়ামত গুলির আংশিক বিবরণ উদৃত করা হলো ।   </a:t>
            </a:r>
            <a:endParaRPr lang="en-US" sz="2400" b="1" u="sng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4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2667000"/>
            <a:ext cx="6248400" cy="34483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1066800"/>
            <a:ext cx="78486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নম্বর-</a:t>
            </a:r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আল্লাহ তায়ালা মেঘমালা দ্বারা বনি ইস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াঈলকে 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। </a:t>
            </a:r>
          </a:p>
        </p:txBody>
      </p:sp>
    </p:spTree>
    <p:extLst>
      <p:ext uri="{BB962C8B-B14F-4D97-AF65-F5344CB8AC3E}">
        <p14:creationId xmlns:p14="http://schemas.microsoft.com/office/powerpoint/2010/main" val="91691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565</Words>
  <Application>Microsoft Office PowerPoint</Application>
  <PresentationFormat>On-screen Show (4:3)</PresentationFormat>
  <Paragraphs>68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NikoshBAN</vt:lpstr>
      <vt:lpstr>SutonnyMJ</vt:lpstr>
      <vt:lpstr>Vrinda</vt:lpstr>
      <vt:lpstr>Wingdings</vt:lpstr>
      <vt:lpstr>Office Theme</vt:lpstr>
      <vt:lpstr>PowerPoint Presentation</vt:lpstr>
      <vt:lpstr>PowerPoint Presentation</vt:lpstr>
      <vt:lpstr>পাঠ পরিচিতি</vt:lpstr>
      <vt:lpstr>পপ</vt:lpstr>
      <vt:lpstr>PowerPoint Presentation</vt:lpstr>
      <vt:lpstr>শিখন ফল</vt:lpstr>
      <vt:lpstr>সুরা বাকারা-৪৭ নং আয়াত</vt:lpstr>
      <vt:lpstr>PowerPoint Presentation</vt:lpstr>
      <vt:lpstr>PowerPoint Presentation</vt:lpstr>
      <vt:lpstr>PowerPoint Presentation</vt:lpstr>
      <vt:lpstr>৩ নংঃ- আল্লাহ তাদেরকে সমুদ্র পার হওয়ার জন্য পানি অপসারিত করে রাস্তা তৈরি করে দিয়েছিলেন।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90</cp:revision>
  <dcterms:created xsi:type="dcterms:W3CDTF">2018-10-04T00:14:22Z</dcterms:created>
  <dcterms:modified xsi:type="dcterms:W3CDTF">2020-09-11T16:10:17Z</dcterms:modified>
</cp:coreProperties>
</file>