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80" r:id="rId3"/>
    <p:sldId id="281" r:id="rId4"/>
    <p:sldId id="332" r:id="rId5"/>
    <p:sldId id="258" r:id="rId6"/>
    <p:sldId id="330" r:id="rId7"/>
    <p:sldId id="261" r:id="rId8"/>
    <p:sldId id="294" r:id="rId9"/>
    <p:sldId id="301" r:id="rId10"/>
    <p:sldId id="262" r:id="rId11"/>
    <p:sldId id="296" r:id="rId12"/>
    <p:sldId id="298" r:id="rId13"/>
    <p:sldId id="303" r:id="rId14"/>
    <p:sldId id="282" r:id="rId15"/>
    <p:sldId id="305" r:id="rId16"/>
    <p:sldId id="304" r:id="rId17"/>
    <p:sldId id="306" r:id="rId18"/>
    <p:sldId id="263" r:id="rId19"/>
    <p:sldId id="310" r:id="rId20"/>
    <p:sldId id="309" r:id="rId21"/>
    <p:sldId id="311" r:id="rId22"/>
    <p:sldId id="283" r:id="rId23"/>
    <p:sldId id="315" r:id="rId24"/>
    <p:sldId id="314" r:id="rId25"/>
    <p:sldId id="316" r:id="rId26"/>
    <p:sldId id="264" r:id="rId27"/>
    <p:sldId id="319" r:id="rId28"/>
    <p:sldId id="320" r:id="rId29"/>
    <p:sldId id="265" r:id="rId30"/>
    <p:sldId id="322" r:id="rId31"/>
    <p:sldId id="323" r:id="rId32"/>
    <p:sldId id="324" r:id="rId33"/>
    <p:sldId id="266" r:id="rId34"/>
    <p:sldId id="267" r:id="rId35"/>
    <p:sldId id="326" r:id="rId36"/>
    <p:sldId id="268" r:id="rId37"/>
    <p:sldId id="287" r:id="rId38"/>
    <p:sldId id="269" r:id="rId39"/>
    <p:sldId id="270" r:id="rId40"/>
    <p:sldId id="289" r:id="rId41"/>
    <p:sldId id="288" r:id="rId42"/>
    <p:sldId id="290" r:id="rId43"/>
    <p:sldId id="292" r:id="rId44"/>
    <p:sldId id="291" r:id="rId45"/>
    <p:sldId id="285" r:id="rId46"/>
    <p:sldId id="271" r:id="rId47"/>
    <p:sldId id="286" r:id="rId48"/>
    <p:sldId id="272" r:id="rId49"/>
    <p:sldId id="284" r:id="rId50"/>
    <p:sldId id="273" r:id="rId51"/>
    <p:sldId id="274" r:id="rId52"/>
    <p:sldId id="275" r:id="rId53"/>
    <p:sldId id="276" r:id="rId54"/>
    <p:sldId id="277" r:id="rId55"/>
    <p:sldId id="278" r:id="rId56"/>
    <p:sldId id="328" r:id="rId57"/>
    <p:sldId id="279" r:id="rId58"/>
  </p:sldIdLst>
  <p:sldSz cx="9144000" cy="6858000" type="screen4x3"/>
  <p:notesSz cx="6858000" cy="9144000"/>
  <p:defaultTextStyle>
    <a:defPPr>
      <a:defRPr lang="en-US"/>
    </a:defPPr>
    <a:lvl1pPr marL="0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0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9142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7" d="100"/>
          <a:sy n="67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471E-A279-41D7-A425-558D5C05010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227A3-1A12-4067-83FE-288E4DC1E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3F41-267F-4324-9FA9-D3E31920B9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0" indent="0">
              <a:buNone/>
              <a:defRPr sz="1600" b="1"/>
            </a:lvl7pPr>
            <a:lvl8pPr marL="3199899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2" indent="0">
              <a:buNone/>
              <a:defRPr sz="1600" b="1"/>
            </a:lvl6pPr>
            <a:lvl7pPr marL="2742770" indent="0">
              <a:buNone/>
              <a:defRPr sz="1600" b="1"/>
            </a:lvl7pPr>
            <a:lvl8pPr marL="3199899" indent="0">
              <a:buNone/>
              <a:defRPr sz="1600" b="1"/>
            </a:lvl8pPr>
            <a:lvl9pPr marL="36570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6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0" indent="0">
              <a:buNone/>
              <a:defRPr sz="900"/>
            </a:lvl7pPr>
            <a:lvl8pPr marL="3199899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6" indent="0">
              <a:buNone/>
              <a:defRPr sz="2400"/>
            </a:lvl3pPr>
            <a:lvl4pPr marL="1371385" indent="0">
              <a:buNone/>
              <a:defRPr sz="2000"/>
            </a:lvl4pPr>
            <a:lvl5pPr marL="1828514" indent="0">
              <a:buNone/>
              <a:defRPr sz="2000"/>
            </a:lvl5pPr>
            <a:lvl6pPr marL="2285642" indent="0">
              <a:buNone/>
              <a:defRPr sz="2000"/>
            </a:lvl6pPr>
            <a:lvl7pPr marL="2742770" indent="0">
              <a:buNone/>
              <a:defRPr sz="2000"/>
            </a:lvl7pPr>
            <a:lvl8pPr marL="3199899" indent="0">
              <a:buNone/>
              <a:defRPr sz="2000"/>
            </a:lvl8pPr>
            <a:lvl9pPr marL="36570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6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2" indent="0">
              <a:buNone/>
              <a:defRPr sz="900"/>
            </a:lvl6pPr>
            <a:lvl7pPr marL="2742770" indent="0">
              <a:buNone/>
              <a:defRPr sz="900"/>
            </a:lvl7pPr>
            <a:lvl8pPr marL="3199899" indent="0">
              <a:buNone/>
              <a:defRPr sz="900"/>
            </a:lvl8pPr>
            <a:lvl9pPr marL="36570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6" indent="-342846" algn="l" defTabSz="9142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4" indent="-285706" algn="l" defTabSz="9142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1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9" indent="-228564" algn="l" defTabSz="9142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8" indent="-228564" algn="l" defTabSz="9142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6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3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1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2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Ribbon 9"/>
          <p:cNvSpPr/>
          <p:nvPr/>
        </p:nvSpPr>
        <p:spPr>
          <a:xfrm>
            <a:off x="762000" y="381000"/>
            <a:ext cx="7315200" cy="2133600"/>
          </a:xfrm>
          <a:prstGeom prst="ellipseRibbon">
            <a:avLst>
              <a:gd name="adj1" fmla="val 25000"/>
              <a:gd name="adj2" fmla="val 70902"/>
              <a:gd name="adj3" fmla="val 14461"/>
            </a:avLst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6000" dirty="0"/>
              <a:t>Welcome to all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4191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2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191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Example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 has 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only  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ball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dirty="0">
              <a:ln w="0"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 has 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nothing 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ball.</a:t>
            </a:r>
          </a:p>
          <a:p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  <a:p>
            <a:r>
              <a:rPr lang="en-US" sz="40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 has 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only   a story book.</a:t>
            </a:r>
            <a:endParaRPr lang="en-US" sz="4000" dirty="0">
              <a:ln w="0"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</a:t>
            </a:r>
            <a:r>
              <a:rPr lang="en-US" sz="4000" dirty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 has </a:t>
            </a:r>
            <a:r>
              <a:rPr lang="en-US" sz="40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nothing but  a story book.</a:t>
            </a:r>
            <a:endParaRPr lang="en-US" sz="4000" dirty="0">
              <a:ln w="0"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457200"/>
            <a:ext cx="73003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Note: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বস্তুর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ক্ষেত্রে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only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পরিবর্তে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only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স্থানে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nothing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বাঁকি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3200" b="1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।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3124200" y="2209800"/>
            <a:ext cx="11430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57504" y="2152648"/>
            <a:ext cx="10668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24200" y="2895600"/>
            <a:ext cx="2590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990976"/>
            <a:ext cx="10668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28957" y="4724400"/>
            <a:ext cx="2590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He likes                  Ice-cream.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He likes                               Ice-cream.</a:t>
            </a:r>
          </a:p>
        </p:txBody>
      </p:sp>
      <p:pic>
        <p:nvPicPr>
          <p:cNvPr id="1026" name="Picture 2" descr="C:\Users\Apurba\Desktop\Apurba\Pictur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038600"/>
            <a:ext cx="2247900" cy="1685925"/>
          </a:xfrm>
          <a:prstGeom prst="rect">
            <a:avLst/>
          </a:prstGeom>
          <a:noFill/>
        </p:spPr>
      </p:pic>
      <p:pic>
        <p:nvPicPr>
          <p:cNvPr id="1027" name="Picture 3" descr="C:\Users\Apurba\Desktop\Apurba\Picture\recipe-image-legacy-id--560491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33400"/>
            <a:ext cx="2971800" cy="270163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0" y="3048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41910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nothing but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048000" y="914400"/>
            <a:ext cx="2286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He likes                </a:t>
            </a:r>
            <a:r>
              <a:rPr lang="en-US" dirty="0" err="1" smtClean="0"/>
              <a:t>Fusca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He likes                              </a:t>
            </a:r>
            <a:r>
              <a:rPr lang="en-US" dirty="0" err="1" smtClean="0"/>
              <a:t>Fusca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Apurba\Desktop\Apurba\Picture\6299912694_4f6ce70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304801"/>
            <a:ext cx="2362200" cy="2590800"/>
          </a:xfrm>
          <a:prstGeom prst="rect">
            <a:avLst/>
          </a:prstGeom>
          <a:noFill/>
        </p:spPr>
      </p:pic>
      <p:pic>
        <p:nvPicPr>
          <p:cNvPr id="6" name="Picture 3" descr="C:\Users\Apurba\Desktop\Apurba\Picture\Fuchka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2743200" cy="222340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0" y="8382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54102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nothing but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24200" y="1447800"/>
            <a:ext cx="2286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like to eat only Jung food.</a:t>
            </a:r>
          </a:p>
          <a:p>
            <a:r>
              <a:rPr lang="en-US" dirty="0" smtClean="0"/>
              <a:t>He likes to drink only milk.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iagonal Stripe 2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806182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Note: </a:t>
            </a:r>
            <a:r>
              <a:rPr lang="en-US" sz="2800" dirty="0" err="1"/>
              <a:t>বয়সের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সংখ্যার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only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পরিবর্তে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only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স্থানে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more than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বাঁকি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।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191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Example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209800"/>
            <a:ext cx="4959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He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only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four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583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Negative: He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more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than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four.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981200" y="3733800"/>
            <a:ext cx="5384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They have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only   two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cars.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981200" y="4419600"/>
            <a:ext cx="628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Negative: They have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not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than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two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cars.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4953000" y="2209800"/>
            <a:ext cx="8382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95800" y="2895600"/>
            <a:ext cx="22860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1600" y="3733800"/>
            <a:ext cx="7620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800" y="4495800"/>
            <a:ext cx="19050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/>
            <a:r>
              <a:rPr lang="en-US" dirty="0" smtClean="0"/>
              <a:t>2. It is                50 kg.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It is                                       50 kg</a:t>
            </a:r>
          </a:p>
          <a:p>
            <a:endParaRPr lang="en-US" dirty="0"/>
          </a:p>
        </p:txBody>
      </p:sp>
      <p:pic>
        <p:nvPicPr>
          <p:cNvPr id="1027" name="Picture 3" descr="C:\Users\Apurba\Desktop\Apurba\Picture\Caprice Gold Bag of Rice (50kg)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253365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5759943" y="3449965"/>
            <a:ext cx="1697547" cy="4388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50 Kg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533400"/>
            <a:ext cx="12954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4572000"/>
            <a:ext cx="33528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not more than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819400" y="990600"/>
            <a:ext cx="152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1. They are               13 years old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They are                                     thirteen years old.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7" name="Picture 5" descr="C:\Users\Apurba\Desktop\Apurba\Picture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09600"/>
            <a:ext cx="2971800" cy="2743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438400" y="10668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4419600"/>
            <a:ext cx="33528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not more than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124200" y="1676400"/>
            <a:ext cx="2286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like to eat only Jung food.</a:t>
            </a:r>
          </a:p>
          <a:p>
            <a:r>
              <a:rPr lang="en-US" dirty="0" smtClean="0"/>
              <a:t>He likes to drink only milk.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0772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 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Aff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We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must  obey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parents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We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cannot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obey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or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 cannot help     obey         our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533400"/>
            <a:ext cx="7772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Rule 2: Must/Have to /Has to → 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স্থানে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→ Cannot but+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মূল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verb/ Cannot help+ (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v+ing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78486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তবে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not help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সাথে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97180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Example:</a:t>
            </a:r>
          </a:p>
        </p:txBody>
      </p:sp>
      <p:sp>
        <p:nvSpPr>
          <p:cNvPr id="11" name="Oval 10"/>
          <p:cNvSpPr/>
          <p:nvPr/>
        </p:nvSpPr>
        <p:spPr>
          <a:xfrm>
            <a:off x="2314576" y="3581400"/>
            <a:ext cx="12192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05064" y="4724400"/>
            <a:ext cx="2209800" cy="457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5867400"/>
            <a:ext cx="2362200" cy="381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2590800"/>
            <a:ext cx="60960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5715000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7620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 sentence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থাকলে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পরিবর্তে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not but/ can not help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 animBg="1"/>
      <p:bldP spid="12" grpId="0" animBg="1"/>
      <p:bldP spid="14" grpId="0" animBg="1"/>
      <p:bldP spid="16" grpId="0" animBg="1"/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 You               help the poor.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you                              help the poor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95400" y="609600"/>
            <a:ext cx="1295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must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4953000"/>
            <a:ext cx="26670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Cannot but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2057400" y="990600"/>
            <a:ext cx="3048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purba\Desktop\Apurba\Picture\mother-teresa-poor-chil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467535" cy="2233612"/>
          </a:xfrm>
          <a:prstGeom prst="rect">
            <a:avLst/>
          </a:prstGeom>
          <a:noFill/>
        </p:spPr>
      </p:pic>
      <p:pic>
        <p:nvPicPr>
          <p:cNvPr id="2052" name="Picture 4" descr="C:\Users\Apurba\Desktop\Apurba\Picture\helping-the-p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2551111" cy="16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2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418236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60138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Md. Alamgir Hossain</a:t>
            </a:r>
          </a:p>
          <a:p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Teacher(</a:t>
            </a:r>
            <a:r>
              <a:rPr lang="en-US" sz="36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ict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en-US" sz="36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Rahimapur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Fazil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Madrasah,</a:t>
            </a:r>
          </a:p>
          <a:p>
            <a:r>
              <a:rPr lang="en-US" sz="36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Patnitala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Naogaon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Phone No: 01723626108</a:t>
            </a:r>
          </a:p>
          <a:p>
            <a:r>
              <a:rPr lang="en-US" sz="3600" dirty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36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-mail: alamgirchz@gmail.com</a:t>
            </a:r>
            <a:endParaRPr lang="en-US" sz="3600" dirty="0">
              <a:ln w="0"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429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                           love our mother.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mtClean="0"/>
              <a:t>= we                                       love our mother.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133600" y="1447800"/>
            <a:ext cx="228600" cy="342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Apurba\Desktop\Apurba\Picture\mom-and-daug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2819400" cy="24384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447800" y="1066800"/>
            <a:ext cx="1524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must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876800"/>
            <a:ext cx="25908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cannot but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Apurba\Desktop\Apurba\Picture\158831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2295525" cy="243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2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1.Every man must die.</a:t>
            </a:r>
          </a:p>
          <a:p>
            <a:pPr>
              <a:buNone/>
            </a:pPr>
            <a:r>
              <a:rPr lang="en-US" dirty="0" smtClean="0"/>
              <a:t>2. Every one  must present there.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8486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বাক্যের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শুরুতে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থাকলেক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every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is no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every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শব্দটি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but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প্রদত্ত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বাকী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Kokil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agonal Stripe 2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667000"/>
            <a:ext cx="6953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Affirmative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:  Every   one </a:t>
            </a:r>
            <a:r>
              <a:rPr lang="en-US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hates a terrorist.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352800"/>
            <a:ext cx="336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Negative: There is </a:t>
            </a:r>
            <a:r>
              <a:rPr lang="en-US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no.</a:t>
            </a:r>
            <a:endParaRPr lang="en-US" sz="2800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0386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Affirmative</a:t>
            </a:r>
            <a:r>
              <a:rPr lang="en-US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Every  body </a:t>
            </a:r>
            <a:r>
              <a:rPr lang="en-US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fears a lion</a:t>
            </a:r>
            <a:r>
              <a:rPr 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76800"/>
            <a:ext cx="343061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Negative: There is </a:t>
            </a:r>
            <a:r>
              <a:rPr lang="en-US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057400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Example:</a:t>
            </a:r>
          </a:p>
        </p:txBody>
      </p:sp>
      <p:sp>
        <p:nvSpPr>
          <p:cNvPr id="12" name="Oval 11"/>
          <p:cNvSpPr/>
          <p:nvPr/>
        </p:nvSpPr>
        <p:spPr>
          <a:xfrm>
            <a:off x="3429000" y="2590800"/>
            <a:ext cx="11430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19400" y="3352800"/>
            <a:ext cx="16764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4038600"/>
            <a:ext cx="11430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43200" y="4953000"/>
            <a:ext cx="17526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276600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one 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5381624" y="3276600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6143624" y="3305828"/>
            <a:ext cx="2629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hates a terrorist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510088" y="4910136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5367336" y="4848876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076952" y="4843464"/>
            <a:ext cx="2142702" cy="61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fears </a:t>
            </a:r>
            <a:r>
              <a:rPr lang="en-US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lior</a:t>
            </a:r>
            <a:r>
              <a:rPr lang="en-US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mother loves her child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                             m mother </a:t>
            </a:r>
            <a:r>
              <a:rPr lang="en-US" b="1" u="sng" dirty="0" smtClean="0">
                <a:solidFill>
                  <a:srgbClr val="00B050"/>
                </a:solidFill>
              </a:rPr>
              <a:t>but</a:t>
            </a:r>
            <a:r>
              <a:rPr lang="en-US" dirty="0" smtClean="0"/>
              <a:t> loves her child</a:t>
            </a:r>
          </a:p>
          <a:p>
            <a:endParaRPr lang="en-US" dirty="0"/>
          </a:p>
        </p:txBody>
      </p:sp>
      <p:pic>
        <p:nvPicPr>
          <p:cNvPr id="4099" name="Picture 3" descr="C:\Users\Apurba\Desktop\Apurba\Picture\1970092030_1361759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143000"/>
            <a:ext cx="2166257" cy="2209800"/>
          </a:xfrm>
          <a:prstGeom prst="rect">
            <a:avLst/>
          </a:prstGeom>
          <a:noFill/>
        </p:spPr>
      </p:pic>
      <p:pic>
        <p:nvPicPr>
          <p:cNvPr id="4101" name="Picture 5" descr="C:\Users\Apurba\Desktop\Apurba\Picture\800px-Mother_Kissing_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2438400" cy="2063801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flipH="1">
            <a:off x="1371600" y="838200"/>
            <a:ext cx="152400" cy="419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" y="4572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Every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5029200"/>
            <a:ext cx="31242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There is no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/>
          <a:lstStyle/>
          <a:p>
            <a:r>
              <a:rPr lang="en-US" dirty="0" smtClean="0"/>
              <a:t>                         loves flower.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                                                   loves flower.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u="sng" dirty="0" smtClean="0">
                <a:solidFill>
                  <a:srgbClr val="FF0000"/>
                </a:solidFill>
              </a:rPr>
              <a:t>There is no none but </a:t>
            </a:r>
            <a:r>
              <a:rPr lang="en-US" dirty="0" smtClean="0"/>
              <a:t>loves flower.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 flipH="1">
            <a:off x="1905000" y="1371600"/>
            <a:ext cx="3048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purba\Desktop\Apurba\Picture\bangladeshi-model-badhon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3315" y="1066800"/>
            <a:ext cx="2135885" cy="3048000"/>
          </a:xfrm>
          <a:prstGeom prst="rect">
            <a:avLst/>
          </a:prstGeom>
          <a:noFill/>
        </p:spPr>
      </p:pic>
      <p:pic>
        <p:nvPicPr>
          <p:cNvPr id="3076" name="Picture 4" descr="C:\Users\Apurba\Desktop\Apurba\Picture\2499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315" y="1905000"/>
            <a:ext cx="3276885" cy="2183225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81000" y="990600"/>
            <a:ext cx="2514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Everybody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495800"/>
            <a:ext cx="4572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There is nobody but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Every one likes to play.</a:t>
            </a:r>
          </a:p>
          <a:p>
            <a:pPr marL="514350" indent="-514350">
              <a:buAutoNum type="arabicPeriod"/>
            </a:pPr>
            <a:r>
              <a:rPr lang="en-US" dirty="0" smtClean="0"/>
              <a:t>Every sister likes her brother.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Neg</a:t>
            </a:r>
            <a:r>
              <a:rPr lang="en-US" sz="3200" b="1" dirty="0" smtClean="0"/>
              <a:t>: </a:t>
            </a:r>
            <a:r>
              <a:rPr lang="en-US" sz="3200" b="1" dirty="0"/>
              <a:t>Not only </a:t>
            </a:r>
            <a:r>
              <a:rPr lang="en-US" sz="3200" b="1" dirty="0" err="1"/>
              <a:t>dolon</a:t>
            </a:r>
            <a:r>
              <a:rPr lang="en-US" sz="3200" b="1" dirty="0"/>
              <a:t> but also </a:t>
            </a:r>
            <a:r>
              <a:rPr lang="en-US" sz="3200" b="1" dirty="0" err="1"/>
              <a:t>Dola</a:t>
            </a:r>
            <a:r>
              <a:rPr lang="en-US" sz="3200" b="1" dirty="0"/>
              <a:t> were </a:t>
            </a:r>
            <a:r>
              <a:rPr lang="en-US" sz="3200" b="1" dirty="0" smtClean="0"/>
              <a:t>excited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33400" y="5334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Affirmative sentence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শুরুতে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বা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মাঝে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Both----and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থাকলে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Negative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→ Both</a:t>
            </a:r>
            <a:r>
              <a:rPr lang="bn-IN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এর স্থানে 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not only ---- and</a:t>
            </a:r>
            <a:r>
              <a:rPr lang="bn-IN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এর স্থানে  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but also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।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বাঁকি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সব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ঠিক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2800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1549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667000"/>
            <a:ext cx="7069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Aff</a:t>
            </a:r>
            <a:r>
              <a:rPr lang="en-US" sz="3200" b="1" dirty="0" smtClean="0"/>
              <a:t>:  Both  </a:t>
            </a:r>
            <a:r>
              <a:rPr lang="en-US" sz="3200" b="1" dirty="0" err="1"/>
              <a:t>Dolon</a:t>
            </a:r>
            <a:r>
              <a:rPr lang="en-US" sz="3200" b="1" dirty="0"/>
              <a:t> </a:t>
            </a:r>
            <a:r>
              <a:rPr lang="en-US" sz="3200" b="1" dirty="0" smtClean="0"/>
              <a:t> and  </a:t>
            </a:r>
            <a:r>
              <a:rPr lang="en-US" sz="3200" b="1" dirty="0" err="1"/>
              <a:t>Dola</a:t>
            </a:r>
            <a:r>
              <a:rPr lang="en-US" sz="3200" b="1" dirty="0"/>
              <a:t> were excited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343400"/>
            <a:ext cx="632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Aff</a:t>
            </a:r>
            <a:r>
              <a:rPr lang="en-US" sz="3200" b="1" dirty="0" smtClean="0"/>
              <a:t>: I know  both  Rahim  and  Karim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5257800"/>
            <a:ext cx="8131005" cy="646331"/>
            <a:chOff x="457200" y="5257800"/>
            <a:chExt cx="8131005" cy="646331"/>
          </a:xfrm>
        </p:grpSpPr>
        <p:sp>
          <p:nvSpPr>
            <p:cNvPr id="11" name="Rectangle 10"/>
            <p:cNvSpPr/>
            <p:nvPr/>
          </p:nvSpPr>
          <p:spPr>
            <a:xfrm>
              <a:off x="457200" y="5334000"/>
              <a:ext cx="914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/>
                <a:t>Neg</a:t>
              </a:r>
              <a:r>
                <a:rPr lang="en-US" sz="2800" b="1" dirty="0"/>
                <a:t>: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5257800"/>
              <a:ext cx="73690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I know </a:t>
              </a:r>
              <a:r>
                <a:rPr lang="en-US" sz="3600" b="1" dirty="0" smtClean="0"/>
                <a:t>not only </a:t>
              </a:r>
              <a:r>
                <a:rPr lang="en-US" sz="3600" b="1" dirty="0"/>
                <a:t>Rahim </a:t>
              </a:r>
              <a:r>
                <a:rPr lang="en-US" sz="3600" b="1" dirty="0" smtClean="0"/>
                <a:t>but also </a:t>
              </a:r>
              <a:r>
                <a:rPr lang="en-US" sz="3600" b="1" dirty="0"/>
                <a:t>Karim</a:t>
              </a:r>
              <a:endParaRPr lang="en-US" sz="36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509712" y="2714624"/>
            <a:ext cx="914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2667000"/>
            <a:ext cx="914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57328" y="3529008"/>
            <a:ext cx="15240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38600" y="3533776"/>
            <a:ext cx="14478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3200" y="43434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3000" y="43434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38424" y="5362576"/>
            <a:ext cx="16764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10224" y="5343528"/>
            <a:ext cx="16764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0" grpId="0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like               meat               fish.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= I like                        meat                       fish.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 descr="C:\Users\Apurba\Desktop\Apurba\Picture\fish_bass_largemo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199" y="895350"/>
            <a:ext cx="2590801" cy="2047875"/>
          </a:xfrm>
          <a:prstGeom prst="rect">
            <a:avLst/>
          </a:prstGeom>
          <a:noFill/>
        </p:spPr>
      </p:pic>
      <p:pic>
        <p:nvPicPr>
          <p:cNvPr id="5125" name="Picture 5" descr="C:\Users\Apurba\Desktop\Apurba\Picture\Painted_Indian_Glassy_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2971800" cy="147873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828800" y="381000"/>
            <a:ext cx="12954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both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457200"/>
            <a:ext cx="1295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</a:t>
            </a:r>
            <a:r>
              <a:rPr lang="en-US" sz="2800" b="1" u="sng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51054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not only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24400" y="51054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819400" y="838200"/>
            <a:ext cx="762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029200" y="838200"/>
            <a:ext cx="762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 descr="C:\Users\Apurba\Desktop\Apurba\Picture\meat_142351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1825081" cy="1143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004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 like to play                 badminton                 cricket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like to play                       badminton           cricket.</a:t>
            </a:r>
            <a:endParaRPr lang="en-US" dirty="0"/>
          </a:p>
        </p:txBody>
      </p:sp>
      <p:pic>
        <p:nvPicPr>
          <p:cNvPr id="7" name="Picture 5" descr="C:\Users\Apurba\Desktop\Apurba\Picture\Delhi-2010-Womens-Badminton-Singles-9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1981200" cy="1982585"/>
          </a:xfrm>
          <a:prstGeom prst="rect">
            <a:avLst/>
          </a:prstGeom>
          <a:noFill/>
        </p:spPr>
      </p:pic>
      <p:pic>
        <p:nvPicPr>
          <p:cNvPr id="9" name="Picture 3" descr="C:\Users\Apurba\Desktop\Apurba\Picture\tamin-iqbal_164815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24200"/>
            <a:ext cx="1981200" cy="17526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514600" y="609600"/>
            <a:ext cx="1524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both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6096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and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600" y="54102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not only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5410200"/>
            <a:ext cx="20574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48000" y="990600"/>
            <a:ext cx="121919" cy="441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10400" y="914400"/>
            <a:ext cx="152400" cy="441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2004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8001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Affirmative sentence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মাঝে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দ্বারা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যদি দুটি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Adjective or 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দুটি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Noun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28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যোগ</a:t>
            </a:r>
            <a:r>
              <a:rPr lang="bn-IN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থাকে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তাহলে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Negative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১ম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Adjective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or Noun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আগে</a:t>
            </a:r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not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only 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২য়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Adjective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or Noun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আগে</a:t>
            </a:r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but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also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।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বাঁকি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সব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ঠিক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।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438400"/>
            <a:ext cx="1937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276600"/>
            <a:ext cx="7775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aff</a:t>
            </a:r>
            <a:r>
              <a:rPr lang="en-US" sz="4000" b="1" dirty="0"/>
              <a:t>: He was </a:t>
            </a:r>
            <a:r>
              <a:rPr lang="en-US" sz="4000" b="1" dirty="0" smtClean="0"/>
              <a:t>  obedient   and   gentle</a:t>
            </a:r>
            <a:r>
              <a:rPr lang="en-US" sz="40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267200"/>
            <a:ext cx="852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Neg</a:t>
            </a:r>
            <a:r>
              <a:rPr lang="en-US" sz="3200" b="1" dirty="0"/>
              <a:t>: He was </a:t>
            </a:r>
            <a:r>
              <a:rPr lang="en-US" sz="3200" b="1" dirty="0" smtClean="0"/>
              <a:t>                   obedient                  gentle</a:t>
            </a:r>
            <a:r>
              <a:rPr lang="en-US" sz="3200" b="1" dirty="0"/>
              <a:t>.</a:t>
            </a:r>
          </a:p>
        </p:txBody>
      </p:sp>
      <p:sp>
        <p:nvSpPr>
          <p:cNvPr id="11" name="Notched Right Arrow 10"/>
          <p:cNvSpPr/>
          <p:nvPr/>
        </p:nvSpPr>
        <p:spPr>
          <a:xfrm rot="16200000">
            <a:off x="3124200" y="4876800"/>
            <a:ext cx="533400" cy="533400"/>
          </a:xfrm>
          <a:prstGeom prst="notchedRightArrow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6200000">
            <a:off x="6400800" y="4876800"/>
            <a:ext cx="533400" cy="533400"/>
          </a:xfrm>
          <a:prstGeom prst="notchedRightArrow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6827801">
            <a:off x="6104738" y="2904337"/>
            <a:ext cx="533400" cy="533400"/>
          </a:xfrm>
          <a:prstGeom prst="notched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29000" y="3352800"/>
            <a:ext cx="2057400" cy="68580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81800" y="3352800"/>
            <a:ext cx="1524000" cy="68580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67200" y="4343400"/>
            <a:ext cx="1676400" cy="53340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467600" y="4376736"/>
            <a:ext cx="1219200" cy="45720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4600" y="4233864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 only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4267200"/>
            <a:ext cx="154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but also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185" y="609600"/>
            <a:ext cx="418236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2390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Sub:  English 2</a:t>
            </a:r>
            <a:r>
              <a:rPr lang="en-US" sz="4400" baseline="30000" dirty="0"/>
              <a:t>nd</a:t>
            </a:r>
            <a:r>
              <a:rPr lang="en-US" sz="4400" dirty="0"/>
              <a:t> paper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Class: </a:t>
            </a:r>
            <a:r>
              <a:rPr lang="en-US" sz="4400" dirty="0" err="1" smtClean="0"/>
              <a:t>six,seven,eight,nine,ten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Transformation of sentence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15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 I want to eat </a:t>
            </a:r>
            <a:r>
              <a:rPr lang="en-US" b="1" u="sng" dirty="0" smtClean="0">
                <a:solidFill>
                  <a:srgbClr val="7030A0"/>
                </a:solidFill>
              </a:rPr>
              <a:t>egg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7030A0"/>
                </a:solidFill>
              </a:rPr>
              <a:t>vegetable.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= I want to eat </a:t>
            </a:r>
            <a:r>
              <a:rPr lang="en-US" b="1" dirty="0" smtClean="0"/>
              <a:t>not only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egg</a:t>
            </a: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7030A0"/>
                </a:solidFill>
              </a:rPr>
              <a:t>vegetable.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4572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1054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Apurba\Desktop\Apurba\Picture\eggs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1905000" cy="1676400"/>
          </a:xfrm>
          <a:prstGeom prst="rect">
            <a:avLst/>
          </a:prstGeom>
          <a:noFill/>
        </p:spPr>
      </p:pic>
      <p:pic>
        <p:nvPicPr>
          <p:cNvPr id="1029" name="Picture 5" descr="C:\Users\Apurba\Desktop\Apurba\Picture\vega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667000"/>
            <a:ext cx="1981200" cy="1600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4" idx="4"/>
            <a:endCxn id="5" idx="0"/>
          </p:cNvCxnSpPr>
          <p:nvPr/>
        </p:nvCxnSpPr>
        <p:spPr>
          <a:xfrm rot="16200000" flipH="1">
            <a:off x="2990850" y="2152650"/>
            <a:ext cx="43434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248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They like </a:t>
            </a:r>
            <a:r>
              <a:rPr lang="en-US" b="1" u="sng" dirty="0" smtClean="0">
                <a:solidFill>
                  <a:srgbClr val="7030A0"/>
                </a:solidFill>
              </a:rPr>
              <a:t>playing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7030A0"/>
                </a:solidFill>
              </a:rPr>
              <a:t>reading.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mtClean="0"/>
              <a:t>=They like </a:t>
            </a:r>
            <a:r>
              <a:rPr lang="en-US" b="1" smtClean="0"/>
              <a:t>not only </a:t>
            </a:r>
            <a:r>
              <a:rPr lang="en-US" smtClean="0">
                <a:solidFill>
                  <a:srgbClr val="7030A0"/>
                </a:solidFill>
              </a:rPr>
              <a:t>playing</a:t>
            </a:r>
            <a:r>
              <a:rPr lang="en-US" smtClean="0"/>
              <a:t>                       </a:t>
            </a:r>
            <a:r>
              <a:rPr lang="en-US" smtClean="0">
                <a:solidFill>
                  <a:srgbClr val="7030A0"/>
                </a:solidFill>
              </a:rPr>
              <a:t>reading.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6600" y="5334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51816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purba\Desktop\Apurba\Picture\z_jun-p04-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62200"/>
            <a:ext cx="2105025" cy="2171700"/>
          </a:xfrm>
          <a:prstGeom prst="rect">
            <a:avLst/>
          </a:prstGeom>
          <a:noFill/>
        </p:spPr>
      </p:pic>
      <p:pic>
        <p:nvPicPr>
          <p:cNvPr id="2052" name="Picture 4" descr="C:\Users\Apurba\Desktop\Apurba\Picture\Children_playing_Gaelic_football_Ajax_On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2438400" cy="174545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stCxn id="4" idx="4"/>
          </p:cNvCxnSpPr>
          <p:nvPr/>
        </p:nvCxnSpPr>
        <p:spPr>
          <a:xfrm rot="16200000" flipH="1">
            <a:off x="2686050" y="2000250"/>
            <a:ext cx="42672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to eat butter and ghee.</a:t>
            </a:r>
          </a:p>
          <a:p>
            <a:r>
              <a:rPr lang="en-US" dirty="0" smtClean="0"/>
              <a:t>They like to play cheese and </a:t>
            </a:r>
            <a:r>
              <a:rPr lang="en-US" dirty="0" err="1" smtClean="0"/>
              <a:t>ludu</a:t>
            </a:r>
            <a:endParaRPr lang="en-US" dirty="0" smtClean="0"/>
          </a:p>
          <a:p>
            <a:r>
              <a:rPr lang="en-US" dirty="0" smtClean="0"/>
              <a:t>They like games and sports.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663"/>
            <a:ext cx="7924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Rule 5: Everyone/ everybody/every person/ (every + common noun)/all → </a:t>
            </a: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স্থানে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→ There is no + attached word + but.</a:t>
            </a:r>
          </a:p>
          <a:p>
            <a:r>
              <a:rPr lang="en-US" dirty="0"/>
              <a:t> </a:t>
            </a:r>
          </a:p>
          <a:p>
            <a:r>
              <a:rPr lang="en-US" sz="3200" dirty="0"/>
              <a:t>Example: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err="1"/>
              <a:t>Aff</a:t>
            </a:r>
            <a:r>
              <a:rPr lang="en-US" sz="3200" dirty="0"/>
              <a:t>: Every mother loves her child.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err="1"/>
              <a:t>Neg</a:t>
            </a:r>
            <a:r>
              <a:rPr lang="en-US" sz="3200" dirty="0"/>
              <a:t>: There is no mother but loves her child.</a:t>
            </a: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352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3200" b="1" dirty="0" err="1" smtClean="0"/>
              <a:t>Aff</a:t>
            </a:r>
            <a:r>
              <a:rPr lang="en-US" sz="3200" b="1" dirty="0"/>
              <a:t>: </a:t>
            </a:r>
            <a:r>
              <a:rPr lang="en-US" sz="3200" b="1" dirty="0" smtClean="0"/>
              <a:t> As </a:t>
            </a:r>
            <a:r>
              <a:rPr lang="en-US" sz="3200" b="1" dirty="0"/>
              <a:t>soon as </a:t>
            </a:r>
            <a:r>
              <a:rPr lang="en-US" sz="3200" b="1" dirty="0" smtClean="0"/>
              <a:t>  the </a:t>
            </a:r>
            <a:r>
              <a:rPr lang="en-US" sz="3200" b="1" dirty="0"/>
              <a:t>thief </a:t>
            </a:r>
            <a:r>
              <a:rPr lang="en-US" sz="3200" b="1" dirty="0" smtClean="0"/>
              <a:t> saw  the </a:t>
            </a:r>
            <a:r>
              <a:rPr lang="en-US" sz="3200" b="1" dirty="0"/>
              <a:t>police, he ran away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33400" y="533400"/>
            <a:ext cx="80772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Affirmative sentence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শুরুতে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As soon as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থাকলে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Negative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As soon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as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স্থানে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no sooner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had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প্রদত্ত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Sentence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কর্তা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Sentence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মূল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verb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v3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কমা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পর্যন্ত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কমার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স্থানে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than +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দ্বিতীয়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বাক্য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503396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054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Neg</a:t>
            </a:r>
            <a:r>
              <a:rPr lang="en-US" sz="3200" b="1" dirty="0"/>
              <a:t>: </a:t>
            </a:r>
            <a:r>
              <a:rPr lang="en-US" sz="3200" b="1" dirty="0" smtClean="0"/>
              <a:t>                            the </a:t>
            </a:r>
            <a:r>
              <a:rPr lang="en-US" sz="3200" b="1" dirty="0"/>
              <a:t>thief </a:t>
            </a:r>
            <a:r>
              <a:rPr lang="en-US" sz="3200" b="1" dirty="0" smtClean="0"/>
              <a:t>            the </a:t>
            </a:r>
            <a:r>
              <a:rPr lang="en-US" sz="3200" b="1" dirty="0"/>
              <a:t>police </a:t>
            </a:r>
            <a:r>
              <a:rPr lang="en-US" sz="3200" b="1" dirty="0" smtClean="0"/>
              <a:t>            he </a:t>
            </a:r>
            <a:r>
              <a:rPr lang="en-US" sz="3200" b="1" dirty="0"/>
              <a:t>ran away.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3088" y="5605464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than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5105400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 sooner had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743200"/>
            <a:ext cx="1549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2560" y="3505200"/>
            <a:ext cx="1828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72064" y="3505200"/>
            <a:ext cx="8382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4" grpId="0"/>
      <p:bldP spid="5" grpId="0"/>
      <p:bldP spid="11" grpId="0"/>
      <p:bldP spid="12" grpId="0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                          the thief saw the police             he ran away.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                                    the thief seen the police </a:t>
            </a:r>
            <a:r>
              <a:rPr lang="en-US" b="1" u="sng" dirty="0" smtClean="0">
                <a:solidFill>
                  <a:srgbClr val="00B050"/>
                </a:solidFill>
              </a:rPr>
              <a:t>than</a:t>
            </a:r>
            <a:r>
              <a:rPr lang="en-US" dirty="0" smtClean="0"/>
              <a:t> he ran away.</a:t>
            </a:r>
          </a:p>
          <a:p>
            <a:endParaRPr lang="en-US" dirty="0"/>
          </a:p>
        </p:txBody>
      </p:sp>
      <p:pic>
        <p:nvPicPr>
          <p:cNvPr id="3075" name="Picture 3" descr="C:\Users\Apurba\Desktop\Apurba\Picture\LTdokq9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1683488" cy="1905000"/>
          </a:xfrm>
          <a:prstGeom prst="rect">
            <a:avLst/>
          </a:prstGeom>
          <a:noFill/>
        </p:spPr>
      </p:pic>
      <p:pic>
        <p:nvPicPr>
          <p:cNvPr id="3077" name="Picture 5" descr="C:\Users\Apurba\Desktop\Apurba\Picture\PictureOfThi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14600"/>
            <a:ext cx="2093209" cy="200501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09600" y="457200"/>
            <a:ext cx="2514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As soon as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5105400"/>
            <a:ext cx="33528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No sooner had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209800" y="838200"/>
            <a:ext cx="1524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81000"/>
            <a:ext cx="4572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,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001000" y="990600"/>
            <a:ext cx="152400" cy="419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81680" y="3829048"/>
            <a:ext cx="9906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Better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791200" y="3810000"/>
            <a:ext cx="9906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2400" dirty="0"/>
          </a:p>
        </p:txBody>
      </p:sp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80010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any other/than all other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comparative degree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3600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36220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914400"/>
            <a:ext cx="23622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প্রথমে</a:t>
            </a:r>
            <a:r>
              <a:rPr lang="en-US" sz="4000" b="1" dirty="0" smtClean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other +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1114424"/>
            <a:ext cx="4903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any other/all other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পরের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239000" y="1095376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প্রদত্ত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verb +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1600200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so/as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905000" y="1557336"/>
            <a:ext cx="528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comparative degree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positive form + 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000864" y="1462088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48200" y="1905000"/>
            <a:ext cx="3700559" cy="523220"/>
            <a:chOff x="5210176" y="1862136"/>
            <a:chExt cx="3700559" cy="523220"/>
          </a:xfrm>
        </p:grpSpPr>
        <p:sp>
          <p:nvSpPr>
            <p:cNvPr id="16" name="Rectangle 15"/>
            <p:cNvSpPr/>
            <p:nvPr/>
          </p:nvSpPr>
          <p:spPr>
            <a:xfrm>
              <a:off x="5486400" y="1905000"/>
              <a:ext cx="34243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Shonar Bangla" panose="020B0502040204020203" pitchFamily="34" charset="0"/>
                  <a:ea typeface="Times New Roman" panose="02020603050405020304" pitchFamily="18" charset="0"/>
                </a:rPr>
                <a:t>প্রদত্ত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sentence </a:t>
              </a:r>
              <a:r>
                <a:rPr lang="en-US" sz="2400" b="1" dirty="0" err="1">
                  <a:latin typeface="Shonar Bangla" panose="020B0502040204020203" pitchFamily="34" charset="0"/>
                  <a:ea typeface="Times New Roman" panose="02020603050405020304" pitchFamily="18" charset="0"/>
                </a:rPr>
                <a:t>এর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subject. </a:t>
              </a:r>
              <a:endParaRPr lang="en-US" sz="2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0176" y="1862136"/>
              <a:ext cx="4917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endParaRPr lang="en-US" sz="28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9600" y="5334000"/>
            <a:ext cx="76962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 other city in Bangladesh is as big as Dhaka.</a:t>
            </a:r>
            <a:endParaRPr lang="en-US" sz="40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8956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Affirmative: He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better   than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other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boy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class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990976" y="2895600"/>
            <a:ext cx="2057400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9050" y="4495800"/>
            <a:ext cx="8972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Affirmative: Dhaka is bigger than all other cities in Bangladesh. 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533400" y="3810000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Negative: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1585912" y="3800472"/>
            <a:ext cx="141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other 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895600" y="3276600"/>
            <a:ext cx="342900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81312" y="3814760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 in the class 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4953000" y="37814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257800" y="3743320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6715128" y="376713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7239000" y="381000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2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 animBg="1"/>
      <p:bldP spid="22" grpId="0"/>
      <p:bldP spid="23" grpId="0"/>
      <p:bldP spid="24" grpId="0"/>
      <p:bldP spid="29" grpId="0"/>
      <p:bldP spid="30" grpId="0"/>
      <p:bldP spid="31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09800"/>
            <a:ext cx="8460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aff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Dhaka is the biggest city in Bangladesh.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</a:t>
            </a:r>
            <a:r>
              <a:rPr lang="en-US" sz="24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যুক্ত</a:t>
            </a:r>
            <a:r>
              <a:rPr lang="en-US" sz="2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Affirmative sentence </a:t>
            </a:r>
            <a:r>
              <a:rPr lang="en-US" sz="24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2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en-US" sz="24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en-US" sz="400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1415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other +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949035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superlative </a:t>
            </a: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পরের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91440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verb +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96690" y="900545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+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181600" y="914400"/>
            <a:ext cx="368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superlative degree </a:t>
            </a: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positive form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as +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066800" y="1371600"/>
            <a:ext cx="26164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প্রদত্ত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r>
              <a:rPr lang="en-US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subject. </a:t>
            </a:r>
            <a:endParaRPr lang="en-US" sz="32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352800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</a:t>
            </a:r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3352800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other 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 rot="20900314">
            <a:off x="2238882" y="3334910"/>
            <a:ext cx="250547" cy="274646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340129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City in Bangladesh</a:t>
            </a:r>
            <a:endParaRPr lang="en-US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1215" y="3380510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4862945" y="342207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167745" y="3477490"/>
            <a:ext cx="100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biggest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8382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6096000" y="342207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477000" y="3470565"/>
            <a:ext cx="99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Dhaka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52400" y="4191000"/>
            <a:ext cx="8128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You are the best boy in the class.</a:t>
            </a:r>
            <a:endParaRPr 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5181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Negative: No other boy in the class is as good as you.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7482 -0.09514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/>
      <p:bldP spid="18" grpId="0" animBg="1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Example:</a:t>
            </a:r>
          </a:p>
          <a:p>
            <a:r>
              <a:rPr lang="en-US" sz="4400" dirty="0"/>
              <a:t> </a:t>
            </a:r>
            <a:r>
              <a:rPr lang="en-US" sz="4400" dirty="0" err="1" smtClean="0">
                <a:solidFill>
                  <a:srgbClr val="FF0000"/>
                </a:solidFill>
              </a:rPr>
              <a:t>Aff</a:t>
            </a:r>
            <a:r>
              <a:rPr lang="en-US" sz="4400" dirty="0">
                <a:solidFill>
                  <a:srgbClr val="FF0000"/>
                </a:solidFill>
              </a:rPr>
              <a:t>: I shall </a:t>
            </a:r>
            <a:r>
              <a:rPr lang="en-US" sz="4400" dirty="0" smtClean="0">
                <a:solidFill>
                  <a:srgbClr val="FF0000"/>
                </a:solidFill>
              </a:rPr>
              <a:t> always remember </a:t>
            </a:r>
            <a:r>
              <a:rPr lang="en-US" sz="4400" dirty="0">
                <a:solidFill>
                  <a:srgbClr val="FF0000"/>
                </a:solidFill>
              </a:rPr>
              <a:t>you.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 </a:t>
            </a:r>
            <a:r>
              <a:rPr lang="en-US" sz="4400" dirty="0" err="1">
                <a:solidFill>
                  <a:srgbClr val="FF0000"/>
                </a:solidFill>
              </a:rPr>
              <a:t>Aff</a:t>
            </a:r>
            <a:r>
              <a:rPr lang="en-US" sz="4400" dirty="0">
                <a:solidFill>
                  <a:srgbClr val="FF0000"/>
                </a:solidFill>
              </a:rPr>
              <a:t>: I shall </a:t>
            </a:r>
            <a:r>
              <a:rPr lang="en-US" sz="4400" dirty="0" smtClean="0">
                <a:solidFill>
                  <a:srgbClr val="FF0000"/>
                </a:solidFill>
              </a:rPr>
              <a:t>           remember </a:t>
            </a:r>
            <a:r>
              <a:rPr lang="en-US" sz="4400" dirty="0">
                <a:solidFill>
                  <a:srgbClr val="FF0000"/>
                </a:solidFill>
              </a:rPr>
              <a:t>you.</a:t>
            </a:r>
          </a:p>
          <a:p>
            <a:r>
              <a:rPr lang="en-US" sz="4400" dirty="0" err="1" smtClean="0">
                <a:solidFill>
                  <a:srgbClr val="FF0000"/>
                </a:solidFill>
              </a:rPr>
              <a:t>Neg</a:t>
            </a:r>
            <a:r>
              <a:rPr lang="en-US" sz="4400" dirty="0">
                <a:solidFill>
                  <a:srgbClr val="FF0000"/>
                </a:solidFill>
              </a:rPr>
              <a:t>: I shall </a:t>
            </a:r>
            <a:r>
              <a:rPr lang="en-US" sz="4400" dirty="0" smtClean="0">
                <a:solidFill>
                  <a:srgbClr val="FF0000"/>
                </a:solidFill>
              </a:rPr>
              <a:t>never </a:t>
            </a:r>
            <a:r>
              <a:rPr lang="en-US" sz="4400" dirty="0">
                <a:solidFill>
                  <a:srgbClr val="FF0000"/>
                </a:solidFill>
              </a:rPr>
              <a:t>forget you.  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4495800"/>
            <a:ext cx="2362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Forget 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60" y="609600"/>
            <a:ext cx="8229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Rule 9: </a:t>
            </a:r>
            <a:r>
              <a:rPr lang="en-US" sz="3600" b="1" dirty="0" smtClean="0"/>
              <a:t>Affirmative Sentence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মধ্যে</a:t>
            </a:r>
            <a:r>
              <a:rPr lang="en-US" sz="3600" b="1" dirty="0" smtClean="0"/>
              <a:t> Always </a:t>
            </a:r>
            <a:r>
              <a:rPr lang="en-US" sz="3600" b="1" dirty="0" err="1" smtClean="0"/>
              <a:t>থাকেলে</a:t>
            </a:r>
            <a:r>
              <a:rPr lang="en-US" sz="3600" b="1" dirty="0" smtClean="0"/>
              <a:t> Negative </a:t>
            </a:r>
            <a:r>
              <a:rPr lang="en-US" sz="3600" b="1" dirty="0" err="1" smtClean="0"/>
              <a:t>করার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সময়</a:t>
            </a:r>
            <a:r>
              <a:rPr lang="en-US" sz="3600" b="1" dirty="0"/>
              <a:t> </a:t>
            </a:r>
            <a:r>
              <a:rPr lang="en-US" sz="3600" b="1" dirty="0" err="1" smtClean="0"/>
              <a:t>Alwaysএর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পরিবর্তে</a:t>
            </a:r>
            <a:r>
              <a:rPr lang="en-US" sz="3600" b="1" dirty="0" smtClean="0"/>
              <a:t> Never </a:t>
            </a:r>
            <a:r>
              <a:rPr lang="en-US" sz="3600" b="1" dirty="0" err="1" smtClean="0"/>
              <a:t>বসে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মূল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ক্রিয়া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p.v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বিপরির্ত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বসে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বাঁকি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ঠিক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 ।</a:t>
            </a:r>
            <a:r>
              <a:rPr lang="en-US" sz="3600" b="1" dirty="0"/>
              <a:t>    </a:t>
            </a:r>
            <a:r>
              <a:rPr lang="en-US" b="1" dirty="0"/>
              <a:t>         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4648200"/>
            <a:ext cx="119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always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00400" y="4495800"/>
            <a:ext cx="12729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never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960" y="609600"/>
            <a:ext cx="8229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Rule 9: </a:t>
            </a:r>
            <a:r>
              <a:rPr lang="en-US" sz="3600" b="1" dirty="0" smtClean="0"/>
              <a:t>Affirmative Sentence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মধ্যে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শুধু</a:t>
            </a:r>
            <a:r>
              <a:rPr lang="en-US" sz="3600" b="1" dirty="0" smtClean="0"/>
              <a:t> Adjective </a:t>
            </a:r>
            <a:r>
              <a:rPr lang="en-US" sz="3600" b="1" dirty="0" err="1" smtClean="0"/>
              <a:t>থাকেলে</a:t>
            </a:r>
            <a:r>
              <a:rPr lang="en-US" sz="3600" b="1" dirty="0" smtClean="0"/>
              <a:t> Negative </a:t>
            </a:r>
            <a:r>
              <a:rPr lang="en-US" sz="3600" b="1" dirty="0" err="1" smtClean="0"/>
              <a:t>করার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সময়</a:t>
            </a:r>
            <a:r>
              <a:rPr lang="en-US" sz="3600" b="1" dirty="0"/>
              <a:t> </a:t>
            </a:r>
            <a:r>
              <a:rPr lang="en-US" sz="3600" b="1" dirty="0" err="1" smtClean="0"/>
              <a:t>উক্ত</a:t>
            </a:r>
            <a:endParaRPr lang="en-US" sz="3600" b="1" dirty="0" smtClean="0"/>
          </a:p>
          <a:p>
            <a:r>
              <a:rPr lang="en-US" sz="3600" b="1" dirty="0" smtClean="0"/>
              <a:t>Adjective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বিপরিত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বসে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এবং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বিপরিত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আগে</a:t>
            </a:r>
            <a:r>
              <a:rPr lang="en-US" sz="3600" b="1" dirty="0" smtClean="0"/>
              <a:t> Not </a:t>
            </a:r>
            <a:r>
              <a:rPr lang="en-US" sz="3600" b="1" dirty="0" err="1" smtClean="0"/>
              <a:t>বসে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বাঁকি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ঠিক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 ।</a:t>
            </a:r>
            <a:r>
              <a:rPr lang="en-US" sz="3600" b="1" dirty="0"/>
              <a:t>    </a:t>
            </a:r>
            <a:r>
              <a:rPr lang="en-US" b="1" dirty="0"/>
              <a:t>        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048000"/>
            <a:ext cx="1549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Example: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3657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Affirmative: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He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good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53000" y="3762376"/>
            <a:ext cx="1052512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4953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Negative: He is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good   man.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5486400" y="4876800"/>
            <a:ext cx="10951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9088" y="4905376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/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68579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Follow the sentences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/>
          </a:bodyPr>
          <a:lstStyle/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>
                <a:solidFill>
                  <a:srgbClr val="002060"/>
                </a:solidFill>
              </a:rPr>
              <a:t>What type of sentences are these?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>
                <a:solidFill>
                  <a:srgbClr val="002060"/>
                </a:solidFill>
              </a:rPr>
              <a:t>What type of sentences are these?</a:t>
            </a:r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6324600" cy="838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Only you can call me.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Alone he will go there.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63246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He is not present today.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None can avoid death.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3058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solidFill>
                  <a:srgbClr val="002060"/>
                </a:solidFill>
              </a:rPr>
              <a:t>So today we are going to learn how to change affirmative to negative and vice versa(Edited)</a:t>
            </a: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14478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Healthy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18288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Unhealthy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1447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Honest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295400"/>
            <a:ext cx="1676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Dishonest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905000"/>
            <a:ext cx="1447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Hard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Easy</a:t>
            </a:r>
            <a:endParaRPr lang="en-US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176" y="2652712"/>
            <a:ext cx="1371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Kind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2743200"/>
            <a:ext cx="1295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Unkind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4896" y="3352800"/>
            <a:ext cx="135730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Morral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3429000"/>
            <a:ext cx="1524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Immorral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3962400"/>
            <a:ext cx="14478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Ordinary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4038600"/>
            <a:ext cx="22098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Extraordinary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4495800"/>
            <a:ext cx="914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Rich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4648200"/>
            <a:ext cx="990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Poor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90600" y="5181600"/>
            <a:ext cx="16002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Obedint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1400" y="5257800"/>
            <a:ext cx="19812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Disobedient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90600" y="5943600"/>
            <a:ext cx="1295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Please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657600" y="5943600"/>
            <a:ext cx="1752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Displease</a:t>
            </a:r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>
            <a:off x="2819400" y="5334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2743200" y="12954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2667000" y="20574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2667000" y="28194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2667000" y="34290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2667000" y="40386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590800" y="46482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2743200" y="53340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2590800" y="6019800"/>
            <a:ext cx="7620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3" grpId="0"/>
      <p:bldP spid="14" grpId="0" animBg="1"/>
      <p:bldP spid="17" grpId="0" animBg="1"/>
      <p:bldP spid="23" grpId="0" animBg="1"/>
      <p:bldP spid="26" grpId="0" animBg="1"/>
      <p:bldP spid="27" grpId="0" animBg="1"/>
      <p:bldP spid="31" grpId="0" animBg="1"/>
      <p:bldP spid="32" grpId="0" animBg="1"/>
      <p:bldP spid="36" grpId="0" animBg="1"/>
      <p:bldP spid="37" grpId="0" animBg="1"/>
      <p:bldP spid="40" grpId="0" animBg="1"/>
      <p:bldP spid="41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38330"/>
              </p:ext>
            </p:extLst>
          </p:nvPr>
        </p:nvGraphicFramePr>
        <p:xfrm>
          <a:off x="1219200" y="152400"/>
          <a:ext cx="6096000" cy="804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129558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50755829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মূল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শব্দ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বিপরীত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শব্দ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6546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9406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9632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5674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2447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7107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Arrive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7753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Beautiful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09289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Believe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Disbelieve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6016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8455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Confortable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Unconfortable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5889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21503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2082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Defend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82586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Unequal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10765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23739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Fortunate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Unfortunate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50468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Freedom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Bondage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9306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Friend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91438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5107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Greatful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Ungreatful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5584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r>
                        <a:rPr lang="en-US" dirty="0" smtClean="0"/>
                        <a:t>Happy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Unhappy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2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743200" y="152400"/>
            <a:ext cx="557212" cy="381000"/>
          </a:xfrm>
          <a:prstGeom prst="rightArrow">
            <a:avLst>
              <a:gd name="adj1" fmla="val 4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"/>
            <a:ext cx="13716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Sincher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76200"/>
            <a:ext cx="1524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Insincher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1219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Sorrow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914400"/>
            <a:ext cx="762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Joy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1219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Useful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0"/>
            <a:ext cx="1371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Uselose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2362200"/>
            <a:ext cx="1219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Love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2438400"/>
            <a:ext cx="1143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048000"/>
            <a:ext cx="1219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Mortal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3200400"/>
            <a:ext cx="16002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Immortal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3810000"/>
            <a:ext cx="152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Punctual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3886200"/>
            <a:ext cx="914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Late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4572000"/>
            <a:ext cx="9906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Real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4648200"/>
            <a:ext cx="12192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Unreal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" y="5257800"/>
            <a:ext cx="838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5334000"/>
            <a:ext cx="1295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Bottom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5943600"/>
            <a:ext cx="1219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Wish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5943600"/>
            <a:ext cx="1295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Unwise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>
            <a:off x="2667000" y="990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2819400" y="2438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819400" y="1752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2819400" y="5257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819400" y="3886200"/>
            <a:ext cx="609600" cy="45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2819400" y="3124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819400" y="5943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2819400" y="4648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1066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True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71800" y="381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304800"/>
            <a:ext cx="10668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False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1143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Unity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1143000"/>
            <a:ext cx="16002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Disunity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429000"/>
            <a:ext cx="1143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Sane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029200"/>
            <a:ext cx="1143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Right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14478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Wrong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1447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Solvent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1905000"/>
            <a:ext cx="1752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Insolvent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2514600"/>
            <a:ext cx="124690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Young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2667000"/>
            <a:ext cx="8382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Old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276600"/>
            <a:ext cx="9906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Mad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4114800"/>
            <a:ext cx="20574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Remember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4191000"/>
            <a:ext cx="14478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Forget</a:t>
            </a:r>
            <a:endParaRPr lang="en-US" sz="3200" dirty="0"/>
          </a:p>
        </p:txBody>
      </p:sp>
      <p:sp>
        <p:nvSpPr>
          <p:cNvPr id="28" name="Right Arrow 27"/>
          <p:cNvSpPr/>
          <p:nvPr/>
        </p:nvSpPr>
        <p:spPr>
          <a:xfrm>
            <a:off x="2971800" y="1066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971800" y="1905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971800" y="2667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971800" y="3429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124200" y="4191000"/>
            <a:ext cx="609600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04800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167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Willing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200400" y="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19050"/>
            <a:ext cx="160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Unwilling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16002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Common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7620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Uncommon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1066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Obey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447800"/>
            <a:ext cx="152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Disobey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81200"/>
            <a:ext cx="14763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Doubtful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133600"/>
            <a:ext cx="2209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Undoubtful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200400" y="685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276600" y="21336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76600" y="1447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152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Litarate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76800" y="2895600"/>
            <a:ext cx="16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Illitarate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657600"/>
            <a:ext cx="2286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Responsibily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657600"/>
            <a:ext cx="2438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Irresponsibily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419600"/>
            <a:ext cx="152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Regular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4572000"/>
            <a:ext cx="1905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Irregular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3200400" y="2971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124200" y="37338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48000" y="4572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0"/>
            <a:ext cx="8534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ordinary       ship</a:t>
            </a:r>
            <a:endParaRPr lang="en-US" sz="44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85800"/>
            <a:ext cx="800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Affirmative: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Rakib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honest   boy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15000" y="782780"/>
            <a:ext cx="14478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676400"/>
            <a:ext cx="822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Negative: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Rakib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      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honest   boy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791200" y="1676400"/>
            <a:ext cx="18261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dishonest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2565" y="1634835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3048000"/>
            <a:ext cx="16002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4267200"/>
            <a:ext cx="8534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         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ordinary       ship</a:t>
            </a:r>
            <a:endParaRPr lang="en-US" sz="44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1490" y="4267200"/>
            <a:ext cx="25474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extra-ordinary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8945" y="413558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iagonal Stripe 1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/>
      <p:bldP spid="5" grpId="0" animBg="1"/>
      <p:bldP spid="12" grpId="0"/>
      <p:bldP spid="13" grpId="0" animBg="1"/>
      <p:bldP spid="15" grpId="0"/>
      <p:bldP spid="14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267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en-US" sz="32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Neg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: He 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is too weak   to                              walk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096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Affirmative 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sentence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মধ্যে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Too.....to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যুক্ত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sentence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Negative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করতে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হলে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 Too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জায়গায়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so /very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Too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থেকে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পূর্ব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পর্যন্ত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পরির্বতে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that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প্রথম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subject  +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Present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tense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হলে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can not/may not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Past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হলে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could not/might not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প্রদত্ত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পরের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অংশ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। +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বাঁকি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সব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ঠিক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থাকে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90800"/>
            <a:ext cx="15495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chemeClr val="accent4"/>
                </a:solidFill>
              </a:rPr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31242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: He is 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too  weak   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to 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walk.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267200"/>
            <a:ext cx="60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4191000"/>
            <a:ext cx="10647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4267200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 cannot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24200" y="3276600"/>
            <a:ext cx="8382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57800" y="3276600"/>
            <a:ext cx="7620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iagonal Stripe 2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Affirmative 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sentence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মধ্যে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Too.....to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যুক্ত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sentence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Negative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করতে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হলে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 Too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জায়গায়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so /very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Too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থেকে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পূর্ব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পর্যন্ত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পরির্বতে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that 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পূবে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যে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object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থাকে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তার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Subject </a:t>
            </a:r>
            <a:r>
              <a:rPr lang="en-US" sz="24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+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Present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tense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হলে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can not/may not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Past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হলে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could not/might not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প্রদত্ত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পরের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অংশ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বসে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। +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বাঁকি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সব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ঠিক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থাকে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438400"/>
            <a:ext cx="15495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chemeClr val="accent4"/>
                </a:solidFill>
              </a:rPr>
              <a:t>Example: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124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The sum was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too  difficult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me     to  work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4343400"/>
            <a:ext cx="7848600" cy="110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Negative: The sum was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 difficult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  that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    could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work out.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33848" y="3243264"/>
            <a:ext cx="533400" cy="3190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76976" y="3233736"/>
            <a:ext cx="533400" cy="3190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91352" y="3238496"/>
            <a:ext cx="533400" cy="3190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91000" y="4495800"/>
            <a:ext cx="533400" cy="319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86552" y="4495800"/>
            <a:ext cx="533400" cy="319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96160" y="4448176"/>
            <a:ext cx="762000" cy="3952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6312" y="4981576"/>
            <a:ext cx="533400" cy="3619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029200"/>
            <a:ext cx="8001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Neg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 Simi was 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not less wise than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Rimi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5334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Afftrmative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Sentence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As...As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Negative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১ম As </a:t>
            </a:r>
            <a:r>
              <a:rPr lang="en-US" sz="32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জায়গায়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not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less </a:t>
            </a:r>
            <a:r>
              <a:rPr lang="en-US" sz="32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বসবে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২য় 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জায়গায়</a:t>
            </a:r>
            <a:r>
              <a:rPr lang="en-U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বসবে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+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বাঁকি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থাকবে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।</a:t>
            </a:r>
            <a:r>
              <a:rPr lang="en-U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n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209800"/>
            <a:ext cx="1937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4200"/>
            <a:ext cx="601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Aff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: Simi was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as 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wise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as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Rimi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191000"/>
            <a:ext cx="7263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Aff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: Simi was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    as     wise    as   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Rimi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9977" y="4267200"/>
            <a:ext cx="1371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not less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267200"/>
            <a:ext cx="9685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3733800" y="3228976"/>
            <a:ext cx="5334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200" y="3228976"/>
            <a:ext cx="5334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4" grpId="0"/>
      <p:bldP spid="11" grpId="0"/>
      <p:bldP spid="5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Afftrmative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Sentence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এর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Less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...than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Negative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 Less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জায়গায়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not as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বসবে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than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জায়গায়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as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বসবে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+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বাঁকি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সব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ঠিক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থাকবে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Shonar Bangla" panose="020B0502040204020203" pitchFamily="34" charset="0"/>
                <a:ea typeface="Times New Roman" panose="02020603050405020304" pitchFamily="18" charset="0"/>
              </a:rPr>
              <a:t> ।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81312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He is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less  ugly  than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said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46482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Negative: He is not as ugly as you said. </a:t>
            </a:r>
            <a:endParaRPr lang="en-US" sz="3200" b="1" dirty="0"/>
          </a:p>
        </p:txBody>
      </p:sp>
      <p:sp>
        <p:nvSpPr>
          <p:cNvPr id="5" name="Diagonal Stripe 4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14738" y="2928936"/>
            <a:ext cx="728662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81600" y="2924176"/>
            <a:ext cx="8382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38100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Affirmative: He is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less    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ugly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than  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said.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810000"/>
            <a:ext cx="121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as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3733800"/>
            <a:ext cx="685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endParaRPr lang="en-US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505200" y="4800600"/>
            <a:ext cx="11430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6400" y="4800600"/>
            <a:ext cx="5334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0" y="2133600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344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288872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Transformation </a:t>
            </a:r>
          </a:p>
          <a:p>
            <a:r>
              <a:rPr lang="en-US" sz="9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  of </a:t>
            </a:r>
            <a:r>
              <a:rPr lang="en-US" sz="96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Rule 12: </a:t>
            </a:r>
            <a:r>
              <a:rPr lang="en-US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</a:t>
            </a:r>
            <a:r>
              <a:rPr lang="en-US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Universal truth(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চির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সত্য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হলে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negative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করার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সময়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interrogative + negative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তৈরী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করতে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হবে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362200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048000"/>
            <a:ext cx="5731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: The Sun sets in the west.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3810000"/>
            <a:ext cx="6537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</a:rPr>
              <a:t>Neg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the 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Sun set in the west.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3810000"/>
            <a:ext cx="150233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Doesn’t</a:t>
            </a:r>
            <a:endParaRPr lang="en-US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AFF -  Milk   is   White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5334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Neg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–             Milk White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257800"/>
            <a:ext cx="1332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reflection blurRad="6350" stA="55000" endA="300" endPos="45500" dir="5400000" sy="-100000" algn="bl" rotWithShape="0"/>
                </a:effectLst>
              </a:rPr>
              <a:t>Isn’t </a:t>
            </a:r>
            <a:endParaRPr lang="en-US" sz="4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2390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 </a:t>
            </a:r>
          </a:p>
          <a:p>
            <a:r>
              <a:rPr lang="en-US" sz="40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3810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বাক্যটির</a:t>
            </a:r>
            <a:r>
              <a:rPr lang="en-US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যদি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Sometimes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থাকলে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negative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করার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Subject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পরে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do not/ does not +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Sometimes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পরিবর্তে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always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+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বাঁকি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সব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ঠিক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থাকে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.</a:t>
            </a:r>
            <a:endParaRPr lang="en-US" sz="4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3124200"/>
            <a:ext cx="1549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657600"/>
            <a:ext cx="5295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Rahim   sometimes   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</a:rPr>
              <a:t>visits 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5334000"/>
            <a:ext cx="6585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reflection blurRad="6350" stA="55000" endA="300" endPos="45500" dir="5400000" sy="-100000" algn="bl" rotWithShape="0"/>
                </a:effectLst>
              </a:rPr>
              <a:t>Neg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Rahim  doesn’t  always  visit </a:t>
            </a:r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me.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0" y="3733800"/>
            <a:ext cx="1752600" cy="457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45720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Rahim         sometimes          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</a:rPr>
              <a:t>visits me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4572000"/>
            <a:ext cx="28039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effectLst>
                  <a:reflection blurRad="6350" stA="55000" endA="300" endPos="45500" dir="5400000" sy="-100000" algn="bl" rotWithShape="0"/>
                </a:effectLst>
              </a:rPr>
              <a:t>doesn’t always 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3124200" y="5438776"/>
            <a:ext cx="26670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 </a:t>
            </a:r>
            <a:r>
              <a:rPr lang="en-US" sz="44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Neg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: </a:t>
            </a:r>
            <a:r>
              <a:rPr lang="en-US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I  </a:t>
            </a:r>
            <a:r>
              <a:rPr lang="en-US" sz="4400" dirty="0" err="1">
                <a:effectLst>
                  <a:reflection blurRad="6350" stA="60000" endA="900" endPos="58000" dir="5400000" sy="-100000" algn="bl" rotWithShape="0"/>
                </a:effectLst>
              </a:rPr>
              <a:t>donot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 have few </a:t>
            </a:r>
            <a:r>
              <a:rPr lang="en-US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 friends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81000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বাক্যটির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যদি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Many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থাকলে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negative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Subject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not/ does not +Have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Many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পরিবর্তে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a few/few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বাঁকি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ঠিক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.</a:t>
            </a:r>
            <a:r>
              <a:rPr lang="en-US" sz="4000" dirty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Example: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505200"/>
            <a:ext cx="6156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4400" b="1" dirty="0" smtClean="0">
                <a:effectLst>
                  <a:reflection blurRad="6350" stA="55000" endA="300" endPos="45500" dir="5400000" sy="-100000" algn="bl" rotWithShape="0"/>
                </a:effectLst>
              </a:rPr>
              <a:t>: I have  many  friends.</a:t>
            </a:r>
            <a:endParaRPr lang="en-US" sz="4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62336" y="3705224"/>
            <a:ext cx="14478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4572000"/>
            <a:ext cx="734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4000" b="1" dirty="0">
                <a:effectLst>
                  <a:reflection blurRad="6350" stA="55000" endA="300" endPos="45500" dir="5400000" sy="-100000" algn="bl" rotWithShape="0"/>
                </a:effectLst>
              </a:rPr>
              <a:t>: I 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have  </a:t>
            </a:r>
            <a:r>
              <a:rPr lang="en-US" sz="4000" b="1" dirty="0">
                <a:effectLst>
                  <a:reflection blurRad="6350" stA="55000" endA="300" endPos="45500" dir="5400000" sy="-100000" algn="bl" rotWithShape="0"/>
                </a:effectLst>
              </a:rPr>
              <a:t>many  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friends</a:t>
            </a:r>
            <a:r>
              <a:rPr lang="en-US" sz="4000" b="1" dirty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4648200"/>
            <a:ext cx="32796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reflection blurRad="6350" stA="60000" endA="900" endPos="58000" dir="5400000" sy="-100000" algn="bl" rotWithShape="0"/>
                </a:effectLst>
              </a:rPr>
              <a:t>donot</a:t>
            </a:r>
            <a:r>
              <a:rPr lang="en-US" sz="3600" b="1" dirty="0">
                <a:effectLst>
                  <a:reflection blurRad="6350" stA="60000" endA="900" endPos="58000" dir="5400000" sy="-100000" algn="bl" rotWithShape="0"/>
                </a:effectLst>
              </a:rPr>
              <a:t> have few 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576264" y="5514976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 </a:t>
            </a:r>
            <a:r>
              <a:rPr lang="en-US" sz="44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Neg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: </a:t>
            </a:r>
            <a:r>
              <a:rPr lang="en-US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I  </a:t>
            </a:r>
            <a:r>
              <a:rPr lang="en-US" sz="4400" dirty="0" err="1">
                <a:effectLst>
                  <a:reflection blurRad="6350" stA="60000" endA="900" endPos="58000" dir="5400000" sy="-100000" algn="bl" rotWithShape="0"/>
                </a:effectLst>
              </a:rPr>
              <a:t>donot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 have few </a:t>
            </a:r>
            <a:r>
              <a:rPr lang="en-US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 friends</a:t>
            </a:r>
            <a:r>
              <a:rPr lang="en-US" sz="4400" dirty="0">
                <a:effectLst>
                  <a:reflection blurRad="6350" stA="60000" endA="900" endPos="58000" dir="5400000" sy="-100000" algn="bl" rotWithShape="0"/>
                </a:effectLst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29000" y="3733800"/>
            <a:ext cx="14478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0" y="5638800"/>
            <a:ext cx="3733800" cy="685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  <p:bldP spid="5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72876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Aff</a:t>
            </a:r>
            <a:r>
              <a:rPr lang="en-US" sz="3200" dirty="0">
                <a:solidFill>
                  <a:srgbClr val="FF0000"/>
                </a:solidFill>
              </a:rPr>
              <a:t>: Bangladesh has a few scholars.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Neg</a:t>
            </a:r>
            <a:r>
              <a:rPr lang="en-US" sz="3200" dirty="0">
                <a:solidFill>
                  <a:srgbClr val="FF0000"/>
                </a:solidFill>
              </a:rPr>
              <a:t>: Bangladesh doesn’t have many scholars.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57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বাক্যটির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যদি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few/few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থাকলে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negative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Subject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not/ does not + Have +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4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few/few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পরিবর্তে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 Many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বাঁকি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ঠিক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.</a:t>
            </a:r>
            <a:r>
              <a:rPr lang="en-US" sz="4000" dirty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Example: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2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038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: He 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belongs  much  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money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57200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বাক্যটির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যদি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belongs +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Much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থাকলে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negative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Subject 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 not/ does not +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উক্ত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belongs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+ Much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পরিবর্তে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A </a:t>
            </a:r>
            <a:r>
              <a:rPr lang="en-US" sz="4000" b="1" dirty="0" err="1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Littlr</a:t>
            </a:r>
            <a:r>
              <a:rPr lang="en-US" sz="4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বাঁকি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ঠিক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থাকে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.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429000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562600"/>
            <a:ext cx="749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Neg</a:t>
            </a:r>
            <a:r>
              <a:rPr lang="en-US" sz="3600" b="1" dirty="0"/>
              <a:t>: He </a:t>
            </a:r>
            <a:r>
              <a:rPr lang="en-US" sz="3600" b="1" dirty="0" smtClean="0"/>
              <a:t>doesn’t belong a little </a:t>
            </a:r>
            <a:r>
              <a:rPr lang="en-US" sz="3600" b="1" dirty="0"/>
              <a:t>money.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86200" y="4114800"/>
            <a:ext cx="12192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4876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He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belongs  much         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money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876800"/>
            <a:ext cx="4366324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doesn’t belong a little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5638800"/>
            <a:ext cx="4191000" cy="533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2" grpId="0"/>
      <p:bldP spid="5" grpId="0"/>
      <p:bldP spid="11" grpId="0" animBg="1"/>
      <p:bldP spid="13" grpId="0" build="p"/>
      <p:bldP spid="12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486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  </a:t>
            </a:r>
            <a:r>
              <a:rPr lang="en-US" sz="3600" dirty="0" err="1" smtClean="0"/>
              <a:t>Neg</a:t>
            </a:r>
            <a:r>
              <a:rPr lang="en-US" sz="3600" dirty="0"/>
              <a:t>: </a:t>
            </a:r>
            <a:r>
              <a:rPr lang="en-US" sz="3600" dirty="0" err="1"/>
              <a:t>Dolon</a:t>
            </a:r>
            <a:r>
              <a:rPr lang="en-US" sz="3600" dirty="0"/>
              <a:t> doesn’t have much riches.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Affirmative ‍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বাক্যটির</a:t>
            </a:r>
            <a:r>
              <a:rPr lang="en-US" sz="4000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মধ্যে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যদি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 Little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থাকলে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negative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Subject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পরে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do not/ does not + Have+ </a:t>
            </a:r>
            <a:r>
              <a:rPr lang="en-US" sz="4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 Little 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পরিবর্তে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Much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বসে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+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বাঁকি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সব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ঠিক</a:t>
            </a:r>
            <a:r>
              <a:rPr lang="en-US" sz="4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থাকে</a:t>
            </a:r>
            <a:r>
              <a:rPr lang="en-US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.</a:t>
            </a:r>
            <a:r>
              <a:rPr lang="en-US" sz="4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Example:  </a:t>
            </a:r>
            <a:endParaRPr lang="en-US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810000"/>
            <a:ext cx="600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3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Dolon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has </a:t>
            </a:r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 a 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little </a:t>
            </a:r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riches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6200" y="3886200"/>
            <a:ext cx="1447800" cy="5334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4648200"/>
            <a:ext cx="778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Aff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36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Dolon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has </a:t>
            </a:r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    a 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little </a:t>
            </a:r>
            <a:r>
              <a:rPr lang="en-US" sz="3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              riches</a:t>
            </a:r>
            <a:r>
              <a:rPr 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4724400"/>
            <a:ext cx="30479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doesn’t have much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5562600"/>
            <a:ext cx="35814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4" grpId="0" animBg="1"/>
      <p:bldP spid="11" grpId="0"/>
      <p:bldP spid="5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 some groups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change the sentences as directed-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We must obey our parents.( </a:t>
            </a:r>
            <a:r>
              <a:rPr lang="en-US" dirty="0" err="1" smtClean="0"/>
              <a:t>Neg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None but he can deny the matter. (Affirmative)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like to play  nothing but cricket. (Affirmative)</a:t>
            </a:r>
          </a:p>
          <a:p>
            <a:pPr marL="514350" indent="-514350">
              <a:buAutoNum type="arabicPeriod"/>
            </a:pPr>
            <a:r>
              <a:rPr lang="en-US" dirty="0" smtClean="0"/>
              <a:t>I like both banana and apple. (</a:t>
            </a:r>
            <a:r>
              <a:rPr lang="en-US" dirty="0" err="1" smtClean="0"/>
              <a:t>Neg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No sooner had I reached the station than the train left. (Affirmative)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onal Stripe 5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85800"/>
            <a:ext cx="73152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276600"/>
            <a:ext cx="65375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3016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Good Bye</a:t>
            </a:r>
            <a:endParaRPr lang="en-US" sz="13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325" y="2328683"/>
            <a:ext cx="5796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No more today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80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3657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Ss can be able to-</a:t>
            </a:r>
          </a:p>
          <a:p>
            <a:pPr marL="514350" indent="-514350" algn="l"/>
            <a:r>
              <a:rPr lang="en-US" dirty="0" smtClean="0"/>
              <a:t>          </a:t>
            </a:r>
            <a:r>
              <a:rPr lang="en-US" dirty="0" smtClean="0">
                <a:solidFill>
                  <a:srgbClr val="0070C0"/>
                </a:solidFill>
              </a:rPr>
              <a:t>Format affirmative sentences</a:t>
            </a:r>
          </a:p>
          <a:p>
            <a:pPr marL="514350" indent="-514350" algn="l"/>
            <a:r>
              <a:rPr lang="en-US" dirty="0" smtClean="0">
                <a:solidFill>
                  <a:srgbClr val="0070C0"/>
                </a:solidFill>
              </a:rPr>
              <a:t>          Format negative sentences.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    Change affirmative to negative.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  Change to negative to affirmative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27432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33528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39624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44958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gonal Stripe 7"/>
          <p:cNvSpPr/>
          <p:nvPr/>
        </p:nvSpPr>
        <p:spPr>
          <a:xfrm rot="8221342">
            <a:off x="-2331795" y="920455"/>
            <a:ext cx="4674677" cy="5017445"/>
          </a:xfrm>
          <a:prstGeom prst="diagStripe">
            <a:avLst>
              <a:gd name="adj" fmla="val 87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3633144">
            <a:off x="1472907" y="-3359647"/>
            <a:ext cx="6191940" cy="6720001"/>
          </a:xfrm>
          <a:prstGeom prst="diagStripe">
            <a:avLst>
              <a:gd name="adj" fmla="val 913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19032853">
            <a:off x="6800282" y="915966"/>
            <a:ext cx="4665934" cy="5026066"/>
          </a:xfrm>
          <a:prstGeom prst="diagStripe">
            <a:avLst>
              <a:gd name="adj" fmla="val 87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2827911">
            <a:off x="1463397" y="3498000"/>
            <a:ext cx="6191940" cy="6720001"/>
          </a:xfrm>
          <a:prstGeom prst="diagStripe">
            <a:avLst>
              <a:gd name="adj" fmla="val 912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70362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1. Sentence </a:t>
            </a:r>
            <a:r>
              <a:rPr lang="bn-IN" sz="3600" dirty="0"/>
              <a:t>অর্থ অনুসারে ৫ প্রকার </a:t>
            </a:r>
            <a:r>
              <a:rPr lang="hi-IN" sz="3600" dirty="0"/>
              <a:t>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90600" y="914400"/>
            <a:ext cx="7157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AFFIRMATIVE TO NEGATIVE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41910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Aff</a:t>
            </a:r>
            <a:r>
              <a:rPr lang="en-US" sz="2800" dirty="0"/>
              <a:t>: Allah Only </a:t>
            </a:r>
            <a:r>
              <a:rPr lang="en-US" sz="2800" dirty="0" smtClean="0"/>
              <a:t> can </a:t>
            </a:r>
            <a:r>
              <a:rPr lang="en-US" sz="2800" dirty="0"/>
              <a:t>help us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Neg</a:t>
            </a:r>
            <a:r>
              <a:rPr lang="en-US" sz="2800" dirty="0"/>
              <a:t>: None but </a:t>
            </a:r>
            <a:r>
              <a:rPr lang="en-US" sz="2800" dirty="0" smtClean="0"/>
              <a:t> Allah </a:t>
            </a:r>
            <a:r>
              <a:rPr lang="en-US" sz="2800" dirty="0"/>
              <a:t>can help us.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676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Rule 1: Only/ alone/ merely → </a:t>
            </a:r>
            <a:r>
              <a:rPr lang="bn-IN" sz="2400" b="1" dirty="0">
                <a:solidFill>
                  <a:srgbClr val="FF0000"/>
                </a:solidFill>
              </a:rPr>
              <a:t>স্থানে</a:t>
            </a:r>
            <a:r>
              <a:rPr lang="en-US" sz="2400" b="1" dirty="0">
                <a:solidFill>
                  <a:srgbClr val="FF0000"/>
                </a:solidFill>
              </a:rPr>
              <a:t>→ None but(</a:t>
            </a:r>
            <a:r>
              <a:rPr lang="bn-IN" sz="2400" b="1" dirty="0">
                <a:solidFill>
                  <a:srgbClr val="FF0000"/>
                </a:solidFill>
              </a:rPr>
              <a:t>ব্যক্তি</a:t>
            </a:r>
            <a:r>
              <a:rPr lang="en-US" sz="2400" b="1" dirty="0">
                <a:solidFill>
                  <a:srgbClr val="FF0000"/>
                </a:solidFill>
              </a:rPr>
              <a:t>)/ nothing but(</a:t>
            </a:r>
            <a:r>
              <a:rPr lang="bn-IN" sz="2400" b="1" dirty="0">
                <a:solidFill>
                  <a:srgbClr val="FF0000"/>
                </a:solidFill>
              </a:rPr>
              <a:t>বস্তু</a:t>
            </a:r>
            <a:r>
              <a:rPr lang="en-US" sz="2400" b="1" dirty="0">
                <a:solidFill>
                  <a:srgbClr val="FF0000"/>
                </a:solidFill>
              </a:rPr>
              <a:t>)/ not more than or not less than(</a:t>
            </a:r>
            <a:r>
              <a:rPr lang="bn-IN" sz="2400" b="1" dirty="0">
                <a:solidFill>
                  <a:srgbClr val="FF0000"/>
                </a:solidFill>
              </a:rPr>
              <a:t>সংখা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743200"/>
            <a:ext cx="8382000" cy="1277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 1: Affirmative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বাক্যের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শুরুতে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মাঝে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Only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alone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থাকলে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সময়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alone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উত্তর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বাক্যের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শুরুতে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None but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বসে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পরিবর্তন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হয়না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/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638800"/>
            <a:ext cx="6037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Only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can play good cricket.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219200" y="6172200"/>
            <a:ext cx="612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Negative: None but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 play good cricket.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3276600" y="4191000"/>
            <a:ext cx="7620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26720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Example: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50292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0" y="5562600"/>
            <a:ext cx="762000" cy="533400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6172200"/>
            <a:ext cx="1371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              Allah can help us.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                               Allah can help us.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 descr="C:\Users\Apurba\Desktop\Apurba\Picture\7505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38200"/>
            <a:ext cx="3133058" cy="209073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14400" y="5334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50292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None but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00200" y="1143000"/>
            <a:ext cx="228600" cy="388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For practice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he can play well.</a:t>
            </a:r>
          </a:p>
          <a:p>
            <a:r>
              <a:rPr lang="en-US" dirty="0" smtClean="0"/>
              <a:t>Alone you are permit to 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2112</Words>
  <Application>Microsoft Office PowerPoint</Application>
  <PresentationFormat>On-screen Show (4:3)</PresentationFormat>
  <Paragraphs>538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Kokila</vt:lpstr>
      <vt:lpstr>Mangal</vt:lpstr>
      <vt:lpstr>Shonar Bangla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Follow the sentences</vt:lpstr>
      <vt:lpstr>PowerPoint Presentation</vt:lpstr>
      <vt:lpstr>Learning outcomes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some groups and  change the sentences as directed-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 Khoshbur Ali, Eb- Assistant teacher, Boiddapur Darus Salam Dakhil Madrasah, Tanore, Rajshahi.</dc:title>
  <dc:creator>Sumi</dc:creator>
  <cp:lastModifiedBy>Alamgir</cp:lastModifiedBy>
  <cp:revision>248</cp:revision>
  <dcterms:created xsi:type="dcterms:W3CDTF">2006-08-16T00:00:00Z</dcterms:created>
  <dcterms:modified xsi:type="dcterms:W3CDTF">2020-09-12T03:15:17Z</dcterms:modified>
</cp:coreProperties>
</file>