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9" r:id="rId16"/>
    <p:sldId id="310" r:id="rId17"/>
    <p:sldId id="308" r:id="rId18"/>
    <p:sldId id="305" r:id="rId19"/>
    <p:sldId id="306" r:id="rId20"/>
    <p:sldId id="311" r:id="rId21"/>
    <p:sldId id="312" r:id="rId22"/>
    <p:sldId id="313" r:id="rId23"/>
    <p:sldId id="314" r:id="rId24"/>
    <p:sldId id="315" r:id="rId25"/>
    <p:sldId id="316" r:id="rId26"/>
    <p:sldId id="294" r:id="rId27"/>
    <p:sldId id="292" r:id="rId28"/>
    <p:sldId id="293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158D8-76D9-4B76-B2F0-131619217560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CAC1-5E0E-41D7-9714-07647217E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0CAC1-5E0E-41D7-9714-07647217E4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3B3132-F663-4F7A-AD76-9CF53587CB56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727EBA-CD0E-43EA-BDBC-8DDEDAA0C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92241">
            <a:off x="1268426" y="2200123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15586_15a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23" y="1371600"/>
            <a:ext cx="2821729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BeautyPlus_20170608195046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20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গৃহিনী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648200"/>
            <a:ext cx="179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কুৎসিত</a:t>
            </a:r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876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559997-Bangladeshi-Housewif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51020"/>
            <a:ext cx="2743200" cy="1515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boisn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829168"/>
            <a:ext cx="2819400" cy="1590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বৈষ্ণব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8" name="Picture 2" descr="http://i.ytimg.com/vi/G-b8QTdHRMo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1" y="4536830"/>
            <a:ext cx="2895600" cy="1559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BeautyPlus_20171211065713_s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 animBg="1"/>
      <p:bldP spid="13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648200"/>
            <a:ext cx="179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876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s://upload.wikimedia.org/wikipedia/commons/8/80/Hy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07958"/>
            <a:ext cx="2590800" cy="11590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mw2.google.com/mw-panoramio/photos/medium/5315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2590800" cy="1447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i.huffpost.com/gen/1291611/images/n-164107922-large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495800"/>
            <a:ext cx="2590800" cy="1473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BeautyPlus_20171211065713_s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 animBg="1"/>
      <p:bldP spid="13" grpId="0" animBg="1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648200"/>
            <a:ext cx="179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চর্মকার</a:t>
            </a:r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876800"/>
            <a:ext cx="12954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হস্ত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image.made-in-china.com/2f0j00YvlTmVstrZbw/Aluminum-Cookware-Set-YK-CS012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438400" cy="1219200"/>
          </a:xfrm>
          <a:prstGeom prst="rect">
            <a:avLst/>
          </a:prstGeom>
          <a:noFill/>
        </p:spPr>
      </p:pic>
      <p:pic>
        <p:nvPicPr>
          <p:cNvPr id="16" name="Picture 15" descr="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819400"/>
            <a:ext cx="25146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http://cache3.asset-cache.net/gc/491404842-workers-process-skins-of-animals-slaughtered-gettyimages.jpg?v=1&amp;c=IWSAsset&amp;k=2&amp;d=X7WJLa88Cweo9HktRLaNXp6s7JEu3W1oTanQrT3kmvfe1ochBrUXt6pByBcq9R4eV8ywULRL%2Bbag0KKvWFD6wA%3D%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1" y="4343400"/>
            <a:ext cx="2514600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BeautyPlus_20171211065713_s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 animBg="1"/>
      <p:bldP spid="13" grpId="0" animBg="1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মনুষ্য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" name="Picture 18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4384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838201" y="17526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জ্যোৎস্না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www.freevectors.net/files/large/FreeVectorHuman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2438400" cy="14478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অর্ধ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বংলা ভাষায় কিছু সংস্কৃত শব্দ কিঞ্চিৎ পরিবর্তিত আকারে ব্যবহৃত হয়।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এগুলোকে বলে অর্ধ-তৎসম শব্দ।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অর্ধতৎসম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5720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9400" y="1828800"/>
            <a:ext cx="12192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90800" y="4114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7432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838201" y="1752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জ্যোৎস্না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8194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জ্যোৎস্না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জোছনা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7538" y="1828800"/>
            <a:ext cx="1212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জোছনা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 Mass Pinda Daan is being done at the Jagannath Ghat, Kolkat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2667000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295400" y="53340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শ্রাদ্ধ&gt; ছেরাদ্দ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114800"/>
            <a:ext cx="817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শ্রাদ্ধ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4038601" y="41148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ছেরাদ্দ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20" grpId="0"/>
      <p:bldP spid="10" grpId="0"/>
      <p:bldP spid="11" grpId="0"/>
      <p:bldP spid="16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অর্ধতৎসম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9400" y="1828800"/>
            <a:ext cx="12192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90800" y="4114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1" y="1752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গৃহিনী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7538" y="1828800"/>
            <a:ext cx="1212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গিন্নী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1" y="2971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গৃহিণী&gt; গিন্ন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5410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কুৎসিত&gt; কুচ্ছিৎ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1" y="41148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কুৎসিত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191000" y="4038600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কুচ্ছিৎ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http://i.ytimg.com/vi/G-b8QTdHRM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505200"/>
            <a:ext cx="2362199" cy="167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3559997-Bangladeshi-Housewife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524000"/>
            <a:ext cx="22860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20" grpId="0"/>
      <p:bldP spid="11" grpId="0"/>
      <p:bldP spid="14" grpId="0"/>
      <p:bldP spid="17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 সব শব্দের মূল সংস্কৃত ভাষায় পাওয়া যায় , কিন্তু ভাষার স্বাভাবিক বিবর্তন ধারায় প্রাকৃতের মাধ্যমে পরিবর্তিত হয়ে আধুনিক বাংলায় স্থান লাভ করেছে , সে সব শব্দকে তদ্ভব শব্দ বলে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যেমন- </a:t>
            </a:r>
          </a:p>
        </p:txBody>
      </p:sp>
      <p:pic>
        <p:nvPicPr>
          <p:cNvPr id="4" name="Picture 3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76400" y="3352800"/>
            <a:ext cx="8382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" y="32004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হস্ত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6" name="Picture 15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819400"/>
            <a:ext cx="28194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33400" y="1752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সংস্কৃত - হস্ত &gt; প্রাকৃত - হত্থ &gt; তদ্ভব- হাত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327660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হত্থ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76600" y="3352800"/>
            <a:ext cx="9144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3276600"/>
            <a:ext cx="91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4400" dirty="0"/>
          </a:p>
        </p:txBody>
      </p:sp>
      <p:pic>
        <p:nvPicPr>
          <p:cNvPr id="11" name="Picture 10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7" grpId="0"/>
      <p:bldP spid="19" grpId="0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352800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চর্মকার</a:t>
            </a:r>
            <a:r>
              <a:rPr lang="bn-IN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981200" y="3505200"/>
            <a:ext cx="9906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cache3.asset-cache.net/gc/491404842-workers-process-skins-of-animals-slaughtered-gettyimages.jpg?v=1&amp;c=IWSAsset&amp;k=2&amp;d=X7WJLa88Cweo9HktRLaNXp6s7JEu3W1oTanQrT3kmvfe1ochBrUXt6pByBcq9R4eV8ywULRL%2Bbag0KKvWFD6wA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124200"/>
            <a:ext cx="1676401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048000" y="335280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চর্মআর</a:t>
            </a:r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800600" y="3505200"/>
            <a:ext cx="9144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5000" y="3505200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চামার</a:t>
            </a:r>
            <a:r>
              <a:rPr lang="bn-IN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17526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সংস্কৃত-চর্মকার&gt;প্রাকৃত-চম্মআর &gt;তদ্ভব-চামার 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 animBg="1"/>
      <p:bldP spid="15" grpId="0"/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azing-white-dove-in-flight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90600"/>
            <a:ext cx="2975325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428097">
            <a:off x="1072225" y="2503470"/>
            <a:ext cx="4412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28194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eautyPlus_20170608195046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620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24001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আদিম অধিবাসীদের যেমন- কোল, মুন্ডা ইত্যাদির ভাষা ও সংস্কৃতির কিছু কিছু উপাদান বাংলায় রক্ষিত হয়েছে 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সব শব্দকে দেশী শব্দ বলে।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ঢেঁকি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1752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ডিঙা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http://taratari.org/wp-content/uploads/2012/05/DSC_0573-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2514600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ebanglapedia.com/img/D_019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2590800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চোঙ্গা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17526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ডাব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http://dy9vm183k170z.cloudfront.net/wp-content/uploads/2015/07/Kerala-student-killed-by-falling-coconut-tree-5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2514600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http://cdn.instructables.com/FMV/TPXQ/FXK6B0EU/FMVTPXQFXK6B0EU.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95600"/>
            <a:ext cx="2590800" cy="1447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কুলা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17526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টোপর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http://www.channelweb.co.uk/IMG/853/112853/crown-iw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1219200"/>
            <a:ext cx="2362199" cy="1676400"/>
          </a:xfrm>
          <a:prstGeom prst="rect">
            <a:avLst/>
          </a:prstGeom>
          <a:noFill/>
        </p:spPr>
      </p:pic>
      <p:pic>
        <p:nvPicPr>
          <p:cNvPr id="11" name="Picture 10" descr="http://cache4.asset-cache.net/xc/477295834.jpg?v=2&amp;c=IWSAsset&amp;k=2&amp;d=tKeCevUCT0smDEtPxMUphfgOoLqW4sZvFP9na2dDiQbRqZWLPEbKR2TtaJKUZIp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0"/>
            <a:ext cx="2590800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bn-IN" sz="1100" dirty="0" smtClean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16764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গঞ্জ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http://news.bbc.co.uk/media/images/38135000/jpg/_38135131_kblbbc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25146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://cache2.asset-cache.net/gc/140827559-baby-boy-standing-on-bed-and-laughing-gettyimages.jpg?v=1&amp;c=IWSAsset&amp;k=2&amp;d=Wd7Eh1BL2ANaWchG3FSYxbqcdqq3jB4otKCPL7TAWukVa34E1lCNPjMmNOp%2Bb7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1"/>
            <a:ext cx="2514600" cy="15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3200400"/>
            <a:ext cx="152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কুড়ি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bn-IN" sz="1100" dirty="0" smtClean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1752600"/>
            <a:ext cx="2209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চুলা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মুণ্ডারি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2819400"/>
            <a:ext cx="251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0" name="Picture 2" descr="https://encrypted-tbn1.gstatic.com/images?q=tbn:ANd9GcT0rksWKqzQYDgQWfYsCCl7csczLPD4kLVRl4W2rbz-vEHyqF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2362200" cy="1447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19200" y="4724400"/>
            <a:ext cx="152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পেট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bn-IN" sz="1100" dirty="0" smtClean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29000" y="4876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267200"/>
            <a:ext cx="2466975" cy="1743075"/>
          </a:xfrm>
          <a:prstGeom prst="rect">
            <a:avLst/>
          </a:prstGeom>
        </p:spPr>
      </p:pic>
      <p:pic>
        <p:nvPicPr>
          <p:cNvPr id="19" name="Picture 18" descr="BeautyPlus_20171211065713_s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/>
      <p:bldP spid="20" grpId="0"/>
      <p:bldP spid="15" grpId="0"/>
      <p:bldP spid="11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194" y="838200"/>
            <a:ext cx="595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2590800"/>
            <a:ext cx="5953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অর্ধতৎসম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5953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।জোছনা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রূঢ়ি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অর্ধতৎসম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যোগরূঢ়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953000"/>
            <a:ext cx="6182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।উৎসগত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ক)৫-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খ)৪-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গ)৩-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ঘ)২-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733800"/>
            <a:ext cx="6106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রিকসা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819400" y="19812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724400" y="31242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943600" y="42672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676400" y="54864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767726">
            <a:off x="1227693" y="1950212"/>
            <a:ext cx="361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19200"/>
            <a:ext cx="346705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চুলা,চামার,ছেরাদ্দ,ভবন,কুড়ি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767726">
            <a:off x="1230242" y="1954532"/>
            <a:ext cx="361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81948"/>
            <a:ext cx="4049889" cy="324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দেশি,তদ্ভব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428097">
            <a:off x="1369025" y="1905075"/>
            <a:ext cx="443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3657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34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প্রশ্নঃ-তৎসম,অর্ধতৎসম,তদ্ভব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428097">
            <a:off x="674220" y="2976708"/>
            <a:ext cx="443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3048000" cy="48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428097">
            <a:off x="1366826" y="2936676"/>
            <a:ext cx="374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05000"/>
            <a:ext cx="3048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85291" y="574047"/>
            <a:ext cx="374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428097">
            <a:off x="1327306" y="2815759"/>
            <a:ext cx="415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71600"/>
            <a:ext cx="33528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194" y="533400"/>
            <a:ext cx="595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1447800"/>
            <a:ext cx="723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194" y="762000"/>
            <a:ext cx="595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52578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371600"/>
            <a:ext cx="647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etty_883231284_200013331818843182490_335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95400"/>
            <a:ext cx="2057400" cy="990600"/>
          </a:xfrm>
          <a:prstGeom prst="rect">
            <a:avLst/>
          </a:prstGeom>
        </p:spPr>
      </p:pic>
      <p:pic>
        <p:nvPicPr>
          <p:cNvPr id="13" name="Picture 12" descr="montblanc-george-gershwin-donation-pen-special-edition-ballpoint-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438400"/>
            <a:ext cx="1905000" cy="8382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505200" y="1524000"/>
            <a:ext cx="1524000" cy="560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5200" y="2667000"/>
            <a:ext cx="1600200" cy="560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81400" y="3962400"/>
            <a:ext cx="1600200" cy="560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المدرسة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581400"/>
            <a:ext cx="1981200" cy="106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194" y="1666057"/>
            <a:ext cx="595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2590800"/>
            <a:ext cx="7086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তৎসম,অর্ধতৎসম,তদ্ভব,দেশি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194" y="838200"/>
            <a:ext cx="595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2362200"/>
            <a:ext cx="595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রূঢ়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5953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উৎসগত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800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৪।জোছনা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অর্ধতৎসম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581400"/>
            <a:ext cx="6106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৩।তদ্ভব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গ)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ঘ)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676400" y="19050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200400" y="28956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029200" y="52578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00600" y="41148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5" grpId="0" animBg="1"/>
      <p:bldP spid="16" grpId="0" animBg="1"/>
      <p:bldP spid="1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সংজ্ঞা-যে সব শব্দ সংস্কৃত ভাষা থেকে 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জাসুজি বাংলায় এসেছে এবং যাদের রূপ অপরিবর্তিত রয়েছে,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 সব শব্দকে তৎসম শব্দ 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তৎসম একটি পারিভাষিক 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অর্থ তার সমান (তৎ[তার]+[সম] সমান)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autyPlus_20171211065713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2674621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encrypted-tbn2.gstatic.com/images?q=tbn:ANd9GcROqMGMKk1AHPn-hpbfVniKeYKWmmHPvukhTsN1wmETbJfi8mWF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971800"/>
            <a:ext cx="2667000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95400" y="3200400"/>
            <a:ext cx="12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 Mass Pinda Daan is being done at the Jagannath Ghat, Kolkat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19600"/>
            <a:ext cx="2743200" cy="1336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5400" y="4648200"/>
            <a:ext cx="1410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শ্রাদ্ধ</a:t>
            </a:r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1828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3352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876800"/>
            <a:ext cx="1359408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eautyPlus_20171211065713_sa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1" grpId="0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449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137</cp:revision>
  <dcterms:created xsi:type="dcterms:W3CDTF">2020-09-11T10:33:37Z</dcterms:created>
  <dcterms:modified xsi:type="dcterms:W3CDTF">2020-09-12T16:35:06Z</dcterms:modified>
</cp:coreProperties>
</file>