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6" r:id="rId2"/>
    <p:sldId id="307" r:id="rId3"/>
    <p:sldId id="312" r:id="rId4"/>
    <p:sldId id="294" r:id="rId5"/>
    <p:sldId id="262" r:id="rId6"/>
    <p:sldId id="289" r:id="rId7"/>
    <p:sldId id="277" r:id="rId8"/>
    <p:sldId id="297" r:id="rId9"/>
    <p:sldId id="308" r:id="rId10"/>
    <p:sldId id="288" r:id="rId11"/>
    <p:sldId id="295" r:id="rId12"/>
    <p:sldId id="290" r:id="rId13"/>
    <p:sldId id="291" r:id="rId14"/>
    <p:sldId id="292" r:id="rId15"/>
    <p:sldId id="293" r:id="rId16"/>
    <p:sldId id="296" r:id="rId17"/>
    <p:sldId id="309" r:id="rId18"/>
    <p:sldId id="283" r:id="rId19"/>
    <p:sldId id="299" r:id="rId20"/>
    <p:sldId id="300" r:id="rId21"/>
    <p:sldId id="303" r:id="rId22"/>
    <p:sldId id="302" r:id="rId23"/>
    <p:sldId id="278" r:id="rId24"/>
    <p:sldId id="310" r:id="rId25"/>
    <p:sldId id="281" r:id="rId26"/>
    <p:sldId id="311" r:id="rId27"/>
    <p:sldId id="285" r:id="rId28"/>
    <p:sldId id="263" r:id="rId29"/>
  </p:sldIdLst>
  <p:sldSz cx="10515600" cy="594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33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65" autoAdjust="0"/>
    <p:restoredTop sz="94660"/>
  </p:normalViewPr>
  <p:slideViewPr>
    <p:cSldViewPr>
      <p:cViewPr varScale="1">
        <p:scale>
          <a:sx n="80" d="100"/>
          <a:sy n="80" d="100"/>
        </p:scale>
        <p:origin x="1032" y="78"/>
      </p:cViewPr>
      <p:guideLst>
        <p:guide orient="horz" pos="1872"/>
        <p:guide pos="3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3220D8-700C-4EA9-B4C1-1F7F61B30D53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044BB5-524B-4541-8703-FD8822FF0DAF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আগ্নেয়গিরি</a:t>
          </a:r>
          <a:r>
            <a:rPr lang="en-US" dirty="0" smtClean="0"/>
            <a:t> </a:t>
          </a:r>
          <a:endParaRPr lang="en-US" dirty="0"/>
        </a:p>
      </dgm:t>
    </dgm:pt>
    <dgm:pt modelId="{CBA780F7-D1B9-46DB-82C0-2E88E77F75E8}" type="parTrans" cxnId="{31461DE0-5CC3-4DF4-8531-ADC63252DB79}">
      <dgm:prSet/>
      <dgm:spPr/>
      <dgm:t>
        <a:bodyPr/>
        <a:lstStyle/>
        <a:p>
          <a:endParaRPr lang="en-US"/>
        </a:p>
      </dgm:t>
    </dgm:pt>
    <dgm:pt modelId="{66E08A94-CA3D-48CD-8F32-29E6E2ED3099}" type="sibTrans" cxnId="{31461DE0-5CC3-4DF4-8531-ADC63252DB79}">
      <dgm:prSet/>
      <dgm:spPr/>
      <dgm:t>
        <a:bodyPr/>
        <a:lstStyle/>
        <a:p>
          <a:endParaRPr lang="en-US"/>
        </a:p>
      </dgm:t>
    </dgm:pt>
    <dgm:pt modelId="{12AB32D0-5B01-44F7-9CAE-B46E2C142771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সক্রিয়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C541279-67D3-4CBE-9E93-F4ABD077F006}" type="parTrans" cxnId="{C3C4FDCF-274B-4450-A876-929D5AFB414B}">
      <dgm:prSet/>
      <dgm:spPr/>
      <dgm:t>
        <a:bodyPr/>
        <a:lstStyle/>
        <a:p>
          <a:endParaRPr lang="en-US"/>
        </a:p>
      </dgm:t>
    </dgm:pt>
    <dgm:pt modelId="{8860CDED-0513-4CE2-97D0-CFD3CAAEA2CF}" type="sibTrans" cxnId="{C3C4FDCF-274B-4450-A876-929D5AFB414B}">
      <dgm:prSet/>
      <dgm:spPr/>
      <dgm:t>
        <a:bodyPr/>
        <a:lstStyle/>
        <a:p>
          <a:endParaRPr lang="en-US"/>
        </a:p>
      </dgm:t>
    </dgm:pt>
    <dgm:pt modelId="{A4D6A10C-EDBB-432B-A5D7-118C77A3C727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সুপ্ত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69854B4-B597-4DF4-8BC7-3172EB0F40DD}" type="parTrans" cxnId="{CEFE92B1-BABB-48EC-8BB4-6D4DC80C2893}">
      <dgm:prSet/>
      <dgm:spPr/>
      <dgm:t>
        <a:bodyPr/>
        <a:lstStyle/>
        <a:p>
          <a:endParaRPr lang="en-US"/>
        </a:p>
      </dgm:t>
    </dgm:pt>
    <dgm:pt modelId="{CEFC2F6E-458F-4995-98AA-8DA386F5B5F9}" type="sibTrans" cxnId="{CEFE92B1-BABB-48EC-8BB4-6D4DC80C2893}">
      <dgm:prSet/>
      <dgm:spPr/>
      <dgm:t>
        <a:bodyPr/>
        <a:lstStyle/>
        <a:p>
          <a:endParaRPr lang="en-US"/>
        </a:p>
      </dgm:t>
    </dgm:pt>
    <dgm:pt modelId="{A71E556A-29E7-4457-9675-FF0A5BAB2953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মৃত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E6E1444-6682-4D1A-8A4A-42BAF7706CB7}" type="parTrans" cxnId="{865E3165-BFF4-4E8D-87A7-6E7BE958EAB2}">
      <dgm:prSet/>
      <dgm:spPr/>
      <dgm:t>
        <a:bodyPr/>
        <a:lstStyle/>
        <a:p>
          <a:endParaRPr lang="en-US"/>
        </a:p>
      </dgm:t>
    </dgm:pt>
    <dgm:pt modelId="{A3981573-0D7B-4C2B-8808-2A434DF7B475}" type="sibTrans" cxnId="{865E3165-BFF4-4E8D-87A7-6E7BE958EAB2}">
      <dgm:prSet/>
      <dgm:spPr/>
      <dgm:t>
        <a:bodyPr/>
        <a:lstStyle/>
        <a:p>
          <a:endParaRPr lang="en-US"/>
        </a:p>
      </dgm:t>
    </dgm:pt>
    <dgm:pt modelId="{6C0BF5D2-5B09-48A1-8CE3-ABA3A19AF223}" type="pres">
      <dgm:prSet presAssocID="{B03220D8-700C-4EA9-B4C1-1F7F61B30D5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E23092F-07AD-451C-9799-BFA6DC5A53D3}" type="pres">
      <dgm:prSet presAssocID="{E4044BB5-524B-4541-8703-FD8822FF0DAF}" presName="singleCycle" presStyleCnt="0"/>
      <dgm:spPr/>
    </dgm:pt>
    <dgm:pt modelId="{936C9F04-714A-432A-8C4D-B2DA76D765D5}" type="pres">
      <dgm:prSet presAssocID="{E4044BB5-524B-4541-8703-FD8822FF0DAF}" presName="singleCenter" presStyleLbl="node1" presStyleIdx="0" presStyleCnt="4" custScaleX="108696" custScaleY="55084" custLinFactNeighborX="-894" custLinFactNeighborY="463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16BBF632-DA7C-468E-894C-578D2B22213D}" type="pres">
      <dgm:prSet presAssocID="{1C541279-67D3-4CBE-9E93-F4ABD077F006}" presName="Name56" presStyleLbl="parChTrans1D2" presStyleIdx="0" presStyleCnt="3"/>
      <dgm:spPr/>
      <dgm:t>
        <a:bodyPr/>
        <a:lstStyle/>
        <a:p>
          <a:endParaRPr lang="en-US"/>
        </a:p>
      </dgm:t>
    </dgm:pt>
    <dgm:pt modelId="{E58A413E-DC00-48DC-9E32-D0DECA782015}" type="pres">
      <dgm:prSet presAssocID="{12AB32D0-5B01-44F7-9CAE-B46E2C142771}" presName="text0" presStyleLbl="node1" presStyleIdx="1" presStyleCnt="4" custAng="0" custFlipVert="0" custScaleX="162233" custScaleY="70306" custRadScaleRad="46997" custRadScaleInc="-3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FA8BC-8184-45B4-916E-D5BA52AE05CF}" type="pres">
      <dgm:prSet presAssocID="{069854B4-B597-4DF4-8BC7-3172EB0F40DD}" presName="Name56" presStyleLbl="parChTrans1D2" presStyleIdx="1" presStyleCnt="3"/>
      <dgm:spPr/>
      <dgm:t>
        <a:bodyPr/>
        <a:lstStyle/>
        <a:p>
          <a:endParaRPr lang="en-US"/>
        </a:p>
      </dgm:t>
    </dgm:pt>
    <dgm:pt modelId="{BE284459-FCEB-44CB-971B-F06E5BE0B416}" type="pres">
      <dgm:prSet presAssocID="{A4D6A10C-EDBB-432B-A5D7-118C77A3C727}" presName="text0" presStyleLbl="node1" presStyleIdx="2" presStyleCnt="4" custRadScaleRad="110146" custRadScaleInc="-60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54849-AE81-43A4-A065-52937438C693}" type="pres">
      <dgm:prSet presAssocID="{9E6E1444-6682-4D1A-8A4A-42BAF7706CB7}" presName="Name56" presStyleLbl="parChTrans1D2" presStyleIdx="2" presStyleCnt="3"/>
      <dgm:spPr/>
      <dgm:t>
        <a:bodyPr/>
        <a:lstStyle/>
        <a:p>
          <a:endParaRPr lang="en-US"/>
        </a:p>
      </dgm:t>
    </dgm:pt>
    <dgm:pt modelId="{E7B101EC-B6A9-4EE2-ACB0-9E5FFE89B67C}" type="pres">
      <dgm:prSet presAssocID="{A71E556A-29E7-4457-9675-FF0A5BAB2953}" presName="text0" presStyleLbl="node1" presStyleIdx="3" presStyleCnt="4" custRadScaleRad="104740" custRadScaleInc="7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C4FDCF-274B-4450-A876-929D5AFB414B}" srcId="{E4044BB5-524B-4541-8703-FD8822FF0DAF}" destId="{12AB32D0-5B01-44F7-9CAE-B46E2C142771}" srcOrd="0" destOrd="0" parTransId="{1C541279-67D3-4CBE-9E93-F4ABD077F006}" sibTransId="{8860CDED-0513-4CE2-97D0-CFD3CAAEA2CF}"/>
    <dgm:cxn modelId="{B2CACAD5-5695-487B-92B3-5748A48B13D1}" type="presOf" srcId="{E4044BB5-524B-4541-8703-FD8822FF0DAF}" destId="{936C9F04-714A-432A-8C4D-B2DA76D765D5}" srcOrd="0" destOrd="0" presId="urn:microsoft.com/office/officeart/2008/layout/RadialCluster"/>
    <dgm:cxn modelId="{31461DE0-5CC3-4DF4-8531-ADC63252DB79}" srcId="{B03220D8-700C-4EA9-B4C1-1F7F61B30D53}" destId="{E4044BB5-524B-4541-8703-FD8822FF0DAF}" srcOrd="0" destOrd="0" parTransId="{CBA780F7-D1B9-46DB-82C0-2E88E77F75E8}" sibTransId="{66E08A94-CA3D-48CD-8F32-29E6E2ED3099}"/>
    <dgm:cxn modelId="{540EA4E1-4F0A-4C46-A0D0-8C4ACA6C1897}" type="presOf" srcId="{1C541279-67D3-4CBE-9E93-F4ABD077F006}" destId="{16BBF632-DA7C-468E-894C-578D2B22213D}" srcOrd="0" destOrd="0" presId="urn:microsoft.com/office/officeart/2008/layout/RadialCluster"/>
    <dgm:cxn modelId="{1650359A-3CF1-41C1-ACCF-CDF6314CA3D2}" type="presOf" srcId="{A4D6A10C-EDBB-432B-A5D7-118C77A3C727}" destId="{BE284459-FCEB-44CB-971B-F06E5BE0B416}" srcOrd="0" destOrd="0" presId="urn:microsoft.com/office/officeart/2008/layout/RadialCluster"/>
    <dgm:cxn modelId="{CEFE92B1-BABB-48EC-8BB4-6D4DC80C2893}" srcId="{E4044BB5-524B-4541-8703-FD8822FF0DAF}" destId="{A4D6A10C-EDBB-432B-A5D7-118C77A3C727}" srcOrd="1" destOrd="0" parTransId="{069854B4-B597-4DF4-8BC7-3172EB0F40DD}" sibTransId="{CEFC2F6E-458F-4995-98AA-8DA386F5B5F9}"/>
    <dgm:cxn modelId="{E0B3DE03-16CD-4F24-A489-7D0DDDD41C2B}" type="presOf" srcId="{12AB32D0-5B01-44F7-9CAE-B46E2C142771}" destId="{E58A413E-DC00-48DC-9E32-D0DECA782015}" srcOrd="0" destOrd="0" presId="urn:microsoft.com/office/officeart/2008/layout/RadialCluster"/>
    <dgm:cxn modelId="{E13A6B35-8B41-4261-9435-17B1DC6BC400}" type="presOf" srcId="{A71E556A-29E7-4457-9675-FF0A5BAB2953}" destId="{E7B101EC-B6A9-4EE2-ACB0-9E5FFE89B67C}" srcOrd="0" destOrd="0" presId="urn:microsoft.com/office/officeart/2008/layout/RadialCluster"/>
    <dgm:cxn modelId="{DF3E02F3-6311-48B1-A648-4703FDDD04A2}" type="presOf" srcId="{069854B4-B597-4DF4-8BC7-3172EB0F40DD}" destId="{F84FA8BC-8184-45B4-916E-D5BA52AE05CF}" srcOrd="0" destOrd="0" presId="urn:microsoft.com/office/officeart/2008/layout/RadialCluster"/>
    <dgm:cxn modelId="{2442F248-4B61-4949-A1DD-16F8737A1A0F}" type="presOf" srcId="{B03220D8-700C-4EA9-B4C1-1F7F61B30D53}" destId="{6C0BF5D2-5B09-48A1-8CE3-ABA3A19AF223}" srcOrd="0" destOrd="0" presId="urn:microsoft.com/office/officeart/2008/layout/RadialCluster"/>
    <dgm:cxn modelId="{865E3165-BFF4-4E8D-87A7-6E7BE958EAB2}" srcId="{E4044BB5-524B-4541-8703-FD8822FF0DAF}" destId="{A71E556A-29E7-4457-9675-FF0A5BAB2953}" srcOrd="2" destOrd="0" parTransId="{9E6E1444-6682-4D1A-8A4A-42BAF7706CB7}" sibTransId="{A3981573-0D7B-4C2B-8808-2A434DF7B475}"/>
    <dgm:cxn modelId="{F950A265-C398-4E73-9338-A5B7DAF9CE9F}" type="presOf" srcId="{9E6E1444-6682-4D1A-8A4A-42BAF7706CB7}" destId="{31E54849-AE81-43A4-A065-52937438C693}" srcOrd="0" destOrd="0" presId="urn:microsoft.com/office/officeart/2008/layout/RadialCluster"/>
    <dgm:cxn modelId="{72C17C19-115D-4381-AB65-6F95941BE57C}" type="presParOf" srcId="{6C0BF5D2-5B09-48A1-8CE3-ABA3A19AF223}" destId="{DE23092F-07AD-451C-9799-BFA6DC5A53D3}" srcOrd="0" destOrd="0" presId="urn:microsoft.com/office/officeart/2008/layout/RadialCluster"/>
    <dgm:cxn modelId="{7E41C7F8-514F-4F5E-A213-B5F667DF540B}" type="presParOf" srcId="{DE23092F-07AD-451C-9799-BFA6DC5A53D3}" destId="{936C9F04-714A-432A-8C4D-B2DA76D765D5}" srcOrd="0" destOrd="0" presId="urn:microsoft.com/office/officeart/2008/layout/RadialCluster"/>
    <dgm:cxn modelId="{06919D25-E05D-4BA2-855D-63FDEFF04D71}" type="presParOf" srcId="{DE23092F-07AD-451C-9799-BFA6DC5A53D3}" destId="{16BBF632-DA7C-468E-894C-578D2B22213D}" srcOrd="1" destOrd="0" presId="urn:microsoft.com/office/officeart/2008/layout/RadialCluster"/>
    <dgm:cxn modelId="{3472D444-739C-4729-A4FC-F0E38E6960ED}" type="presParOf" srcId="{DE23092F-07AD-451C-9799-BFA6DC5A53D3}" destId="{E58A413E-DC00-48DC-9E32-D0DECA782015}" srcOrd="2" destOrd="0" presId="urn:microsoft.com/office/officeart/2008/layout/RadialCluster"/>
    <dgm:cxn modelId="{0583EC7C-4702-4D29-8825-A7236F4F0051}" type="presParOf" srcId="{DE23092F-07AD-451C-9799-BFA6DC5A53D3}" destId="{F84FA8BC-8184-45B4-916E-D5BA52AE05CF}" srcOrd="3" destOrd="0" presId="urn:microsoft.com/office/officeart/2008/layout/RadialCluster"/>
    <dgm:cxn modelId="{32101261-7CA0-435D-ABD0-4BC2FCE174CC}" type="presParOf" srcId="{DE23092F-07AD-451C-9799-BFA6DC5A53D3}" destId="{BE284459-FCEB-44CB-971B-F06E5BE0B416}" srcOrd="4" destOrd="0" presId="urn:microsoft.com/office/officeart/2008/layout/RadialCluster"/>
    <dgm:cxn modelId="{FDADA6E7-C230-432B-A9E4-03C259673DCF}" type="presParOf" srcId="{DE23092F-07AD-451C-9799-BFA6DC5A53D3}" destId="{31E54849-AE81-43A4-A065-52937438C693}" srcOrd="5" destOrd="0" presId="urn:microsoft.com/office/officeart/2008/layout/RadialCluster"/>
    <dgm:cxn modelId="{6FAAA633-5079-430D-AA63-02C1262FDE92}" type="presParOf" srcId="{DE23092F-07AD-451C-9799-BFA6DC5A53D3}" destId="{E7B101EC-B6A9-4EE2-ACB0-9E5FFE89B67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C9F04-714A-432A-8C4D-B2DA76D765D5}">
      <dsp:nvSpPr>
        <dsp:cNvPr id="0" name=""/>
        <dsp:cNvSpPr/>
      </dsp:nvSpPr>
      <dsp:spPr>
        <a:xfrm>
          <a:off x="4324951" y="2428951"/>
          <a:ext cx="1413258" cy="7161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আগ্নেয়গিরি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4359913" y="2463913"/>
        <a:ext cx="1343334" cy="646274"/>
      </dsp:txXfrm>
    </dsp:sp>
    <dsp:sp modelId="{16BBF632-DA7C-468E-894C-578D2B22213D}">
      <dsp:nvSpPr>
        <dsp:cNvPr id="0" name=""/>
        <dsp:cNvSpPr/>
      </dsp:nvSpPr>
      <dsp:spPr>
        <a:xfrm rot="16199997">
          <a:off x="4802003" y="2199374"/>
          <a:ext cx="4591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915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A413E-DC00-48DC-9E32-D0DECA782015}">
      <dsp:nvSpPr>
        <dsp:cNvPr id="0" name=""/>
        <dsp:cNvSpPr/>
      </dsp:nvSpPr>
      <dsp:spPr>
        <a:xfrm>
          <a:off x="4324950" y="1357340"/>
          <a:ext cx="1413260" cy="612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 pitchFamily="2" charset="0"/>
              <a:cs typeface="NikoshBAN" pitchFamily="2" charset="0"/>
            </a:rPr>
            <a:t>সক্রিয়</a:t>
          </a:r>
          <a:r>
            <a:rPr lang="en-US" sz="29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900" kern="1200" dirty="0">
            <a:latin typeface="NikoshBAN" pitchFamily="2" charset="0"/>
            <a:cs typeface="NikoshBAN" pitchFamily="2" charset="0"/>
          </a:endParaRPr>
        </a:p>
      </dsp:txBody>
      <dsp:txXfrm>
        <a:off x="4354848" y="1387238"/>
        <a:ext cx="1353464" cy="552660"/>
      </dsp:txXfrm>
    </dsp:sp>
    <dsp:sp modelId="{F84FA8BC-8184-45B4-916E-D5BA52AE05CF}">
      <dsp:nvSpPr>
        <dsp:cNvPr id="0" name=""/>
        <dsp:cNvSpPr/>
      </dsp:nvSpPr>
      <dsp:spPr>
        <a:xfrm rot="1291740">
          <a:off x="5705771" y="3236439"/>
          <a:ext cx="9299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991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84459-FCEB-44CB-971B-F06E5BE0B416}">
      <dsp:nvSpPr>
        <dsp:cNvPr id="0" name=""/>
        <dsp:cNvSpPr/>
      </dsp:nvSpPr>
      <dsp:spPr>
        <a:xfrm>
          <a:off x="6603245" y="3143328"/>
          <a:ext cx="871129" cy="871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সুপ্ত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6645770" y="3185853"/>
        <a:ext cx="786079" cy="786079"/>
      </dsp:txXfrm>
    </dsp:sp>
    <dsp:sp modelId="{31E54849-AE81-43A4-A065-52937438C693}">
      <dsp:nvSpPr>
        <dsp:cNvPr id="0" name=""/>
        <dsp:cNvSpPr/>
      </dsp:nvSpPr>
      <dsp:spPr>
        <a:xfrm rot="9523752">
          <a:off x="3590765" y="3200008"/>
          <a:ext cx="7600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007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B101EC-B6A9-4EE2-ACB0-9E5FFE89B67C}">
      <dsp:nvSpPr>
        <dsp:cNvPr id="0" name=""/>
        <dsp:cNvSpPr/>
      </dsp:nvSpPr>
      <dsp:spPr>
        <a:xfrm>
          <a:off x="2745525" y="3071876"/>
          <a:ext cx="871129" cy="871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মৃত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788050" y="3114401"/>
        <a:ext cx="786079" cy="786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DEDD4-A2E5-4F04-A2D0-074F82A9EDDD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85800"/>
            <a:ext cx="6064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C0AAF-976D-4E36-9C81-9DD7F8BC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2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85800"/>
            <a:ext cx="60642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29DD3-0DEE-4001-B9DA-DEC11C04C0F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10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খাতায়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লিখবে ও শিক্ষক ঘুরে ঘুরে দেখবেন (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5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কাজের অগ্রগতি দেখবেন ও প্রয়োজনীয় সহায়তা প্রদান করবেন।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50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0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846369"/>
            <a:ext cx="8938260" cy="12740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368040"/>
            <a:ext cx="736092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E258-9259-4B43-A3F7-B0257AE7835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215B-3A2D-44D7-901C-E924F379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1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E258-9259-4B43-A3F7-B0257AE7835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215B-3A2D-44D7-901C-E924F379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2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86921" y="206375"/>
            <a:ext cx="2601516" cy="4394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724" y="206375"/>
            <a:ext cx="7632938" cy="4394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E258-9259-4B43-A3F7-B0257AE7835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215B-3A2D-44D7-901C-E924F379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E258-9259-4B43-A3F7-B0257AE7835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215B-3A2D-44D7-901C-E924F379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0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660" y="3819315"/>
            <a:ext cx="8938260" cy="11804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660" y="2519152"/>
            <a:ext cx="8938260" cy="13001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E258-9259-4B43-A3F7-B0257AE7835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215B-3A2D-44D7-901C-E924F379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5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724" y="1202479"/>
            <a:ext cx="5117226" cy="33983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1212" y="1202479"/>
            <a:ext cx="5117227" cy="33983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E258-9259-4B43-A3F7-B0257AE7835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215B-3A2D-44D7-901C-E924F379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0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38020"/>
            <a:ext cx="946404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1" y="1330431"/>
            <a:ext cx="4646216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1" y="1884891"/>
            <a:ext cx="4646216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1780" y="1330431"/>
            <a:ext cx="4648042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41780" y="1884891"/>
            <a:ext cx="4648042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E258-9259-4B43-A3F7-B0257AE7835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215B-3A2D-44D7-901C-E924F379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6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E258-9259-4B43-A3F7-B0257AE7835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215B-3A2D-44D7-901C-E924F379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2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E258-9259-4B43-A3F7-B0257AE7835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215B-3A2D-44D7-901C-E924F379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9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1" y="236643"/>
            <a:ext cx="3459560" cy="1007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308" y="236644"/>
            <a:ext cx="5878513" cy="50726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1" y="1243754"/>
            <a:ext cx="3459560" cy="4065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E258-9259-4B43-A3F7-B0257AE7835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215B-3A2D-44D7-901C-E924F379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6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131" y="4160521"/>
            <a:ext cx="6309360" cy="4911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61131" y="531072"/>
            <a:ext cx="6309360" cy="3566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1131" y="4651694"/>
            <a:ext cx="6309360" cy="6975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E258-9259-4B43-A3F7-B0257AE7835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215B-3A2D-44D7-901C-E924F379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1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5780" y="238020"/>
            <a:ext cx="946404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1386841"/>
            <a:ext cx="9464040" cy="392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5780" y="5508837"/>
            <a:ext cx="245364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FE258-9259-4B43-A3F7-B0257AE7835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2830" y="5508837"/>
            <a:ext cx="332994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6180" y="5508837"/>
            <a:ext cx="245364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215B-3A2D-44D7-901C-E924F379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9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.jpe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20947"/>
            <a:ext cx="9905999" cy="1047979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21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</a:t>
            </a:r>
            <a:r>
              <a:rPr lang="bn-IN" sz="621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21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স্বাগত</a:t>
            </a:r>
          </a:p>
        </p:txBody>
      </p:sp>
      <p:pic>
        <p:nvPicPr>
          <p:cNvPr id="3" name="Picture 2" descr="একটি ভূগোল ক্লাসে একটি পৃথিবী দেখতে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875585"/>
            <a:ext cx="7239000" cy="35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14288"/>
            <a:ext cx="10515600" cy="5915025"/>
          </a:xfrm>
          <a:prstGeom prst="frame">
            <a:avLst>
              <a:gd name="adj1" fmla="val 3198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378" tIns="41189" rIns="82378" bIns="4118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30640">
              <a:defRPr/>
            </a:pPr>
            <a:endParaRPr lang="en-US" sz="1208" dirty="0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74463" y="5140644"/>
            <a:ext cx="4337685" cy="537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3"/>
          </a:p>
        </p:txBody>
      </p:sp>
    </p:spTree>
    <p:extLst>
      <p:ext uri="{BB962C8B-B14F-4D97-AF65-F5344CB8AC3E}">
        <p14:creationId xmlns:p14="http://schemas.microsoft.com/office/powerpoint/2010/main" val="171477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8020"/>
            <a:ext cx="10058400" cy="990600"/>
          </a:xfrm>
        </p:spPr>
        <p:txBody>
          <a:bodyPr>
            <a:normAutofit/>
          </a:bodyPr>
          <a:lstStyle/>
          <a:p>
            <a:r>
              <a:rPr lang="bn-IN" sz="4000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en-US" sz="4000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b="1" dirty="0" err="1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0515600" cy="5943600"/>
          </a:xfrm>
          <a:prstGeom prst="frame">
            <a:avLst>
              <a:gd name="adj1" fmla="val 3382"/>
            </a:avLst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/>
          <a:p>
            <a:pPr algn="ctr" defTabSz="499293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295400"/>
            <a:ext cx="9982200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:-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অগ্নুৎপাতের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ভিওিতে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98225266"/>
              </p:ext>
            </p:extLst>
          </p:nvPr>
        </p:nvGraphicFramePr>
        <p:xfrm>
          <a:off x="228600" y="1228620"/>
          <a:ext cx="10134600" cy="4333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96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9906000" cy="100076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অগ্নুৎপাত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এখনও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হাওয়াই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দ্বীপের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মাওনালেয়া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মাওনাকেয়া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7400" y="1126796"/>
            <a:ext cx="5943600" cy="2835603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15583"/>
            <a:ext cx="36576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ame 5"/>
          <p:cNvSpPr/>
          <p:nvPr/>
        </p:nvSpPr>
        <p:spPr>
          <a:xfrm>
            <a:off x="0" y="0"/>
            <a:ext cx="10515600" cy="5943600"/>
          </a:xfrm>
          <a:prstGeom prst="frame">
            <a:avLst>
              <a:gd name="adj1" fmla="val 3382"/>
            </a:avLst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/>
          <a:p>
            <a:pPr algn="ctr" defTabSz="499293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সুপ্ত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আগ্নেয়গিরি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219201"/>
            <a:ext cx="9464040" cy="4090142"/>
          </a:xfrm>
        </p:spPr>
        <p:txBody>
          <a:bodyPr>
            <a:normAutofit fontScale="92500" lnSpcReduction="10000"/>
          </a:bodyPr>
          <a:lstStyle/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i="1" dirty="0"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সুপ্ত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en-US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:- </a:t>
            </a:r>
            <a:r>
              <a:rPr lang="en-US" b="1" dirty="0" err="1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en-US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b="1" dirty="0" err="1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অগ্নুৎপাত</a:t>
            </a:r>
            <a:r>
              <a:rPr lang="en-US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সুপ্ত</a:t>
            </a:r>
            <a:r>
              <a:rPr lang="en-US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en-US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00" y="1066800"/>
            <a:ext cx="4572000" cy="2892212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0515600" cy="5943600"/>
          </a:xfrm>
          <a:prstGeom prst="frame">
            <a:avLst>
              <a:gd name="adj1" fmla="val 318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/>
          <a:p>
            <a:pPr algn="ctr" defTabSz="499293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3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484" y="990600"/>
            <a:ext cx="10050708" cy="4532835"/>
          </a:xfrm>
        </p:spPr>
        <p:txBody>
          <a:bodyPr>
            <a:normAutofit fontScale="92500" lnSpcReduction="10000"/>
          </a:bodyPr>
          <a:lstStyle/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মৃত </a:t>
            </a:r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    </a:t>
            </a:r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itchFamily="2" charset="0"/>
              </a:rPr>
              <a:t>যে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দীর্ঘকাল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নিস্ক্রিয়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ভবিষ্যতে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অগ্নুৎপাতের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।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ইরানের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কোহিসুলতান</a:t>
            </a:r>
            <a:endParaRPr lang="en-US" sz="2400" dirty="0" smtClean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114419"/>
            <a:ext cx="4158916" cy="3028047"/>
          </a:xfrm>
          <a:prstGeom prst="rect">
            <a:avLst/>
          </a:prstGeom>
        </p:spPr>
      </p:pic>
      <p:pic>
        <p:nvPicPr>
          <p:cNvPr id="5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799" y="1114419"/>
            <a:ext cx="4117613" cy="30280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19998" y="4142466"/>
            <a:ext cx="2671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মৃত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হ্রদ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895600" y="76200"/>
            <a:ext cx="4114800" cy="9023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আগ্নেয়গিরি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0515600" cy="5943600"/>
          </a:xfrm>
          <a:prstGeom prst="frame">
            <a:avLst>
              <a:gd name="adj1" fmla="val 2775"/>
            </a:avLst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/>
          <a:p>
            <a:pPr algn="ctr" defTabSz="499293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b="1" dirty="0" err="1" smtClean="0">
                <a:latin typeface="NikoshBAN" panose="02000000000000000000" pitchFamily="2" charset="0"/>
                <a:cs typeface="NikoshBAN" pitchFamily="2" charset="0"/>
              </a:rPr>
              <a:t>শ্রেনীবিন্যাস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:-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শিল্ড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b="1" dirty="0">
                <a:latin typeface="NikoshBAN" pitchFamily="2" charset="0"/>
                <a:cs typeface="NikoshBAN" pitchFamily="2" charset="0"/>
              </a:rPr>
            </a:b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143000"/>
            <a:ext cx="9464040" cy="4419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>
                <a:latin typeface="NikoshBAN" panose="02000000000000000000" pitchFamily="2" charset="0"/>
                <a:cs typeface="NikoshBAN" pitchFamily="2" charset="0"/>
              </a:rPr>
              <a:t>আকার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ভিওি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শ্রেনীবিন্যাস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:-</a:t>
            </a:r>
          </a:p>
          <a:p>
            <a:pPr marL="0" indent="0">
              <a:buNone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শিল্ড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গম্বুজ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তলাদেশ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চওড়া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ঢাল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ৎ।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হাওয়াই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দ্বীপের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মাওনালেয়া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936116"/>
            <a:ext cx="4876800" cy="274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ame 7"/>
          <p:cNvSpPr/>
          <p:nvPr/>
        </p:nvSpPr>
        <p:spPr>
          <a:xfrm>
            <a:off x="0" y="0"/>
            <a:ext cx="10515600" cy="5943600"/>
          </a:xfrm>
          <a:prstGeom prst="frame">
            <a:avLst>
              <a:gd name="adj1" fmla="val 318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/>
          <a:p>
            <a:pPr algn="ctr" defTabSz="499293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0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9464040" cy="609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>
                <a:latin typeface="NikoshBAN" pitchFamily="2" charset="0"/>
                <a:cs typeface="NikoshBAN" pitchFamily="2" charset="0"/>
              </a:rPr>
            </a:b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শ্রেনীবিন্যাস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:-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স্ট্রাটো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990601"/>
            <a:ext cx="9464040" cy="4318742"/>
          </a:xfrm>
        </p:spPr>
        <p:txBody>
          <a:bodyPr>
            <a:normAutofit lnSpcReduction="10000"/>
          </a:bodyPr>
          <a:lstStyle/>
          <a:p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২।জলন্ত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ভস্ম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লাভার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867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ame 5"/>
          <p:cNvSpPr/>
          <p:nvPr/>
        </p:nvSpPr>
        <p:spPr>
          <a:xfrm>
            <a:off x="0" y="0"/>
            <a:ext cx="10515600" cy="5943600"/>
          </a:xfrm>
          <a:prstGeom prst="frame">
            <a:avLst>
              <a:gd name="adj1" fmla="val 318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/>
          <a:p>
            <a:pPr algn="ctr" defTabSz="499293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6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8938260" cy="74062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NikoshBAN" panose="02000000000000000000" pitchFamily="2" charset="0"/>
                <a:cs typeface="NikoshBAN" pitchFamily="2" charset="0"/>
              </a:rPr>
              <a:t>শ্রেনীবিন্যাস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:-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সিন্ডার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কোন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br>
              <a:rPr lang="en-US" b="1" dirty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10058400" cy="244856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৩।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সিন্ডার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কোন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:- 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ছোট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গুলোকে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সিন্ডার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কোন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সিন্ডার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কোন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৮০০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চওড়া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উচু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মেক্রিকোর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পেরিকোটিন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0515600" cy="5943600"/>
          </a:xfrm>
          <a:prstGeom prst="frame">
            <a:avLst>
              <a:gd name="adj1" fmla="val 2977"/>
            </a:avLst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/>
          <a:p>
            <a:pPr algn="ctr" defTabSz="499293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1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1">
            <a:extLst>
              <a:ext uri="{FF2B5EF4-FFF2-40B4-BE49-F238E27FC236}">
                <a16:creationId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779379" y="426720"/>
            <a:ext cx="5517050" cy="971298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16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16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16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কাজ-০৭ মিনিট</a:t>
            </a:r>
            <a:endParaRPr lang="en-US" sz="416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4624" y="1535676"/>
            <a:ext cx="9179560" cy="66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60"/>
          </a:p>
        </p:txBody>
      </p:sp>
      <p:sp>
        <p:nvSpPr>
          <p:cNvPr id="5" name="Rectangle 4"/>
          <p:cNvSpPr/>
          <p:nvPr/>
        </p:nvSpPr>
        <p:spPr>
          <a:xfrm>
            <a:off x="674624" y="2609617"/>
            <a:ext cx="9179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en-US" sz="4400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16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160" b="1" dirty="0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0515600" cy="5943600"/>
          </a:xfrm>
          <a:prstGeom prst="frame">
            <a:avLst>
              <a:gd name="adj1" fmla="val 3403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776" tIns="41388" rIns="82776" bIns="41388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32737">
              <a:defRPr/>
            </a:pPr>
            <a:endParaRPr lang="en-US" sz="1213">
              <a:solidFill>
                <a:schemeClr val="tx1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38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318" y="350936"/>
            <a:ext cx="9718964" cy="808136"/>
          </a:xfrm>
          <a:noFill/>
        </p:spPr>
        <p:txBody>
          <a:bodyPr>
            <a:noAutofit/>
          </a:bodyPr>
          <a:lstStyle/>
          <a:p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অগ্ন্যুৎপাতের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807" y="1066800"/>
            <a:ext cx="9957193" cy="4343400"/>
          </a:xfrm>
        </p:spPr>
        <p:txBody>
          <a:bodyPr>
            <a:noAutofit/>
          </a:bodyPr>
          <a:lstStyle/>
          <a:p>
            <a:pPr algn="l"/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অগ্ন্যুৎপাতের ফলে ভূপৃষ্টের অনেক পরিবর্তন  সাধিত হয়।</a:t>
            </a:r>
          </a:p>
          <a:p>
            <a:pPr algn="l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আগ্নেয়গিরি থেকে নির্গত পদার্থ চারদিকে সঞ্চিত হয়ে মালভূমির সৃষ্টি করে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0515600" cy="5943600"/>
          </a:xfrm>
          <a:prstGeom prst="frame">
            <a:avLst>
              <a:gd name="adj1" fmla="val 2977"/>
            </a:avLst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/>
          <a:p>
            <a:pPr algn="ctr" defTabSz="499293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510008"/>
            <a:ext cx="4951789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79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9842" y="1323475"/>
            <a:ext cx="265095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3749842" cy="203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5814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8546" y="3733800"/>
            <a:ext cx="101546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 তলদেশও অনেক আগ্নেয়গিরি আছে।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থেকে নির্গত লাভা সঞ্চিত হয়ে দ্বীপের সৃষ্টি হয়।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প্রশান্ত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হাওয়াই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দ্বীপপুন্জ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সৃস্ট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আগ্নেয়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দ্বীপ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5370513" cy="10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ame 7"/>
          <p:cNvSpPr/>
          <p:nvPr/>
        </p:nvSpPr>
        <p:spPr>
          <a:xfrm>
            <a:off x="0" y="0"/>
            <a:ext cx="10515600" cy="5943600"/>
          </a:xfrm>
          <a:prstGeom prst="frame">
            <a:avLst>
              <a:gd name="adj1" fmla="val 3180"/>
            </a:avLst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/>
          <a:p>
            <a:pPr algn="ctr" defTabSz="499293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5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76600" y="251474"/>
            <a:ext cx="4136506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C:\Users\user\Desktop\shobnom.jpg"/>
          <p:cNvPicPr>
            <a:picLocks noGrp="1"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292" y="466489"/>
            <a:ext cx="1918694" cy="213370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585" y="466489"/>
            <a:ext cx="1700415" cy="1897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81000" y="3289591"/>
            <a:ext cx="3678239" cy="279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শবনম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মোস্তারী</a:t>
            </a:r>
            <a:endParaRPr lang="en-US" alt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/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alt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/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alt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/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রোড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fontAlgn="t"/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-   ০১৭১৮৫৬০৪০১ </a:t>
            </a:r>
          </a:p>
          <a:p>
            <a:pPr fontAlgn="t"/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E-Mail – shobnoma৩৯১@gmail.com	</a:t>
            </a:r>
            <a:endParaRPr lang="en-US" alt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/>
            <a:endParaRPr lang="en-US" altLang="en-US" sz="156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86600" y="3659411"/>
            <a:ext cx="29267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ভূগোল ও পরিবেশ</a:t>
            </a:r>
          </a:p>
          <a:p>
            <a:r>
              <a:rPr lang="bn-BD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শ্রেণিঃ নবম-দশম</a:t>
            </a:r>
          </a:p>
          <a:p>
            <a:r>
              <a:rPr lang="bn-BD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চতুর্থ অধ্যায়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অভ্যন্তরীণ ও বাহ্যিক গঠন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alt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0515600" cy="5943600"/>
          </a:xfrm>
          <a:prstGeom prst="frame">
            <a:avLst>
              <a:gd name="adj1" fmla="val 2998"/>
            </a:avLst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776" tIns="41388" rIns="82776" bIns="41388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32737">
              <a:defRPr/>
            </a:pPr>
            <a:endParaRPr lang="en-US" sz="1213">
              <a:solidFill>
                <a:schemeClr val="tx1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465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9464040" cy="990600"/>
          </a:xfrm>
        </p:spPr>
        <p:txBody>
          <a:bodyPr/>
          <a:lstStyle/>
          <a:p>
            <a:r>
              <a:rPr lang="bn-BD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অগ্ন্যুৎপাতের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600200"/>
            <a:ext cx="9982200" cy="3886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অগ্ন্যৎপাতের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ভূপৃস্ঠের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কোনো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ধসে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গহ্বরের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সৃস্টি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১৮৮৩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সুমাএা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জাভা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দ্বীপের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অগ্নুৎপাতের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বিরাট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গহ্বর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766092"/>
            <a:ext cx="3505200" cy="206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3409655" cy="2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ame 6"/>
          <p:cNvSpPr/>
          <p:nvPr/>
        </p:nvSpPr>
        <p:spPr>
          <a:xfrm>
            <a:off x="0" y="0"/>
            <a:ext cx="10515600" cy="5943600"/>
          </a:xfrm>
          <a:prstGeom prst="frame">
            <a:avLst>
              <a:gd name="adj1" fmla="val 2977"/>
            </a:avLst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/>
          <a:p>
            <a:pPr algn="ctr" defTabSz="499293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1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16568"/>
            <a:ext cx="4876800" cy="78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3996371"/>
            <a:ext cx="1005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5000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 আগ্নেয়গিরির জ্বালামুখে পানি জমে আগ্নেয় হ্রদের সৃষ্টি করে।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আলাস্কার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মাউন্ট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আডাকামা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নিকারাগুয়ার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কোসেগায়না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হ্রদ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SzPct val="85000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নির্গত লাভা,শিলা দ্রব্য প্রভৃতি দীর্ঘকাল ধরে একটা স্থানে সঞ্চিত হয়ে পর্বতের সৃষ্টি করে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আগ্নেয়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ইতালির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ভিসুভিয়াস</a:t>
            </a:r>
            <a:endParaRPr lang="bn-BD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966152"/>
            <a:ext cx="4226594" cy="253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499452"/>
            <a:ext cx="3048000" cy="80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ame 5"/>
          <p:cNvSpPr/>
          <p:nvPr/>
        </p:nvSpPr>
        <p:spPr>
          <a:xfrm>
            <a:off x="0" y="0"/>
            <a:ext cx="10515600" cy="5943600"/>
          </a:xfrm>
          <a:prstGeom prst="frame">
            <a:avLst>
              <a:gd name="adj1" fmla="val 2978"/>
            </a:avLst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/>
          <a:p>
            <a:pPr algn="ctr" defTabSz="499293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966153"/>
            <a:ext cx="3616995" cy="246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11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9021" y="4364037"/>
            <a:ext cx="967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সময় আগ্নেয়গিরির লাভা সঞ্চিত হতে হতে বিস্তৃত এলাকা নিম্ন সমভূমিতে পরিণত হয়।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উওর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আমেরিকার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স্নেক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সমভূমি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990600"/>
            <a:ext cx="5298533" cy="299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443" y="261937"/>
            <a:ext cx="5165557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3805790"/>
            <a:ext cx="29622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ame 6"/>
          <p:cNvSpPr/>
          <p:nvPr/>
        </p:nvSpPr>
        <p:spPr>
          <a:xfrm>
            <a:off x="0" y="0"/>
            <a:ext cx="10515600" cy="5943600"/>
          </a:xfrm>
          <a:prstGeom prst="frame">
            <a:avLst>
              <a:gd name="adj1" fmla="val 3179"/>
            </a:avLst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/>
          <a:p>
            <a:pPr algn="ctr" defTabSz="499293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5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3962400"/>
            <a:ext cx="3345873" cy="499427"/>
          </a:xfrm>
        </p:spPr>
        <p:txBody>
          <a:bodyPr>
            <a:normAutofit lnSpcReduction="10000"/>
          </a:bodyPr>
          <a:lstStyle/>
          <a:p>
            <a:pPr algn="ctr"/>
            <a:r>
              <a:rPr lang="bn-BD" sz="2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পম্পের নগর</a:t>
            </a:r>
            <a:endParaRPr lang="en-US" sz="27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185862"/>
            <a:ext cx="4038600" cy="27629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341" y="4038600"/>
            <a:ext cx="3429459" cy="4572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হারকিউলেনিয়াম </a:t>
            </a:r>
            <a:r>
              <a:rPr lang="bn-BD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831" y="1154275"/>
            <a:ext cx="3940969" cy="2731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0515600" cy="5943600"/>
          </a:xfrm>
          <a:prstGeom prst="frame">
            <a:avLst>
              <a:gd name="adj1" fmla="val 2977"/>
            </a:avLst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/>
          <a:p>
            <a:pPr algn="ctr" defTabSz="499293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4648200"/>
            <a:ext cx="99060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১৮৭৯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ইতালির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ভিসুভিয়াস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অগ্নুৎপাত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হারকিউলেনিয়াম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পম্পেই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উওপ্ত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ভস্মরাশির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ডুবে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গিয়েছিল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7431" y="98832"/>
            <a:ext cx="537051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73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1">
            <a:extLst>
              <a:ext uri="{FF2B5EF4-FFF2-40B4-BE49-F238E27FC236}">
                <a16:creationId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1294792" y="396241"/>
            <a:ext cx="4517136" cy="1001777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16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16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16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কাজ-১০ মিনিট</a:t>
            </a:r>
            <a:endParaRPr lang="en-US" sz="416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9847" y="1411605"/>
            <a:ext cx="9179560" cy="6878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60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0515600" cy="5943600"/>
          </a:xfrm>
          <a:prstGeom prst="frame">
            <a:avLst>
              <a:gd name="adj1" fmla="val 2998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776" tIns="41388" rIns="82776" bIns="41388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32737">
              <a:defRPr/>
            </a:pPr>
            <a:endParaRPr lang="en-US" sz="1213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2809623"/>
            <a:ext cx="917956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6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en-US" sz="4000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b="1" dirty="0" err="1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অগ্নুৎপাতের</a:t>
            </a:r>
            <a:r>
              <a:rPr lang="en-US" sz="40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000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6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416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6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16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6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16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16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9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200400" cy="5334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উপকারিকা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971800"/>
            <a:ext cx="2227571" cy="49942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bn-BD" sz="30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কৃষ্ণ মৃত্তিকা</a:t>
            </a:r>
            <a:endParaRPr lang="en-US" sz="30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609600"/>
            <a:ext cx="4114800" cy="278648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0515600" cy="5943600"/>
          </a:xfrm>
          <a:prstGeom prst="frame">
            <a:avLst>
              <a:gd name="adj1" fmla="val 318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/>
          <a:p>
            <a:pPr algn="ctr" defTabSz="499293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6779" y="3505200"/>
            <a:ext cx="9906000" cy="182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উর্বরতা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দাক্ষিনাত্যের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মৃওিকা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কার্পাস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উপযোগী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অমেরিকার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যুক্তরাস্টের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পশ্চিমাংশে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অগ্নুৎপাতের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পরিমানে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যায়।যা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সমুদ্রে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হ্রদে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ভস্ম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ভূভাগ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সৃস্টি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58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0515600" cy="5943600"/>
          </a:xfrm>
          <a:prstGeom prst="frame">
            <a:avLst>
              <a:gd name="adj1" fmla="val 3382"/>
            </a:avLst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/>
          <a:p>
            <a:pPr algn="ctr" defTabSz="499293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438400"/>
            <a:ext cx="96288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সৃস্টি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ইরানের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কোহিসুলতান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2800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en-US" sz="28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b="1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জ্বালামূখে</a:t>
            </a:r>
            <a:r>
              <a:rPr lang="en-US" sz="28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বিস্ফোরন</a:t>
            </a:r>
            <a:r>
              <a:rPr lang="en-US" sz="28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2782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4" y="381000"/>
            <a:ext cx="9878291" cy="91255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ড়ী</a:t>
            </a:r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574" y="4579075"/>
            <a:ext cx="9838409" cy="570003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আগ্নেয়গিরির অগ্নুৎপাতের ফলাফল খাতায়  লিখ 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0515600" cy="5943600"/>
          </a:xfrm>
          <a:prstGeom prst="frame">
            <a:avLst>
              <a:gd name="adj1" fmla="val 3585"/>
            </a:avLst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/>
          <a:p>
            <a:pPr algn="ctr" defTabSz="499293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562100"/>
            <a:ext cx="64008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60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0515600" cy="5943600"/>
          </a:xfrm>
          <a:prstGeom prst="frame">
            <a:avLst>
              <a:gd name="adj1" fmla="val 3180"/>
            </a:avLst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/>
          <a:p>
            <a:pPr algn="ctr" defTabSz="499293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8398" y="2133600"/>
            <a:ext cx="5346826" cy="30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1509" y="680244"/>
            <a:ext cx="7492582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583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81000"/>
            <a:ext cx="9639300" cy="832380"/>
          </a:xfrm>
          <a:noFill/>
        </p:spPr>
        <p:txBody>
          <a:bodyPr>
            <a:normAutofit/>
          </a:bodyPr>
          <a:lstStyle/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0515600" cy="5943600"/>
          </a:xfrm>
          <a:prstGeom prst="frame">
            <a:avLst>
              <a:gd name="adj1" fmla="val 3382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/>
          <a:p>
            <a:pPr algn="ctr" defTabSz="499293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610" y="1594381"/>
            <a:ext cx="4807936" cy="2528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94380"/>
            <a:ext cx="4724400" cy="248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81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9296400" cy="1024746"/>
          </a:xfrm>
          <a:noFill/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54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1"/>
            <a:ext cx="9029700" cy="990600"/>
          </a:xfrm>
        </p:spPr>
        <p:txBody>
          <a:bodyPr>
            <a:normAutofit/>
          </a:bodyPr>
          <a:lstStyle/>
          <a:p>
            <a:r>
              <a:rPr lang="bn-BD" sz="4000" b="1" u="sng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endParaRPr lang="en-US" sz="4000" b="1" u="sng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0515600" cy="5943600"/>
          </a:xfrm>
          <a:prstGeom prst="frame">
            <a:avLst>
              <a:gd name="adj1" fmla="val 3180"/>
            </a:avLst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/>
          <a:p>
            <a:pPr algn="ctr" defTabSz="499293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1299870"/>
            <a:ext cx="5181600" cy="3032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8226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057400"/>
            <a:ext cx="10058400" cy="28956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6810" tIns="38405" rIns="76810" bIns="38405" rtlCol="0" anchor="ctr"/>
          <a:lstStyle/>
          <a:p>
            <a:pPr>
              <a:lnSpc>
                <a:spcPct val="150000"/>
              </a:lnSpc>
            </a:pPr>
            <a:r>
              <a:rPr lang="bn-BD" sz="40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</a:t>
            </a:r>
            <a:r>
              <a:rPr lang="bn-IN" sz="40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থী</a:t>
            </a:r>
            <a:r>
              <a:rPr lang="bn-BD" sz="4000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000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bn-BD" sz="4000" dirty="0">
              <a:ln w="0"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bn-IN" sz="3000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 </a:t>
            </a:r>
            <a:r>
              <a:rPr lang="bn-BD" sz="30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তা লিখতে পারবে</a:t>
            </a:r>
            <a:r>
              <a:rPr lang="bn-BD" sz="3000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000" b="1" dirty="0" smtClean="0">
              <a:ln w="0"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000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</a:t>
            </a:r>
            <a:r>
              <a:rPr lang="bn-BD" sz="30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অগ্ন্যুৎপাতের </a:t>
            </a:r>
            <a:r>
              <a:rPr lang="bn-IN" sz="30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bn-BD" sz="30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করতে পারবে;  </a:t>
            </a:r>
          </a:p>
          <a:p>
            <a:r>
              <a:rPr lang="en-US" sz="3000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000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</a:t>
            </a:r>
            <a:r>
              <a:rPr lang="bn-IN" sz="30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অগ্ন্যুৎপাতের ফলাফল</a:t>
            </a:r>
            <a:r>
              <a:rPr lang="bn-BD" sz="30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 </a:t>
            </a:r>
            <a:r>
              <a:rPr lang="bn-BD" sz="30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000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en-US" sz="3000" b="1" dirty="0">
              <a:ln w="0"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430" y="381000"/>
            <a:ext cx="8125691" cy="1000890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algn="ctr"/>
            <a:r>
              <a:rPr lang="bn-IN" sz="6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0515600" cy="5943600"/>
          </a:xfrm>
          <a:prstGeom prst="frame">
            <a:avLst>
              <a:gd name="adj1" fmla="val 318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/>
          <a:p>
            <a:pPr algn="ctr" defTabSz="499293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3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75" y="160338"/>
            <a:ext cx="4492625" cy="1363662"/>
          </a:xfrm>
        </p:spPr>
        <p:txBody>
          <a:bodyPr>
            <a:normAutofit/>
          </a:bodyPr>
          <a:lstStyle/>
          <a:p>
            <a:r>
              <a:rPr lang="bn-IN" b="1" u="sng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 </a:t>
            </a:r>
            <a:r>
              <a:rPr lang="bn-BD" b="1" u="sng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986" y="3200400"/>
            <a:ext cx="10058400" cy="2286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ভূত্বকের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সর্বএ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কোথাও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কোথাও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কোন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কোন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গর্ভের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প্রবল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কোন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ফেটে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সুড়ঙ্গের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সৃস্টি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ফাটল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সুড়ঙ্গ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ভূগর্ভের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উষ্ঞ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ভস্ম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জলীয়বাস্প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উওপ্ত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খন্ড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কাদা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প্রবল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উর্ধ্বে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উৎক্ষিপ্ত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পৃস্ঠের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ঐ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ফাটলের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ক্রমশ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বেধে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উচু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মোচাকৃতি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সৃস্টি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মুখকে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জ্বালামুখ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জ্বালামুখ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গলিত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পদার্থকে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লাভা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0515600" cy="5943600"/>
          </a:xfrm>
          <a:prstGeom prst="frame">
            <a:avLst>
              <a:gd name="adj1" fmla="val 2775"/>
            </a:avLst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/>
          <a:p>
            <a:pPr algn="ctr" defTabSz="499293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utoShape 2" descr="ভূগোলOgraphy - ( Volcano ) ভূ-পৃষ্ঠের দুর্ব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617744" y="473200"/>
            <a:ext cx="4364455" cy="2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56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822" y="304800"/>
            <a:ext cx="9957955" cy="532846"/>
          </a:xfrm>
          <a:noFill/>
        </p:spPr>
        <p:txBody>
          <a:bodyPr>
            <a:noAutofit/>
          </a:bodyPr>
          <a:lstStyle/>
          <a:p>
            <a:r>
              <a:rPr lang="bn-IN" sz="4000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en-US" sz="4000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4000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গ্ন</a:t>
            </a:r>
            <a:r>
              <a:rPr lang="en-US" sz="4000" b="1" dirty="0" err="1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ুৎপাতের</a:t>
            </a:r>
            <a:r>
              <a:rPr lang="en-US" sz="4000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1" y="1275171"/>
            <a:ext cx="10134600" cy="4439829"/>
          </a:xfrm>
          <a:noFill/>
        </p:spPr>
        <p:txBody>
          <a:bodyPr>
            <a:noAutofit/>
          </a:bodyPr>
          <a:lstStyle/>
          <a:p>
            <a:pPr algn="l">
              <a:buClr>
                <a:schemeClr val="tx1">
                  <a:lumMod val="95000"/>
                  <a:lumOff val="5000"/>
                </a:schemeClr>
              </a:buClr>
            </a:pP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Clr>
                <a:schemeClr val="tx1">
                  <a:lumMod val="95000"/>
                  <a:lumOff val="5000"/>
                </a:schemeClr>
              </a:buClr>
            </a:pP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Clr>
                <a:schemeClr val="tx1">
                  <a:lumMod val="95000"/>
                  <a:lumOff val="5000"/>
                </a:schemeClr>
              </a:buClr>
            </a:pP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Clr>
                <a:schemeClr val="tx1">
                  <a:lumMod val="95000"/>
                  <a:lumOff val="5000"/>
                </a:schemeClr>
              </a:buClr>
            </a:pP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Clr>
                <a:schemeClr val="tx1">
                  <a:lumMod val="95000"/>
                  <a:lumOff val="5000"/>
                </a:schemeClr>
              </a:buClr>
            </a:pP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Clr>
                <a:schemeClr val="tx1">
                  <a:lumMod val="95000"/>
                  <a:lumOff val="5000"/>
                </a:schemeClr>
              </a:buClr>
            </a:pP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Clr>
                <a:schemeClr val="tx1">
                  <a:lumMod val="95000"/>
                  <a:lumOff val="5000"/>
                </a:schemeClr>
              </a:buClr>
            </a:pP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Clr>
                <a:schemeClr val="tx1">
                  <a:lumMod val="95000"/>
                  <a:lumOff val="5000"/>
                </a:schemeClr>
              </a:buClr>
            </a:pP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ভূত্বকে </a:t>
            </a: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দুর্বল স্থান বা ফাটল দিয়ে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অভ্যন্তরের </a:t>
            </a: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গলিত ম্যাগমা,ভস্ম,ধাতু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প্রবল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বেগে </a:t>
            </a: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 হয়ে অগ্ন্যুপাত 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টায়</a:t>
            </a: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>
              <a:buClr>
                <a:schemeClr val="tx1">
                  <a:lumMod val="95000"/>
                  <a:lumOff val="5000"/>
                </a:schemeClr>
              </a:buClr>
            </a:pP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</a:t>
            </a:r>
            <a:r>
              <a:rPr lang="bn-BD" sz="2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ভূপৃষ্টের চাপ কমে যায় তখন ভূগর্ভের </a:t>
            </a:r>
            <a:r>
              <a:rPr lang="bn-BD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 </a:t>
            </a:r>
            <a:r>
              <a:rPr lang="bn-BD" sz="2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স্থিতিস্থাপক অবস্থা থেকে তরল অবস্থায় পরিণত হয়</a:t>
            </a:r>
            <a:r>
              <a:rPr lang="bn-BD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 </a:t>
            </a:r>
            <a:r>
              <a:rPr lang="bn-BD" sz="2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শিলার আয়তন বৃদ্ধি পায়</a:t>
            </a:r>
            <a:r>
              <a:rPr lang="bn-BD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 </a:t>
            </a:r>
            <a:r>
              <a:rPr lang="bn-BD" sz="2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 পদার্থ দুর্বল স্থান ভেদ করে </a:t>
            </a:r>
            <a:r>
              <a:rPr lang="bn-BD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প্রবল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বেগে </a:t>
            </a:r>
            <a:r>
              <a:rPr lang="bn-BD" sz="2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উৎক্ষিপ্ত হয়ে অগ্ন্যুৎপাতের সৃষ্টি করে</a:t>
            </a:r>
            <a:r>
              <a:rPr lang="bn-BD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Clr>
                <a:schemeClr val="tx1">
                  <a:lumMod val="95000"/>
                  <a:lumOff val="5000"/>
                </a:schemeClr>
              </a:buClr>
            </a:pP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৩।কখনো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কখনো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ত্বকের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ফাটল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নালা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ভূগর্ভে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প্রচন্ড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উওাপে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বস্পীভূত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ভূত্বক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ফাটিয়ে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ফাটলের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বাস্প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তপ্ত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অগ্নুৎপাত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2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0515600" cy="5943600"/>
          </a:xfrm>
          <a:prstGeom prst="frame">
            <a:avLst>
              <a:gd name="adj1" fmla="val 3382"/>
            </a:avLst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/>
          <a:p>
            <a:pPr algn="ctr" defTabSz="499293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138435"/>
            <a:ext cx="5257800" cy="244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1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8020"/>
            <a:ext cx="98298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7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7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7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ভূগর্তে নানা রাসায়নিক ক্রিয়া ও বিভিন্ন তেজস্ক্রিয়া পদার্থের প্রভাবে প্রচুর তাপ বৃদ্ধি পেয়ে গ্যাসের সৃষ্টি হয়। তাতে ভূঅভ্যন্তরের চাপ বৃদ্ধি পায় এবং অগ্ন্যুৎপাত হয়।</a:t>
            </a:r>
            <a:br>
              <a:rPr lang="bn-BD" sz="27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7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BD" sz="27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ভূআন্দোলনের </a:t>
            </a:r>
            <a:r>
              <a:rPr lang="bn-BD" sz="27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পার্শ্ব</a:t>
            </a:r>
            <a:r>
              <a:rPr lang="en-US" sz="27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চাপে ভূত্বকের দুর্বল অংশ ভেদ করে এ উত্তপ্ত তরল লাভা উপরে উত্থিত হয়।</a:t>
            </a:r>
            <a:r>
              <a:rPr lang="en-US" sz="27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 ভূ</a:t>
            </a:r>
            <a:r>
              <a:rPr lang="en-US" sz="27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7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 ফলেও অগ্ন্যুৎপাত হয়।</a:t>
            </a:r>
            <a:r>
              <a:rPr lang="en-US" sz="27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7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990600"/>
            <a:ext cx="5638800" cy="2935015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  <a:ex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1" y="228600"/>
            <a:ext cx="3124200" cy="92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ame 6"/>
          <p:cNvSpPr/>
          <p:nvPr/>
        </p:nvSpPr>
        <p:spPr>
          <a:xfrm>
            <a:off x="0" y="0"/>
            <a:ext cx="10515600" cy="5943600"/>
          </a:xfrm>
          <a:prstGeom prst="frame">
            <a:avLst>
              <a:gd name="adj1" fmla="val 3383"/>
            </a:avLst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/>
          <a:p>
            <a:pPr algn="ctr" defTabSz="499293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3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020" y="1397194"/>
            <a:ext cx="9179560" cy="1368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60"/>
          </a:p>
        </p:txBody>
      </p:sp>
      <p:sp>
        <p:nvSpPr>
          <p:cNvPr id="4" name="Rectangle: Diagonal Corners Rounded 1">
            <a:extLst>
              <a:ext uri="{FF2B5EF4-FFF2-40B4-BE49-F238E27FC236}">
                <a16:creationId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1143378" y="638390"/>
            <a:ext cx="4069069" cy="665901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16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en-US" sz="416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-০৫ </a:t>
            </a:r>
            <a:r>
              <a:rPr lang="en-US" sz="416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16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8016" y="1397198"/>
            <a:ext cx="9179557" cy="136805"/>
          </a:xfrm>
          <a:prstGeom prst="rect">
            <a:avLst/>
          </a:prstGeom>
          <a:solidFill>
            <a:srgbClr val="A6A6A6"/>
          </a:solidFill>
          <a:ln w="12701" cap="flat">
            <a:solidFill>
              <a:srgbClr val="7F7F7F"/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 vert="horz" wrap="square" lIns="79248" tIns="39624" rIns="79248" bIns="39624" anchor="ctr" anchorCtr="1" compatLnSpc="1">
            <a:noAutofit/>
          </a:bodyPr>
          <a:lstStyle/>
          <a:p>
            <a:pPr algn="ctr" defTabSz="79251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6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Rectangle: Diagonal Corners Rounded 1"/>
          <p:cNvSpPr/>
          <p:nvPr/>
        </p:nvSpPr>
        <p:spPr>
          <a:xfrm>
            <a:off x="1143378" y="638390"/>
            <a:ext cx="4069068" cy="665896"/>
          </a:xfrm>
          <a:custGeom>
            <a:avLst>
              <a:gd name="f9" fmla="val 50000"/>
              <a:gd name="f10" fmla="val 5000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50000"/>
              <a:gd name="f10" fmla="val 5000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8 0 f37"/>
              <a:gd name="f40" fmla="+- f27 0 f38"/>
              <a:gd name="f41" fmla="*/ f37 29289 1"/>
              <a:gd name="f42" fmla="*/ f38 29289 1"/>
              <a:gd name="f43" fmla="*/ f37 f24 1"/>
              <a:gd name="f44" fmla="*/ f38 f24 1"/>
              <a:gd name="f45" fmla="*/ f41 1 100000"/>
              <a:gd name="f46" fmla="*/ f42 1 100000"/>
              <a:gd name="f47" fmla="*/ f40 f24 1"/>
              <a:gd name="f48" fmla="*/ f39 f24 1"/>
              <a:gd name="f49" fmla="+- f45 0 f46"/>
              <a:gd name="f50" fmla="?: f49 f45 f46"/>
              <a:gd name="f51" fmla="+- f27 0 f50"/>
              <a:gd name="f52" fmla="+- f28 0 f50"/>
              <a:gd name="f53" fmla="*/ f50 f24 1"/>
              <a:gd name="f54" fmla="*/ f51 f24 1"/>
              <a:gd name="f55" fmla="*/ f5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3" t="f53" r="f54" b="f55"/>
            <a:pathLst>
              <a:path>
                <a:moveTo>
                  <a:pt x="f43" y="f29"/>
                </a:moveTo>
                <a:lnTo>
                  <a:pt x="f47" y="f29"/>
                </a:lnTo>
                <a:arcTo wR="f44" hR="f44" stAng="f4" swAng="f3"/>
                <a:lnTo>
                  <a:pt x="f32" y="f48"/>
                </a:lnTo>
                <a:arcTo wR="f43" hR="f43" stAng="f8" swAng="f3"/>
                <a:lnTo>
                  <a:pt x="f44" y="f33"/>
                </a:lnTo>
                <a:arcTo wR="f44" hR="f44" stAng="f3" swAng="f3"/>
                <a:lnTo>
                  <a:pt x="f29" y="f43"/>
                </a:lnTo>
                <a:arcTo wR="f43" hR="f43" stAng="f2" swAng="f3"/>
                <a:close/>
              </a:path>
            </a:pathLst>
          </a:custGeom>
          <a:noFill/>
          <a:ln w="12701" cap="flat">
            <a:solidFill>
              <a:srgbClr val="41719C"/>
            </a:solidFill>
            <a:prstDash val="solid"/>
            <a:miter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79248" tIns="39624" rIns="79248" bIns="39624" anchor="ctr" anchorCtr="0" compatLnSpc="1">
            <a:noAutofit/>
          </a:bodyPr>
          <a:lstStyle/>
          <a:p>
            <a:pPr defTabSz="79251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160" b="1" dirty="0">
                <a:latin typeface="NikoshBAN" pitchFamily="2"/>
                <a:cs typeface="NikoshBAN" pitchFamily="2"/>
              </a:rPr>
              <a:t>একক কাজ</a:t>
            </a:r>
            <a:r>
              <a:rPr lang="en-US" sz="4160" b="1" dirty="0">
                <a:latin typeface="NikoshBAN" pitchFamily="2"/>
                <a:cs typeface="NikoshBAN" pitchFamily="2"/>
              </a:rPr>
              <a:t>-০৫ </a:t>
            </a:r>
            <a:r>
              <a:rPr lang="en-US" sz="4160" b="1" dirty="0" err="1">
                <a:latin typeface="NikoshBAN" pitchFamily="2"/>
                <a:cs typeface="NikoshBAN" pitchFamily="2"/>
              </a:rPr>
              <a:t>মিনিট</a:t>
            </a:r>
            <a:endParaRPr lang="en-US" sz="4160" b="1" dirty="0">
              <a:latin typeface="NikoshBAN" pitchFamily="2"/>
              <a:cs typeface="NikoshBAN" pitchFamily="2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0515600" cy="5943600"/>
          </a:xfrm>
          <a:prstGeom prst="frame">
            <a:avLst>
              <a:gd name="adj1" fmla="val 3403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776" tIns="41388" rIns="82776" bIns="41388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32737">
              <a:defRPr/>
            </a:pPr>
            <a:endParaRPr lang="en-US" sz="1213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2787134"/>
            <a:ext cx="982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অগ্নুৎপাত</a:t>
            </a:r>
            <a:r>
              <a:rPr lang="en-US" sz="4800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8504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830</Words>
  <Application>Microsoft Office PowerPoint</Application>
  <PresentationFormat>Custom</PresentationFormat>
  <Paragraphs>128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নিচের  ভিডিও টি দেখ</vt:lpstr>
      <vt:lpstr>আজকের পাঠ </vt:lpstr>
      <vt:lpstr>PowerPoint Presentation</vt:lpstr>
      <vt:lpstr>আগ্নেয়গিরি কী</vt:lpstr>
      <vt:lpstr>আগ্নেয়গিরির অগ্নুৎপাতের কারন</vt:lpstr>
      <vt:lpstr>              ৪। ভূগর্তে নানা রাসায়নিক ক্রিয়া ও বিভিন্ন তেজস্ক্রিয়া পদার্থের প্রভাবে প্রচুর তাপ বৃদ্ধি পেয়ে গ্যাসের সৃষ্টি হয়। তাতে ভূঅভ্যন্তরের চাপ বৃদ্ধি পায় এবং অগ্ন্যুৎপাত হয়। ৫। ভূআন্দোলনের সময় পার্শ্ব চাপে ভূত্বকের দুর্বল অংশ ভেদ করে এ উত্তপ্ত তরল লাভা উপরে উত্থিত হয়। এভাবে ভূ-আন্দোলনের ফলেও অগ্ন্যুৎপাত হয়। </vt:lpstr>
      <vt:lpstr>PowerPoint Presentation</vt:lpstr>
      <vt:lpstr>আগ্নেয়গিরির প্রকারভেদ</vt:lpstr>
      <vt:lpstr>PowerPoint Presentation</vt:lpstr>
      <vt:lpstr>সুপ্ত আগ্নেয়গিরি</vt:lpstr>
      <vt:lpstr>PowerPoint Presentation</vt:lpstr>
      <vt:lpstr> শ্রেনীবিন্যাস:- শিল্ড আগ্নেয়গিরি </vt:lpstr>
      <vt:lpstr> শ্রেনীবিন্যাস:- স্ট্রাটো আগ্নেয়গিরি </vt:lpstr>
      <vt:lpstr>শ্রেনীবিন্যাস:- সিন্ডার কোন আগ্নেয়গিরি  </vt:lpstr>
      <vt:lpstr>PowerPoint Presentation</vt:lpstr>
      <vt:lpstr>আগ্নেয়গিরির অগ্ন্যুৎপাতের ফলাফল</vt:lpstr>
      <vt:lpstr>PowerPoint Presentation</vt:lpstr>
      <vt:lpstr>আগ্নেয়গিরির অগ্ন্যুৎপাতের ফলাফল</vt:lpstr>
      <vt:lpstr>PowerPoint Presentation</vt:lpstr>
      <vt:lpstr>PowerPoint Presentation</vt:lpstr>
      <vt:lpstr>PowerPoint Presentation</vt:lpstr>
      <vt:lpstr>PowerPoint Presentation</vt:lpstr>
      <vt:lpstr>উপকারিকা</vt:lpstr>
      <vt:lpstr>মূল্যায়ন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305</cp:revision>
  <dcterms:created xsi:type="dcterms:W3CDTF">2020-07-02T13:25:58Z</dcterms:created>
  <dcterms:modified xsi:type="dcterms:W3CDTF">2020-09-12T15:24:24Z</dcterms:modified>
</cp:coreProperties>
</file>