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94" r:id="rId3"/>
    <p:sldId id="295" r:id="rId4"/>
    <p:sldId id="261" r:id="rId5"/>
    <p:sldId id="288" r:id="rId6"/>
    <p:sldId id="287" r:id="rId7"/>
    <p:sldId id="286" r:id="rId8"/>
    <p:sldId id="290" r:id="rId9"/>
    <p:sldId id="289" r:id="rId10"/>
    <p:sldId id="291" r:id="rId11"/>
    <p:sldId id="293" r:id="rId12"/>
    <p:sldId id="292" r:id="rId13"/>
    <p:sldId id="297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7" r:id="rId22"/>
    <p:sldId id="308" r:id="rId23"/>
    <p:sldId id="309" r:id="rId24"/>
    <p:sldId id="312" r:id="rId25"/>
    <p:sldId id="311" r:id="rId26"/>
    <p:sldId id="310" r:id="rId27"/>
    <p:sldId id="313" r:id="rId28"/>
    <p:sldId id="296" r:id="rId29"/>
  </p:sldIdLst>
  <p:sldSz cx="9144000" cy="5143500" type="screen16x9"/>
  <p:notesSz cx="6858000" cy="9144000"/>
  <p:embeddedFontLst>
    <p:embeddedFont>
      <p:font typeface="SolaimanLipi" pitchFamily="65" charset="0"/>
      <p:regular r:id="rId31"/>
    </p:embeddedFont>
    <p:embeddedFont>
      <p:font typeface="Amatic SC" charset="-79"/>
      <p:regular r:id="rId32"/>
      <p:bold r:id="rId33"/>
    </p:embeddedFont>
    <p:embeddedFont>
      <p:font typeface="Merriweather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Full" cryptAlgorithmClass="hash" cryptAlgorithmType="typeAny" cryptAlgorithmSid="4" spinCount="50000" saltData="a8b8krUidobJI171RGkvTA" hashData="od15NPa/IJeuQw5EYyz8MPVYoJg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C7F10C6-AF3B-4A82-A7C1-61A8422A9080}">
  <a:tblStyle styleId="{4C7F10C6-AF3B-4A82-A7C1-61A8422A90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4" name="Google Shape;1774;p1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3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9" name="Google Shape;479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>
            <a:spLocks noGrp="1"/>
          </p:cNvSpPr>
          <p:nvPr>
            <p:ph type="body" idx="1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 i="1">
                <a:solidFill>
                  <a:schemeClr val="accen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>
                <a:solidFill>
                  <a:schemeClr val="accen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>
                <a:solidFill>
                  <a:schemeClr val="accen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7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7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8" name="Google Shape;1248;p7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9" name="Google Shape;1249;p7"/>
          <p:cNvSpPr txBox="1">
            <a:spLocks noGrp="1"/>
          </p:cNvSpPr>
          <p:nvPr>
            <p:ph type="body" idx="3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50" name="Google Shape;1250;p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9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440" name="Google Shape;1440;p9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3" name="Google Shape;1443;p9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4" name="Google Shape;1444;p9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445" name="Google Shape;1445;p9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9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455" name="Google Shape;1455;p9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9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470" name="Google Shape;1470;p9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474" name="Google Shape;1474;p9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" name="Google Shape;1533;p9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534" name="Google Shape;1534;p9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9"/>
          <p:cNvSpPr txBox="1">
            <a:spLocks noGrp="1"/>
          </p:cNvSpPr>
          <p:nvPr>
            <p:ph type="body" idx="1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550" name="Google Shape;1550;p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>
                <a:latin typeface="SolaimanLipi" pitchFamily="65" charset="0"/>
                <a:cs typeface="SolaimanLipi" pitchFamily="65" charset="0"/>
              </a:rPr>
              <a:t>আজকের ক্লাসে সবাইকে স্বাগতম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1239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ছাত্রীর সংখ্যা ৪০%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অতএব, ছাত্র সংখ্যা (১০০-৪০)%=৬০%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শিক্ষার্থীর সংখ্যা ১০০ জন হলে ছাত্র সংখ্যা ৬০ জন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শিক্ষার্থীর সংখ্যা ১ জন হলে ছাত্র সংখ্যা =          জন </a:t>
            </a:r>
          </a:p>
          <a:p>
            <a:pPr marL="0" lvl="0" indent="0">
              <a:lnSpc>
                <a:spcPct val="250000"/>
              </a:lnSpc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শিক্ষার্থীর সংখ্যা ৫০০ জন হলে ছাত্র সংখ্যা=                   জন </a:t>
            </a: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647950"/>
            <a:ext cx="609600" cy="714375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486150"/>
            <a:ext cx="1333500" cy="714375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6781800" y="3638550"/>
            <a:ext cx="381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77000" y="4019550"/>
            <a:ext cx="381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1239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ছাত্রীর সংখ্যা ৪০%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অতএব, ছাত্র সংখ্যা (১০০-৪০)%=৬০%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শিক্ষার্থীর সংখ্যা ১০০ জন হলে ছাত্র সংখ্যা ৬০ জন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শিক্ষার্থীর সংখ্যা ১ জন হলে ছাত্র সংখ্যা =          জন 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শিক্ষার্থীর সংখ্যা ৫০০ জন হলে ছাত্র সংখ্যা=                   জন </a:t>
            </a:r>
            <a:r>
              <a:rPr lang="as-IN" dirty="0" smtClean="0">
                <a:latin typeface="SolaimanLipi" pitchFamily="65" charset="0"/>
                <a:cs typeface="SolaimanLipi" pitchFamily="65" charset="0"/>
              </a:rPr>
              <a:t>ছাত্র সংখ্যা ৩০০ জন (উত্তর) </a:t>
            </a:r>
          </a:p>
          <a:p>
            <a:pPr marL="0" lvl="0" indent="0">
              <a:lnSpc>
                <a:spcPct val="250000"/>
              </a:lnSpc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</a:t>
            </a: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647950"/>
            <a:ext cx="609600" cy="714375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486150"/>
            <a:ext cx="1333500" cy="714375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6781800" y="3638550"/>
            <a:ext cx="381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77000" y="4019550"/>
            <a:ext cx="381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1239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ছাত্রীর সংখ্যা ৪০%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অতএব, ছাত্র সংখ্যা (১০০-৪০)%=৬০%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শিক্ষার্থীর সংখ্যা ১০০ জন হলে ছাত্র সংখ্যা ৬০ জন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শিক্ষার্থীর সংখ্যা ১ জন হলে ছাত্র সংখ্যা =          জন </a:t>
            </a:r>
          </a:p>
          <a:p>
            <a:pPr marL="0" lvl="0" indent="0">
              <a:lnSpc>
                <a:spcPct val="250000"/>
              </a:lnSpc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শিক্ষার্থীর সংখ্যা ৫০০ জন হলে ছাত্র সংখ্যা=                   জন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ছাত্র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সংখ্যা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৩০০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জন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উত্তর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)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647950"/>
            <a:ext cx="609600" cy="714375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486150"/>
            <a:ext cx="13335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একজন চাকুরীজীবীর মাসিক আয় ১৫০০০ টাকা। তার মাসিক ব্যয় ৯০০০ টাকা । তার ব্যয় আয়ের শতকরা কত? 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একজন চাকুরীজীবীর মাসিক আয় ১৫০০০ টাকা। তার মাসিক ব্যয় ৯০০০ টাকা । তার ব্যয় আয়ের শতকরা কত? 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মাসিক আয় ১৫০০০ টাকা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মাসিক ব্যয় ৯০০০ টাকা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একজন চাকুরীজীবীর মাসিক আয় ১৫০০০ টাকা। তার মাসিক ব্যয় ৯০০০ টাকা । তার ব্যয় আয়ের শতকরা কত? 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মাসিক আয় ১৫০০০ টাকা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মাসিক ব্যয় ৯০০০ টাকা</a:t>
            </a:r>
          </a:p>
          <a:p>
            <a:pPr marL="0" lvl="0" indent="0"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ব্যয় ও আয়ের অনুপাত =         =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343150"/>
            <a:ext cx="514350" cy="74295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343150"/>
            <a:ext cx="895350" cy="74295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একজন চাকুরীজীবীর মাসিক আয় ১৫০০০ টাকা। তার মাসিক ব্যয় ৯০০০ টাকা । তার ব্যয় আয়ের শতকরা কত? 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মাসিক আয় ১৫০০০ টাকা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মাসিক ব্যয় ৯০০০ টাকা</a:t>
            </a:r>
          </a:p>
          <a:p>
            <a:pPr marL="0" lvl="0" indent="0"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ব্যয় ও আয়ের অনুপাত =         =             =           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343150"/>
            <a:ext cx="514350" cy="74295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343150"/>
            <a:ext cx="895350" cy="74295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29200" y="249555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05400" y="295275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343150"/>
            <a:ext cx="190500" cy="7239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একজন চাকুরীজীবীর মাসিক আয় ১৫০০০ টাকা। তার মাসিক ব্যয় ৯০০০ টাকা । তার ব্যয় আয়ের শতকরা কত? 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মাসিক আয় ১৫০০০ টাকা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মাসিক ব্যয় ৯০০০ টাকা</a:t>
            </a:r>
          </a:p>
          <a:p>
            <a:pPr marL="0" lvl="0" indent="0"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ব্যয় ও আয়ের অনুপাত =         =             =     </a:t>
            </a:r>
          </a:p>
          <a:p>
            <a:pPr marL="0" lvl="0" indent="0"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  <a:p>
            <a:pPr marL="0" lvl="0" indent="0"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ব্যয় আয়ের শতকরা পরিমান =   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343150"/>
            <a:ext cx="514350" cy="74295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343150"/>
            <a:ext cx="895350" cy="74295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29200" y="249555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05400" y="295275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257550"/>
            <a:ext cx="1133475" cy="7239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343150"/>
            <a:ext cx="190500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একজন চাকুরীজীবীর মাসিক আয় ১৫০০০ টাকা। তার মাসিক ব্যয় ৯০০০ টাকা । তার ব্যয় আয়ের শতকরা কত? 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মাসিক আয় ১৫০০০ টাকা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মাসিক ব্যয় ৯০০০ টাকা</a:t>
            </a:r>
          </a:p>
          <a:p>
            <a:pPr marL="0" lvl="0" indent="0"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ব্যয় ও আয়ের অনুপাত =         =             =     </a:t>
            </a:r>
          </a:p>
          <a:p>
            <a:pPr marL="0" lvl="0" indent="0"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  <a:p>
            <a:pPr marL="0" lvl="0" indent="0"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ব্যয় আয়ের শতকরা পরিমান =   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343150"/>
            <a:ext cx="514350" cy="74295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343150"/>
            <a:ext cx="895350" cy="74295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29200" y="249555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05400" y="295275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257550"/>
            <a:ext cx="1133475" cy="7239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343150"/>
            <a:ext cx="190500" cy="72390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4419600" y="3790950"/>
            <a:ext cx="3048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05400" y="3486150"/>
            <a:ext cx="4572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10200" y="3257550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olaimanLipi" pitchFamily="65" charset="0"/>
                <a:cs typeface="SolaimanLipi" pitchFamily="65" charset="0"/>
              </a:rPr>
              <a:t>২০</a:t>
            </a:r>
            <a:endParaRPr lang="en-US" sz="1600" dirty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একজন চাকুরীজীবীর মাসিক আয় ১৫০০০ টাকা। তার মাসিক ব্যয় ৯০০০ টাকা । তার ব্যয় আয়ের শতকরা কত? 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মাসিক আয় ১৫০০০ টাকা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মাসিক ব্যয় ৯০০০ টাকা</a:t>
            </a:r>
          </a:p>
          <a:p>
            <a:pPr marL="0" lvl="0" indent="0"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ব্যয় ও আয়ের অনুপাত =         =             =     </a:t>
            </a:r>
          </a:p>
          <a:p>
            <a:pPr marL="0" lvl="0" indent="0"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  <a:p>
            <a:pPr marL="0" lvl="0" indent="0"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ব্যয় আয়ের শতকরা পরিমান =                  = ৬০                    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343150"/>
            <a:ext cx="514350" cy="74295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343150"/>
            <a:ext cx="895350" cy="74295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29200" y="249555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05400" y="295275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257550"/>
            <a:ext cx="1133475" cy="7239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343150"/>
            <a:ext cx="190500" cy="72390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4419600" y="3790950"/>
            <a:ext cx="3048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05400" y="3486150"/>
            <a:ext cx="4572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10200" y="3257550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olaimanLipi" pitchFamily="65" charset="0"/>
                <a:cs typeface="SolaimanLipi" pitchFamily="65" charset="0"/>
              </a:rPr>
              <a:t>২০</a:t>
            </a:r>
            <a:endParaRPr lang="en-US" sz="1600" dirty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5"/>
          <p:cNvSpPr txBox="1">
            <a:spLocks noGrp="1"/>
          </p:cNvSpPr>
          <p:nvPr>
            <p:ph type="ctrTitle" idx="4294967295"/>
          </p:nvPr>
        </p:nvSpPr>
        <p:spPr>
          <a:xfrm>
            <a:off x="1715250" y="1457944"/>
            <a:ext cx="5713500" cy="8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 dirty="0" smtClean="0">
                <a:latin typeface="SolaimanLipi" pitchFamily="65" charset="0"/>
                <a:cs typeface="SolaimanLipi" pitchFamily="65" charset="0"/>
              </a:rPr>
              <a:t>শিক্ষক পরিচিতি </a:t>
            </a:r>
            <a:endParaRPr sz="4800" b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06" name="Google Shape;1906;p15"/>
          <p:cNvSpPr txBox="1">
            <a:spLocks noGrp="1"/>
          </p:cNvSpPr>
          <p:nvPr>
            <p:ph type="subTitle" idx="4294967295"/>
          </p:nvPr>
        </p:nvSpPr>
        <p:spPr>
          <a:xfrm>
            <a:off x="1715250" y="2154263"/>
            <a:ext cx="5713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SolaimanLipi" pitchFamily="65" charset="0"/>
                <a:cs typeface="SolaimanLipi" pitchFamily="65" charset="0"/>
              </a:rPr>
              <a:t>মোঃ কামরুল হাসান </a:t>
            </a:r>
            <a:endParaRPr sz="3600" b="1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07" name="Google Shape;1907;p15"/>
          <p:cNvSpPr txBox="1">
            <a:spLocks noGrp="1"/>
          </p:cNvSpPr>
          <p:nvPr>
            <p:ph type="body" idx="4294967295"/>
          </p:nvPr>
        </p:nvSpPr>
        <p:spPr>
          <a:xfrm>
            <a:off x="1715250" y="2811319"/>
            <a:ext cx="57135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সহকারী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শিক্ষক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সাঘাটা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পাইলট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বালিকা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উচ্চ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বিদ্যালয়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কলেজ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সাঘাটা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গাইবান্ধা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।</a:t>
            </a:r>
            <a:endParaRPr sz="18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09" name="Google Shape;1909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একজন চাকুরীজীবীর মাসিক আয় ১৫০০০ টাকা। তার মাসিক ব্যয় ৯০০০ টাকা । তার ব্যয় আয়ের শতকরা কত? 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মাসিক আয় ১৫০০০ টাকা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মাসিক ব্যয় ৯০০০ টাকা</a:t>
            </a:r>
          </a:p>
          <a:p>
            <a:pPr marL="0" lvl="0" indent="0"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ব্যয় ও আয়ের অনুপাত =         =             =     </a:t>
            </a:r>
          </a:p>
          <a:p>
            <a:pPr marL="0" lvl="0" indent="0"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  <a:p>
            <a:pPr marL="0" lvl="0" indent="0"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ব্যয় আয়ের শতকরা পরিমান =                  = ৬০   </a:t>
            </a:r>
          </a:p>
          <a:p>
            <a:pPr marL="0" lvl="0" indent="0"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  <a:p>
            <a:pPr marL="0" lvl="0" indent="0"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অতএব, ব্যয় আয়ের শতকরা ৬০ % (উত্তর)                  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343150"/>
            <a:ext cx="514350" cy="74295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343150"/>
            <a:ext cx="895350" cy="74295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29200" y="249555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05400" y="295275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257550"/>
            <a:ext cx="1133475" cy="7239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343150"/>
            <a:ext cx="190500" cy="72390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4419600" y="3790950"/>
            <a:ext cx="3048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05400" y="3486150"/>
            <a:ext cx="4572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10200" y="3257550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olaimanLipi" pitchFamily="65" charset="0"/>
                <a:cs typeface="SolaimanLipi" pitchFamily="65" charset="0"/>
              </a:rPr>
              <a:t>২০</a:t>
            </a:r>
            <a:endParaRPr lang="en-US" sz="1600" dirty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শ্রেণিতে ২০০ জন শিক্ষার্থীর মধ্যে ৫% অনুপস্থিত ছিল। কতজন উপস্থিত ছিল?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শ্রেণিতে ২০০ জন শিক্ষার্থীর মধ্যে ৫% অনুপস্থিত ছিল। কতজন উপস্থিত ছিল?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শিক্ষার্থীর সংখ্যা = ২০০ জন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শ্রেণিতে ২০০ জন শিক্ষার্থীর মধ্যে ৫% অনুপস্থিত ছিল। কতজন উপস্থিত ছিল?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শিক্ষার্থীর সংখ্যা = ২০০ জন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অনুপস্থিত শিক্ষার্থীর সংখ্যা= ২০০ এর ৫ %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শ্রেণিতে ২০০ জন শিক্ষার্থীর মধ্যে ৫% অনুপস্থিত ছিল। কতজন উপস্থিত ছিল?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শিক্ষার্থীর সংখ্যা = ২০০ জন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অনুপস্থিত শিক্ষার্থীর সংখ্যা= ২০০ এর ৫ %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      = 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495550"/>
            <a:ext cx="1419225" cy="73342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শ্রেণিতে ২০০ জন শিক্ষার্থীর মধ্যে ৫% অনুপস্থিত ছিল। কতজন উপস্থিত ছিল?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শিক্ষার্থীর সংখ্যা = ২০০ জন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অনুপস্থিত শিক্ষার্থীর সংখ্যা= ২০০ এর ৫ %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      =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    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495550"/>
            <a:ext cx="1419225" cy="73342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67200" y="287655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302895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শ্রেণিতে ২০০ জন শিক্ষার্থীর মধ্যে ৫% অনুপস্থিত ছিল। কতজন উপস্থিত ছিল?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শিক্ষার্থীর সংখ্যা = ২০০ জন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অনুপস্থিত শিক্ষার্থীর সংখ্যা= ২০০ এর ৫ %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      =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      = ১০ জন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495550"/>
            <a:ext cx="1419225" cy="73342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67200" y="287655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302895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514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শ্রেণিতে ২০০ জন শিক্ষার্থীর মধ্যে ৫% অনুপস্থিত ছিল। কতজন উপস্থিত ছিল?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456050"/>
            <a:ext cx="7097850" cy="3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শিক্ষার্থীর সংখ্যা = ২০০ জন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অনুপস্থিত শিক্ষার্থীর সংখ্যা= ২০০ এর ৫ %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      =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      = ১০ জন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অতএব উপস্থিত শিক্ষার্থীর সংখ্যা = (২০০-১০)= ১৯০ জন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                                                           (উত্তর)              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495550"/>
            <a:ext cx="1419225" cy="73342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67200" y="287655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302895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latin typeface="SolaimanLipi" pitchFamily="65" charset="0"/>
                <a:cs typeface="SolaimanLipi" pitchFamily="65" charset="0"/>
              </a:rPr>
              <a:t>সবাইকে</a:t>
            </a:r>
            <a:r>
              <a:rPr lang="en-US" b="1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latin typeface="SolaimanLipi" pitchFamily="65" charset="0"/>
                <a:cs typeface="SolaimanLipi" pitchFamily="65" charset="0"/>
              </a:rPr>
              <a:t>ধন্যবাদ</a:t>
            </a:r>
            <a:r>
              <a:rPr lang="en-US" b="1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b="1" dirty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6"/>
          <p:cNvSpPr txBox="1">
            <a:spLocks noGrp="1"/>
          </p:cNvSpPr>
          <p:nvPr>
            <p:ph type="ctrTitle"/>
          </p:nvPr>
        </p:nvSpPr>
        <p:spPr>
          <a:xfrm>
            <a:off x="1676400" y="209550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আজকের পাঠের বিষয়</a:t>
            </a:r>
            <a:endParaRPr lang="en-US" sz="48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16" name="Google Shape;1916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428750"/>
            <a:ext cx="7924800" cy="7959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৬ষ্ঠ 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শ্রেণি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গণিত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দ্বিতীয়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অধ্যায়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অনুশীলনী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২.২)  </a:t>
            </a:r>
            <a:endParaRPr lang="en-US" sz="3600" b="1" dirty="0" smtClean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অনুপাত</a:t>
            </a:r>
            <a:r>
              <a:rPr lang="en-US" sz="3600" b="1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36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শতকরা</a:t>
            </a:r>
            <a:r>
              <a:rPr lang="en-US" sz="3600" b="1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1239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ছাত্রীর সংখ্যা ৪০% </a:t>
            </a: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1239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ছাত্রীর সংখ্যা ৪০%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অতএব, ছাত্র সংখ্যা (১০০-৪০)%=৬০%</a:t>
            </a: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1239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ছাত্রীর সংখ্যা ৪০%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অতএব, ছাত্র সংখ্যা (১০০-৪০)%=৬০%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শিক্ষার্থীর সংখ্যা ১০০ জন হলে ছাত্র সংখ্যা ৬০ জন </a:t>
            </a: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1239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ছাত্রীর সংখ্যা ৪০%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অতএব, ছাত্র সংখ্যা (১০০-৪০)%=৬০%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শিক্ষার্থীর সংখ্যা ১০০ জন হলে ছাত্র সংখ্যা ৬০ জন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শিক্ষার্থীর সংখ্যা ১ জন হলে ছাত্র সংখ্যা =          জন </a:t>
            </a: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647950"/>
            <a:ext cx="609600" cy="714375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097850" cy="10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914400" y="1123950"/>
            <a:ext cx="7097850" cy="368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সমাধানঃ দেয়া আছে ছাত্রীর সংখ্যা ৪০%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অতএব, ছাত্র সংখ্যা (১০০-৪০)%=৬০%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শিক্ষার্থীর সংখ্যা ১০০ জন হলে ছাত্র সংখ্যা ৬০ জন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 শিক্ষার্থীর সংখ্যা ১ জন হলে ছাত্র সংখ্যা =          জন </a:t>
            </a:r>
          </a:p>
          <a:p>
            <a:pPr marL="0" lvl="0" indent="0">
              <a:lnSpc>
                <a:spcPct val="250000"/>
              </a:lnSpc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শিক্ষার্থীর সংখ্যা ৫০০ জন হলে ছাত্র সংখ্যা=                   জন </a:t>
            </a: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647950"/>
            <a:ext cx="609600" cy="714375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486150"/>
            <a:ext cx="13335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1088</Words>
  <PresentationFormat>On-screen Show (16:9)</PresentationFormat>
  <Paragraphs>147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SolaimanLipi</vt:lpstr>
      <vt:lpstr>Amatic SC</vt:lpstr>
      <vt:lpstr>Merriweather</vt:lpstr>
      <vt:lpstr>Nathaniel template</vt:lpstr>
      <vt:lpstr>আজকের ক্লাসে সবাইকে স্বাগতম</vt:lpstr>
      <vt:lpstr>শিক্ষক পরিচিতি </vt:lpstr>
      <vt:lpstr>আজকের পাঠের বিষয়</vt:lpstr>
      <vt:lpstr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vt:lpstr>
      <vt:lpstr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vt:lpstr>
      <vt:lpstr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vt:lpstr>
      <vt:lpstr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vt:lpstr>
      <vt:lpstr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vt:lpstr>
      <vt:lpstr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vt:lpstr>
      <vt:lpstr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vt:lpstr>
      <vt:lpstr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vt:lpstr>
      <vt:lpstr>প্রশ্নঃ একটি স্কুলে শিক্ষার্থীর সংখ্যা ৫০০ জন। এর মধ্যে ছাত্রী সংখ্যা ৪০% হলে ওই স্কুলের ছাত্র সংখ্যা কত? </vt:lpstr>
      <vt:lpstr>প্রশ্নঃ একজন চাকুরীজীবীর মাসিক আয় ১৫০০০ টাকা। তার মাসিক ব্যয় ৯০০০ টাকা । তার ব্যয় আয়ের শতকরা কত?  </vt:lpstr>
      <vt:lpstr>প্রশ্নঃ একজন চাকুরীজীবীর মাসিক আয় ১৫০০০ টাকা। তার মাসিক ব্যয় ৯০০০ টাকা । তার ব্যয় আয়ের শতকরা কত?  </vt:lpstr>
      <vt:lpstr>প্রশ্নঃ একজন চাকুরীজীবীর মাসিক আয় ১৫০০০ টাকা। তার মাসিক ব্যয় ৯০০০ টাকা । তার ব্যয় আয়ের শতকরা কত?  </vt:lpstr>
      <vt:lpstr>প্রশ্নঃ একজন চাকুরীজীবীর মাসিক আয় ১৫০০০ টাকা। তার মাসিক ব্যয় ৯০০০ টাকা । তার ব্যয় আয়ের শতকরা কত?  </vt:lpstr>
      <vt:lpstr>প্রশ্নঃ একজন চাকুরীজীবীর মাসিক আয় ১৫০০০ টাকা। তার মাসিক ব্যয় ৯০০০ টাকা । তার ব্যয় আয়ের শতকরা কত?  </vt:lpstr>
      <vt:lpstr>প্রশ্নঃ একজন চাকুরীজীবীর মাসিক আয় ১৫০০০ টাকা। তার মাসিক ব্যয় ৯০০০ টাকা । তার ব্যয় আয়ের শতকরা কত?  </vt:lpstr>
      <vt:lpstr>প্রশ্নঃ একজন চাকুরীজীবীর মাসিক আয় ১৫০০০ টাকা। তার মাসিক ব্যয় ৯০০০ টাকা । তার ব্যয় আয়ের শতকরা কত?  </vt:lpstr>
      <vt:lpstr>প্রশ্নঃ একজন চাকুরীজীবীর মাসিক আয় ১৫০০০ টাকা। তার মাসিক ব্যয় ৯০০০ টাকা । তার ব্যয় আয়ের শতকরা কত?  </vt:lpstr>
      <vt:lpstr>প্রশ্নঃ একটি শ্রেণিতে ২০০ জন শিক্ষার্থীর মধ্যে ৫% অনুপস্থিত ছিল। কতজন উপস্থিত ছিল? </vt:lpstr>
      <vt:lpstr>প্রশ্নঃ একটি শ্রেণিতে ২০০ জন শিক্ষার্থীর মধ্যে ৫% অনুপস্থিত ছিল। কতজন উপস্থিত ছিল? </vt:lpstr>
      <vt:lpstr>প্রশ্নঃ একটি শ্রেণিতে ২০০ জন শিক্ষার্থীর মধ্যে ৫% অনুপস্থিত ছিল। কতজন উপস্থিত ছিল? </vt:lpstr>
      <vt:lpstr>প্রশ্নঃ একটি শ্রেণিতে ২০০ জন শিক্ষার্থীর মধ্যে ৫% অনুপস্থিত ছিল। কতজন উপস্থিত ছিল? </vt:lpstr>
      <vt:lpstr>প্রশ্নঃ একটি শ্রেণিতে ২০০ জন শিক্ষার্থীর মধ্যে ৫% অনুপস্থিত ছিল। কতজন উপস্থিত ছিল? </vt:lpstr>
      <vt:lpstr>প্রশ্নঃ একটি শ্রেণিতে ২০০ জন শিক্ষার্থীর মধ্যে ৫% অনুপস্থিত ছিল। কতজন উপস্থিত ছিল? </vt:lpstr>
      <vt:lpstr>প্রশ্নঃ একটি শ্রেণিতে ২০০ জন শিক্ষার্থীর মধ্যে ৫% অনুপস্থিত ছিল। কতজন উপস্থিত ছিল? </vt:lpstr>
      <vt:lpstr>সবাইকে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Kamrul</dc:creator>
  <cp:lastModifiedBy>Kamrul Hasan</cp:lastModifiedBy>
  <cp:revision>22</cp:revision>
  <dcterms:modified xsi:type="dcterms:W3CDTF">2020-09-12T16:29:14Z</dcterms:modified>
</cp:coreProperties>
</file>