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3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6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4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8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7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CD0E-55E6-48C1-A67F-0B3F18D0C901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04E85-8363-4CD8-A05D-0C1526BF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gif-images-of-flowe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0"/>
            <a:ext cx="1219199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151" y="1479177"/>
            <a:ext cx="11235846" cy="37702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39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0" y="295837"/>
            <a:ext cx="12192000" cy="5836022"/>
            <a:chOff x="652544" y="191255"/>
            <a:chExt cx="7992888" cy="2952328"/>
          </a:xfrm>
        </p:grpSpPr>
        <p:sp>
          <p:nvSpPr>
            <p:cNvPr id="11" name="Donut 10"/>
            <p:cNvSpPr/>
            <p:nvPr/>
          </p:nvSpPr>
          <p:spPr>
            <a:xfrm>
              <a:off x="652544" y="191255"/>
              <a:ext cx="7992888" cy="2952328"/>
            </a:xfrm>
            <a:prstGeom prst="donu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rgbClr val="D917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1143" y="623703"/>
              <a:ext cx="6912768" cy="63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50"/>
                  </a:solidFill>
                  <a:latin typeface="PadmaMJ" pitchFamily="2" charset="0"/>
                  <a:cs typeface="PadmaMJ" pitchFamily="2" charset="0"/>
                </a:rPr>
                <a:t>    </a:t>
              </a:r>
              <a:endParaRPr lang="en-US" sz="6000" dirty="0" smtClean="0">
                <a:solidFill>
                  <a:srgbClr val="00B050"/>
                </a:solidFill>
                <a:latin typeface="PadmaMJ" pitchFamily="2" charset="0"/>
                <a:cs typeface="PadmaMJ" pitchFamily="2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4988860" y="309283"/>
            <a:ext cx="1350162" cy="135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131563"/>
      </p:ext>
    </p:extLst>
  </p:cSld>
  <p:clrMapOvr>
    <a:masterClrMapping/>
  </p:clrMapOvr>
  <p:transition spd="med" advTm="3485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9 -1.48148E-6 C -0.21489 -1.48148E-6 -0.40934 0.14445 -0.40934 0.32708 C -0.40934 0.50903 -0.21489 0.66019 0.02369 0.66019 C 0.26422 0.66019 0.45985 0.50903 0.45985 0.32708 C 0.45985 0.14445 0.26422 -1.48148E-6 0.02369 -1.48148E-6 Z " pathEditMode="fixed" rAng="0" ptsTypes="fffff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201706"/>
            <a:ext cx="11746283" cy="6494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22" y="1261856"/>
            <a:ext cx="1153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শিগগির চলে আয় </a:t>
            </a:r>
            <a:r>
              <a:rPr lang="bn-IN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এই গাড়িতে </a:t>
            </a:r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জায়গা আছে</a:t>
            </a:r>
            <a:r>
              <a:rPr lang="bn-IN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938380"/>
      </p:ext>
    </p:extLst>
  </p:cSld>
  <p:clrMapOvr>
    <a:masterClrMapping/>
  </p:clrMapOvr>
  <p:transition spd="slow" advTm="72094">
    <p:fad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859" y="1089212"/>
            <a:ext cx="7691717" cy="536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82" y="298956"/>
            <a:ext cx="116317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48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“আপনারা আমাদের গাড়িতে আসুন না- এখানে জায়গা আছে।” </a:t>
            </a:r>
            <a:endParaRPr lang="en-US" sz="48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291" y="1949824"/>
            <a:ext cx="2662520" cy="4477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805068" y="1133147"/>
            <a:ext cx="3001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122397"/>
      </p:ext>
    </p:extLst>
  </p:cSld>
  <p:clrMapOvr>
    <a:masterClrMapping/>
  </p:clrMapOvr>
  <p:transition spd="slow" advTm="659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322729"/>
            <a:ext cx="5957047" cy="6320118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74813" y="336175"/>
            <a:ext cx="5795682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 ভাঙ্গার পর কল্যাণী কানপুরে একটা স্কুলে কাজ নেয়।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অনুপম ট্রেনে করে মাকে নিয়ে তীর্থযাত্রার 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কণ্ঠের ঝঙ্কারে মুগ্ধ হয়।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কণ্ঠ কল্যাণীর।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5779" t="64737" r="52272" b="7541"/>
          <a:stretch>
            <a:fillRect/>
          </a:stretch>
        </p:blipFill>
        <p:spPr>
          <a:xfrm>
            <a:off x="188258" y="3792071"/>
            <a:ext cx="5795683" cy="2904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532174"/>
      </p:ext>
    </p:extLst>
  </p:cSld>
  <p:clrMapOvr>
    <a:masterClrMapping/>
  </p:clrMapOvr>
  <p:transition spd="slow" advTm="97886">
    <p:fad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" y="0"/>
            <a:ext cx="12131039" cy="6858000"/>
          </a:xfrm>
          <a:prstGeom prst="rect">
            <a:avLst/>
          </a:prstGeom>
        </p:spPr>
      </p:pic>
      <p:pic>
        <p:nvPicPr>
          <p:cNvPr id="3" name="Picture 2" descr="photo-1454855338.jpg"/>
          <p:cNvPicPr>
            <a:picLocks noChangeAspect="1"/>
          </p:cNvPicPr>
          <p:nvPr/>
        </p:nvPicPr>
        <p:blipFill>
          <a:blip r:embed="rId4" cstate="print"/>
          <a:srcRect l="15866" r="9996"/>
          <a:stretch>
            <a:fillRect/>
          </a:stretch>
        </p:blipFill>
        <p:spPr>
          <a:xfrm>
            <a:off x="188260" y="1089765"/>
            <a:ext cx="2041373" cy="5079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2784" y="250519"/>
            <a:ext cx="45970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হাত জোড় করিয়াছি,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মাথা হেঁট করিয়াছি;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শম্ভুনাথ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বাবুর হৃদয় গলিয়াছে, </a:t>
            </a:r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কল্যাণী বলে, </a:t>
            </a:r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“আমি বিবাহ করিব না।”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3492" y="1290182"/>
            <a:ext cx="2230923" cy="47348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9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36"/>
    </mc:Choice>
    <mc:Fallback xmlns="">
      <p:transition spd="slow" advTm="73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কানপুর.png এর চিত্র ফলাফ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2317" y="0"/>
            <a:ext cx="12985376" cy="688348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2407612" y="3124201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76694" y="2321857"/>
            <a:ext cx="914400" cy="5154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কানপুরে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773711" y="345646"/>
            <a:ext cx="5992465" cy="55701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 হরিশ কানপুরে চাকরি করে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88675" y="1927854"/>
            <a:ext cx="188447" cy="3409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96794" y="3244334"/>
            <a:ext cx="23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 হরিশ কানপুরে চাকরি করে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902754" y="1020273"/>
            <a:ext cx="5836528" cy="682580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শম্ভুনাথ সেন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কানপুরে 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ডাক্তা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5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49"/>
    </mc:Choice>
    <mc:Fallback xmlns="">
      <p:transition spd="slow" advTm="37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6 -0.00787 C -0.09749 -0.00787 -0.14136 0.02407 -0.14136 0.06458 C -0.14136 0.10509 -0.09749 0.13935 -0.04296 0.13935 C 0.01171 0.13935 0.05687 0.10509 0.05687 0.06458 C 0.05687 0.02407 0.01171 -0.00787 -0.04296 -0.00787 Z " pathEditMode="fixed" rAng="0" ptsTypes="fffff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 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728132"/>
            <a:ext cx="6200775" cy="5710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361">
            <a:off x="6305551" y="1038225"/>
            <a:ext cx="5486400" cy="4587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88441"/>
            <a:ext cx="12073237" cy="44891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221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mKj‡K</a:t>
            </a:r>
            <a:r>
              <a:rPr lang="en-US" sz="115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   </a:t>
            </a:r>
            <a:r>
              <a:rPr lang="en-US" sz="115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ab¨ev</a:t>
            </a:r>
            <a:r>
              <a:rPr lang="en-US" sz="115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`</a:t>
            </a:r>
            <a:endParaRPr lang="en-US" sz="115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hmaputraMJ" pitchFamily="2" charset="0"/>
              <a:cs typeface="Brahmap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9342"/>
      </p:ext>
    </p:extLst>
  </p:cSld>
  <p:clrMapOvr>
    <a:masterClrMapping/>
  </p:clrMapOvr>
  <p:transition spd="slow" advTm="20914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7065" y="1566009"/>
            <a:ext cx="3565028" cy="45434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sz="3600" cap="all" dirty="0">
              <a:solidFill>
                <a:srgbClr val="1F497D"/>
              </a:solidFill>
              <a:effectLst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757066" y="304801"/>
            <a:ext cx="8682335" cy="6482983"/>
          </a:xfrm>
          <a:prstGeom prst="horizontalScroll">
            <a:avLst>
              <a:gd name="adj" fmla="val 8406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</a:t>
            </a:r>
            <a:r>
              <a:rPr lang="en-US" sz="8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8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বাজুয়া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সুরেন্দ্রনাথ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মহাবিদ্যালয়,দাকোপ,খুলনা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033740" y="405450"/>
            <a:ext cx="6151417" cy="1905000"/>
          </a:xfrm>
          <a:prstGeom prst="downArrowCallou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BrahmaputraMJ" pitchFamily="2" charset="0"/>
                <a:cs typeface="NikoshBAN" pitchFamily="2" charset="0"/>
              </a:rPr>
              <a:t>আজকের পাঠ</a:t>
            </a:r>
            <a:endParaRPr lang="en-US" sz="8800" b="1" dirty="0">
              <a:solidFill>
                <a:schemeClr val="bg1"/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8" name="Flowchart: Display 7"/>
          <p:cNvSpPr/>
          <p:nvPr/>
        </p:nvSpPr>
        <p:spPr>
          <a:xfrm>
            <a:off x="0" y="4593188"/>
            <a:ext cx="12192000" cy="1981200"/>
          </a:xfrm>
          <a:prstGeom prst="flowChartDispla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rahmaputraMJ" pitchFamily="2" charset="0"/>
                <a:cs typeface="BrahmaputraMJ" pitchFamily="2" charset="0"/>
              </a:rPr>
              <a:t>‡</a:t>
            </a:r>
            <a:r>
              <a:rPr lang="en-US" sz="5400" b="1" dirty="0" err="1" smtClean="0">
                <a:solidFill>
                  <a:schemeClr val="bg1"/>
                </a:solidFill>
                <a:latin typeface="BrahmaputraMJ" pitchFamily="2" charset="0"/>
                <a:cs typeface="BrahmaputraMJ" pitchFamily="2" charset="0"/>
              </a:rPr>
              <a:t>QvUMít</a:t>
            </a:r>
            <a:r>
              <a:rPr lang="en-US" sz="5400" b="1" dirty="0" smtClean="0">
                <a:solidFill>
                  <a:schemeClr val="bg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BrahmaputraMJ" pitchFamily="2" charset="0"/>
                <a:cs typeface="BrahmaputraMJ" pitchFamily="2" charset="0"/>
              </a:rPr>
              <a:t>AcwiwPZv-iex›`ªbv</a:t>
            </a:r>
            <a:r>
              <a:rPr lang="en-US" sz="5400" b="1" dirty="0" smtClean="0">
                <a:solidFill>
                  <a:schemeClr val="bg1"/>
                </a:solidFill>
                <a:latin typeface="BrahmaputraMJ" pitchFamily="2" charset="0"/>
                <a:cs typeface="BrahmaputraMJ" pitchFamily="2" charset="0"/>
              </a:rPr>
              <a:t>_ </a:t>
            </a:r>
            <a:r>
              <a:rPr lang="en-US" sz="5400" b="1" dirty="0" err="1" smtClean="0">
                <a:solidFill>
                  <a:schemeClr val="bg1"/>
                </a:solidFill>
                <a:latin typeface="BrahmaputraMJ" pitchFamily="2" charset="0"/>
                <a:cs typeface="BrahmaputraMJ" pitchFamily="2" charset="0"/>
              </a:rPr>
              <a:t>VvKzi</a:t>
            </a:r>
            <a:endParaRPr lang="en-US" sz="5400" b="1" dirty="0" smtClean="0">
              <a:solidFill>
                <a:schemeClr val="bg1"/>
              </a:solidFill>
              <a:latin typeface="BrahmaputraMJ" pitchFamily="2" charset="0"/>
              <a:cs typeface="BrahmaputraMJ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( </a:t>
            </a:r>
            <a:r>
              <a:rPr lang="en-US" sz="4800" b="1" dirty="0" err="1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M‡íi</a:t>
            </a:r>
            <a:r>
              <a:rPr lang="en-US" sz="4800" b="1" dirty="0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 †</a:t>
            </a:r>
            <a:r>
              <a:rPr lang="en-US" sz="4800" b="1" dirty="0" err="1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cÖÿvcUt</a:t>
            </a:r>
            <a:r>
              <a:rPr lang="en-US" sz="4800" b="1" dirty="0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 †</a:t>
            </a:r>
            <a:r>
              <a:rPr lang="en-US" sz="4800" b="1" dirty="0" err="1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hŠZzK</a:t>
            </a:r>
            <a:r>
              <a:rPr lang="en-US" sz="4800" b="1" dirty="0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mgm¨v</a:t>
            </a:r>
            <a:r>
              <a:rPr lang="en-US" sz="4800" b="1" dirty="0" smtClean="0">
                <a:solidFill>
                  <a:srgbClr val="C00000"/>
                </a:solidFill>
                <a:latin typeface="BrahmaputraMJ" pitchFamily="2" charset="0"/>
                <a:cs typeface="BrahmaputraMJ" pitchFamily="2" charset="0"/>
              </a:rPr>
              <a:t> )</a:t>
            </a:r>
            <a:endParaRPr lang="en-US" sz="4800" b="1" dirty="0">
              <a:solidFill>
                <a:srgbClr val="C00000"/>
              </a:solidFill>
              <a:latin typeface="BrahmaputraMJ" pitchFamily="2" charset="0"/>
              <a:cs typeface="Brahmaputra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28" y="1721223"/>
            <a:ext cx="3711388" cy="28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8331"/>
      </p:ext>
    </p:extLst>
  </p:cSld>
  <p:clrMapOvr>
    <a:masterClrMapping/>
  </p:clrMapOvr>
  <p:transition spd="slow" advTm="30311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0" y="0"/>
            <a:ext cx="12192000" cy="1600200"/>
          </a:xfrm>
          <a:prstGeom prst="flowChartDecision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 smtClean="0">
                <a:solidFill>
                  <a:schemeClr val="tx1"/>
                </a:solidFill>
                <a:latin typeface="AtraiMJ" pitchFamily="2" charset="0"/>
                <a:cs typeface="NikoshBAN" pitchFamily="2" charset="0"/>
              </a:rPr>
              <a:t>      </a:t>
            </a:r>
            <a:r>
              <a:rPr lang="bn-IN" sz="4400" dirty="0" smtClean="0">
                <a:solidFill>
                  <a:schemeClr val="tx1"/>
                </a:solidFill>
                <a:latin typeface="AtraiMJ" pitchFamily="2" charset="0"/>
                <a:cs typeface="NikoshBAN" pitchFamily="2" charset="0"/>
              </a:rPr>
              <a:t>     </a:t>
            </a:r>
            <a:r>
              <a:rPr lang="en-US" sz="4400" dirty="0" smtClean="0">
                <a:solidFill>
                  <a:schemeClr val="tx1"/>
                </a:solidFill>
                <a:latin typeface="AtraiMJ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ÔAcwiwPZvÕ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QvUM‡íi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                    </a:t>
            </a:r>
          </a:p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         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mswÿß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cvV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cwiwPwZt</a:t>
            </a:r>
            <a:endParaRPr lang="en-US" sz="4000" b="1" dirty="0" smtClean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0" y="1788459"/>
            <a:ext cx="12192000" cy="4800600"/>
          </a:xfrm>
          <a:prstGeom prst="verticalScroll">
            <a:avLst/>
          </a:prstGeom>
          <a:solidFill>
            <a:srgbClr val="FFFF00"/>
          </a:solidFill>
          <a:ln w="1238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5891213" algn="l"/>
                <a:tab pos="6116638" algn="l"/>
              </a:tabLst>
            </a:pPr>
            <a:endParaRPr lang="bn-IN" sz="2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tabLst>
                <a:tab pos="5891213" algn="l"/>
                <a:tab pos="6116638" algn="l"/>
              </a:tabLst>
            </a:pPr>
            <a:r>
              <a:rPr lang="bn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cwiwPZvÕ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QvUMí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hŠZzK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ewjô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cÖwZev`x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QvUMí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Kj¨vYxi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Dcj‡ÿ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hŠZzK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Pig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AegvbbvKi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k¤¢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Kb¨v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m¤úª`v‡b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Am¤§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bn-IN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eihvÎxmn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AZci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GKw`b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Kvbcy‡i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†Uª‡b GK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AcwiwPZv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</a:t>
            </a:r>
            <a:r>
              <a:rPr lang="bn-IN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য়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g‡qwUi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আচার, ব্যবহার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mŠ›`‡h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»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Kvbcy‡ii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mwbœK‡U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g‡qwUi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ewi‡q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GB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g‡qwU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bn-IN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য়া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k¤¢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eveyi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†`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bn-IN" sz="28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কিন্তু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Abybq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web‡q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wk¤¢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evey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ivwR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e¨w³Z¡gqx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we‡q‡Z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ivwR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gvUK_v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Abyc‡gi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Kj¨vYx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AcwiwPZv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iBj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725927"/>
      </p:ext>
    </p:extLst>
  </p:cSld>
  <p:clrMapOvr>
    <a:masterClrMapping/>
  </p:clrMapOvr>
  <p:transition spd="slow" advTm="74558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995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204789" y="2"/>
            <a:ext cx="11987212" cy="1506069"/>
          </a:xfrm>
          <a:prstGeom prst="leftRightArrow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ÔAcwiwPZvÕ</a:t>
            </a:r>
            <a:r>
              <a:rPr lang="en-US" sz="4800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 †</a:t>
            </a:r>
            <a:r>
              <a:rPr lang="en-US" sz="4800" dirty="0" err="1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QvUM‡íi</a:t>
            </a:r>
            <a:r>
              <a:rPr lang="en-US" sz="4800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wKQz</a:t>
            </a:r>
            <a:r>
              <a:rPr lang="en-US" sz="4800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 ¸</a:t>
            </a:r>
            <a:r>
              <a:rPr lang="bn-IN" sz="4800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রু</a:t>
            </a:r>
            <a:r>
              <a:rPr lang="en-US" sz="4800" dirty="0" err="1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Z¡c~Y</a:t>
            </a:r>
            <a:r>
              <a:rPr lang="en-US" sz="4800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© </a:t>
            </a:r>
            <a:r>
              <a:rPr lang="en-US" sz="4800" dirty="0" err="1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jvB</a:t>
            </a:r>
            <a:r>
              <a:rPr lang="bn-IN" sz="4800" b="1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ন ব্যাখ্যা</a:t>
            </a:r>
            <a:r>
              <a:rPr lang="en-US" sz="4800" b="1" dirty="0" smtClean="0">
                <a:solidFill>
                  <a:schemeClr val="tx1"/>
                </a:solidFill>
                <a:latin typeface="RuposhreeMJ" pitchFamily="2" charset="0"/>
                <a:cs typeface="NikoshBAN" pitchFamily="2" charset="0"/>
              </a:rPr>
              <a:t>t</a:t>
            </a:r>
            <a:endParaRPr lang="en-US" sz="6000" b="1" i="1" dirty="0">
              <a:solidFill>
                <a:schemeClr val="tx1"/>
              </a:solidFill>
              <a:latin typeface="RuposhreeMJ" pitchFamily="2" charset="0"/>
              <a:cs typeface="NikoshBAN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01542" y="1552293"/>
            <a:ext cx="7786011" cy="2172541"/>
          </a:xfrm>
          <a:prstGeom prst="snip2DiagRect">
            <a:avLst/>
          </a:prstGeom>
          <a:solidFill>
            <a:schemeClr val="bg2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G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RxebUv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bv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ˆ`‡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N©i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wnmv‡e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eo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,</a:t>
            </a:r>
            <a:endParaRPr lang="bn-IN" sz="3600" b="1" dirty="0" smtClean="0">
              <a:solidFill>
                <a:schemeClr val="tx1"/>
              </a:solidFill>
              <a:latin typeface="BrahmaputraMJ" pitchFamily="2" charset="0"/>
              <a:cs typeface="BrahmaputraMJ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bv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¸‡Yi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wnmv‡e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| </a:t>
            </a:r>
            <a:endParaRPr lang="bn-IN" sz="3600" b="1" dirty="0" smtClean="0">
              <a:solidFill>
                <a:schemeClr val="tx1"/>
              </a:solidFill>
              <a:latin typeface="BrahmaputraMJ" pitchFamily="2" charset="0"/>
              <a:cs typeface="BrahmaputraMJ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Zey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Bnvi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GKUz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we‡kl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g~j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¨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Av‡Q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|</a:t>
            </a:r>
            <a:endParaRPr lang="en-US" sz="3600" b="1" dirty="0">
              <a:solidFill>
                <a:schemeClr val="tx1"/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403411" y="4088466"/>
            <a:ext cx="7718613" cy="2433357"/>
          </a:xfrm>
          <a:prstGeom prst="snip2DiagRect">
            <a:avLst/>
          </a:prstGeom>
          <a:solidFill>
            <a:schemeClr val="bg2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cwÐZ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gnvkq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Avgv‡K</a:t>
            </a:r>
            <a:endParaRPr lang="bn-IN" sz="3600" b="1" dirty="0" smtClean="0">
              <a:solidFill>
                <a:schemeClr val="tx1"/>
              </a:solidFill>
              <a:latin typeface="BrahmaputraMJ" pitchFamily="2" charset="0"/>
              <a:cs typeface="BrahmaputraMJ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wkgyj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dzj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I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gvKvj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d‡ji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mwnZ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Zzjbv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Kwiqv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, </a:t>
            </a:r>
            <a:endParaRPr lang="bn-IN" sz="3600" b="1" dirty="0" smtClean="0">
              <a:solidFill>
                <a:schemeClr val="tx1"/>
              </a:solidFill>
              <a:latin typeface="BrahmaputraMJ" pitchFamily="2" charset="0"/>
              <a:cs typeface="BrahmaputraMJ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we`ªƒc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Kwievi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my‡hvM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cvBqvwQ‡jb</a:t>
            </a:r>
            <a:r>
              <a:rPr lang="en-US" sz="3600" b="1" dirty="0" smtClean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|</a:t>
            </a:r>
            <a:endParaRPr lang="en-US" sz="2800" b="1" dirty="0">
              <a:solidFill>
                <a:schemeClr val="tx1"/>
              </a:solidFill>
              <a:latin typeface="BrahmaputraMJ" pitchFamily="2" charset="0"/>
              <a:cs typeface="BrahmaputraMJ" pitchFamily="2" charset="0"/>
            </a:endParaRPr>
          </a:p>
        </p:txBody>
      </p:sp>
      <p:pic>
        <p:nvPicPr>
          <p:cNvPr id="13" name="Picture 2" descr="C:\Users\Radha Kanto Mondal\Downloads\index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52818" t="7874" r="27638"/>
          <a:stretch>
            <a:fillRect/>
          </a:stretch>
        </p:blipFill>
        <p:spPr bwMode="auto">
          <a:xfrm>
            <a:off x="9169052" y="1603333"/>
            <a:ext cx="2642992" cy="4860098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452395"/>
      </p:ext>
    </p:extLst>
  </p:cSld>
  <p:clrMapOvr>
    <a:masterClrMapping/>
  </p:clrMapOvr>
  <p:transition spd="slow" advTm="164000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487" y="225468"/>
            <a:ext cx="8154444" cy="851770"/>
          </a:xfr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অনুপম</a:t>
            </a:r>
            <a:endParaRPr lang="en-US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88259" y="1390389"/>
            <a:ext cx="8175812" cy="2379945"/>
          </a:xfrm>
          <a:prstGeom prst="snip2Diag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মস্ত</a:t>
            </a:r>
            <a:r>
              <a:rPr lang="bn-IN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evsjv‡`‡ki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g‡a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¨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AvwgB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GKgvÎ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cyiæl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endParaRPr lang="bn-IN" sz="4000" b="1" dirty="0" smtClean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hvnv‡K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Kb¨vi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evc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weevn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Avmi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nB‡Z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endParaRPr lang="bn-IN" sz="4000" b="1" dirty="0" smtClean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wb‡R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wdivBqv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w`qv‡Q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|</a:t>
            </a:r>
            <a:endParaRPr lang="en-US" sz="4000" b="1" dirty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90347" y="4045907"/>
            <a:ext cx="8175812" cy="2582449"/>
          </a:xfrm>
          <a:prstGeom prst="snip2Diag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এখনো আশা ছাড়ি নাই।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মাতুলকে ছাড়িয়াছি।</a:t>
            </a:r>
            <a:endParaRPr lang="en-US" sz="4000" b="1" dirty="0">
              <a:solidFill>
                <a:schemeClr val="tx1"/>
              </a:solidFill>
              <a:latin typeface="KarnaphuliMJ" pitchFamily="2" charset="0"/>
              <a:cs typeface="KarnaphuliMJ" pitchFamily="2" charset="0"/>
            </a:endParaRPr>
          </a:p>
        </p:txBody>
      </p:sp>
      <p:pic>
        <p:nvPicPr>
          <p:cNvPr id="10" name="Picture 2" descr="C:\Users\Radha Kanto Mondal\Downloads\index1.jpg"/>
          <p:cNvPicPr>
            <a:picLocks noChangeAspect="1" noChangeArrowheads="1"/>
          </p:cNvPicPr>
          <p:nvPr/>
        </p:nvPicPr>
        <p:blipFill>
          <a:blip r:embed="rId3"/>
          <a:srcRect l="55350" t="10764" r="27638" b="53108"/>
          <a:stretch>
            <a:fillRect/>
          </a:stretch>
        </p:blipFill>
        <p:spPr bwMode="auto">
          <a:xfrm>
            <a:off x="8812061" y="1402915"/>
            <a:ext cx="2796988" cy="5113751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9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19"/>
    </mc:Choice>
    <mc:Fallback xmlns="">
      <p:transition spd="slow" advTm="195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07" y="3059483"/>
            <a:ext cx="6663846" cy="144655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“দেখি মেয়ের বিয়ে দেন কেমন করিয়া।”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411" y="1431098"/>
            <a:ext cx="6688899" cy="1323439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“ও আবার কী বলিবে।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আমি যা বলিব তাই হইবে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729" y="4709787"/>
            <a:ext cx="6676371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ফল্গুর বালির মতো তিনি (মামা) আমাদের সমস্ত সংসারটাকে নিজের অন্তরের মধ্যে শুষিয়া লইয়াছেন।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10" y="218164"/>
            <a:ext cx="11273425" cy="1015663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অনুপমের মামা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Radha Kanto Mondal\Downloads\index888.jpg"/>
          <p:cNvPicPr>
            <a:picLocks noChangeAspect="1" noChangeArrowheads="1"/>
          </p:cNvPicPr>
          <p:nvPr/>
        </p:nvPicPr>
        <p:blipFill>
          <a:blip r:embed="rId4"/>
          <a:srcRect l="32576" r="30558"/>
          <a:stretch>
            <a:fillRect/>
          </a:stretch>
        </p:blipFill>
        <p:spPr bwMode="auto">
          <a:xfrm>
            <a:off x="7979078" y="1528175"/>
            <a:ext cx="3695179" cy="512314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754239"/>
      </p:ext>
    </p:extLst>
  </p:cSld>
  <p:clrMapOvr>
    <a:masterClrMapping/>
  </p:clrMapOvr>
  <p:transition spd="slow" advTm="209267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3" y="407096"/>
            <a:ext cx="9732723" cy="838200"/>
          </a:xfrm>
          <a:solidFill>
            <a:srgbClr val="FF000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শম্ভুনাথ সেন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88259" y="1479176"/>
            <a:ext cx="8175812" cy="254149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Avgvi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Kb¨vi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Mnbv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Avwg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Pzwi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Kwie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G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K_v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hviv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g‡b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K‡i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Zv‡`i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nv‡Z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Avwg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Kb¨v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w`‡Z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cvwi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bv</a:t>
            </a:r>
            <a:r>
              <a:rPr lang="en-US" sz="40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|</a:t>
            </a:r>
            <a:endParaRPr lang="en-US" sz="4000" b="1" dirty="0">
              <a:solidFill>
                <a:schemeClr val="tx1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79295" y="4222376"/>
            <a:ext cx="8175812" cy="2438400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VvÆv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Zv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AvcwbB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Kwiqv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mvwiqv‡Qb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|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VvÆvi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m¤úK©Uv‡K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¯’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vqx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Kwievi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B”Qv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Avgvi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bvB</a:t>
            </a:r>
            <a:r>
              <a:rPr lang="en-US" sz="4000" b="1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|</a:t>
            </a:r>
          </a:p>
        </p:txBody>
      </p:sp>
      <p:pic>
        <p:nvPicPr>
          <p:cNvPr id="2051" name="Picture 3" descr="C:\Users\Radha Kanto Mondal\Downloads\--.jpg"/>
          <p:cNvPicPr>
            <a:picLocks noChangeAspect="1" noChangeArrowheads="1"/>
          </p:cNvPicPr>
          <p:nvPr/>
        </p:nvPicPr>
        <p:blipFill>
          <a:blip r:embed="rId3"/>
          <a:srcRect l="17347" r="28306"/>
          <a:stretch>
            <a:fillRect/>
          </a:stretch>
        </p:blipFill>
        <p:spPr bwMode="auto">
          <a:xfrm>
            <a:off x="8793271" y="1415441"/>
            <a:ext cx="3031299" cy="52005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5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635"/>
    </mc:Choice>
    <mc:Fallback xmlns="">
      <p:transition spd="slow" advTm="167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080" y="407095"/>
            <a:ext cx="8531616" cy="1146131"/>
          </a:xfrm>
          <a:solidFill>
            <a:srgbClr val="D91725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কল্যাণী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dha Kanto Mondal\Downloads\index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3879" t="20653" r="46037" b="5152"/>
          <a:stretch>
            <a:fillRect/>
          </a:stretch>
        </p:blipFill>
        <p:spPr bwMode="auto">
          <a:xfrm>
            <a:off x="551329" y="322728"/>
            <a:ext cx="2702859" cy="627977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6" name="Snip Diagonal Corner Rectangle 5"/>
          <p:cNvSpPr/>
          <p:nvPr/>
        </p:nvSpPr>
        <p:spPr>
          <a:xfrm>
            <a:off x="3645075" y="2780778"/>
            <a:ext cx="8175812" cy="2931091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B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weevn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fvOvi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ci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nB‡Z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Kj¨vYx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†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g‡q‡`i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 </a:t>
            </a:r>
            <a:r>
              <a:rPr lang="en-US" sz="5400" dirty="0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wk</a:t>
            </a:r>
            <a:r>
              <a:rPr lang="bn-IN" sz="5400" dirty="0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ক্ষা</a:t>
            </a:r>
            <a:r>
              <a:rPr lang="en-US" sz="5400" dirty="0" err="1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i</a:t>
            </a:r>
            <a:r>
              <a:rPr lang="en-US" sz="5400" dirty="0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ব্র</a:t>
            </a:r>
            <a:r>
              <a:rPr lang="en-US" sz="5400" dirty="0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Z</a:t>
            </a:r>
            <a:endParaRPr lang="bn-IN" sz="5400" dirty="0" smtClean="0">
              <a:solidFill>
                <a:schemeClr val="tx1"/>
              </a:solidFill>
              <a:latin typeface="DhanshirhiMJ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Dhanshirhi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MÖnY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Kwiqv‡Q</a:t>
            </a:r>
            <a:r>
              <a:rPr lang="en-US" sz="5400" dirty="0" smtClean="0">
                <a:solidFill>
                  <a:schemeClr val="tx1"/>
                </a:solidFill>
                <a:latin typeface="KarnaphuliMJ" pitchFamily="2" charset="0"/>
                <a:cs typeface="KarnaphuliMJ" pitchFamily="2" charset="0"/>
              </a:rPr>
              <a:t> |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2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43"/>
    </mc:Choice>
    <mc:Fallback xmlns="">
      <p:transition spd="slow" advTm="81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4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4|7.3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6|75.5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3.4|10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16.8|44.4|63.4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2|8.1|7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ArhialkhanMJ</vt:lpstr>
      <vt:lpstr>Arial</vt:lpstr>
      <vt:lpstr>AtraiMJ</vt:lpstr>
      <vt:lpstr>BrahmaputraMJ</vt:lpstr>
      <vt:lpstr>Calibri</vt:lpstr>
      <vt:lpstr>Calibri Light</vt:lpstr>
      <vt:lpstr>DhanshirhiMJ</vt:lpstr>
      <vt:lpstr>KarnaphuliMJ</vt:lpstr>
      <vt:lpstr>NikoshBAN</vt:lpstr>
      <vt:lpstr>PadmaMJ</vt:lpstr>
      <vt:lpstr>RinkiyMJ</vt:lpstr>
      <vt:lpstr>RuposhreeMJ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অনুপম</vt:lpstr>
      <vt:lpstr>PowerPoint Presentation</vt:lpstr>
      <vt:lpstr>শম্ভুনাথ সেন</vt:lpstr>
      <vt:lpstr>কল্যাণী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PRITOM</dc:creator>
  <cp:lastModifiedBy>PRITOM</cp:lastModifiedBy>
  <cp:revision>3</cp:revision>
  <dcterms:created xsi:type="dcterms:W3CDTF">2020-09-12T04:19:12Z</dcterms:created>
  <dcterms:modified xsi:type="dcterms:W3CDTF">2020-09-12T04:27:49Z</dcterms:modified>
</cp:coreProperties>
</file>