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2" r:id="rId3"/>
    <p:sldId id="257" r:id="rId4"/>
    <p:sldId id="263" r:id="rId5"/>
    <p:sldId id="264" r:id="rId6"/>
    <p:sldId id="265" r:id="rId7"/>
    <p:sldId id="275" r:id="rId8"/>
    <p:sldId id="276" r:id="rId9"/>
    <p:sldId id="277" r:id="rId10"/>
    <p:sldId id="258" r:id="rId11"/>
    <p:sldId id="267" r:id="rId12"/>
    <p:sldId id="268" r:id="rId13"/>
    <p:sldId id="269" r:id="rId14"/>
    <p:sldId id="273" r:id="rId15"/>
    <p:sldId id="266" r:id="rId16"/>
    <p:sldId id="274" r:id="rId17"/>
    <p:sldId id="270" r:id="rId18"/>
    <p:sldId id="271" r:id="rId19"/>
    <p:sldId id="27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AE9A02"/>
    <a:srgbClr val="DAD7E8"/>
    <a:srgbClr val="A5B50B"/>
    <a:srgbClr val="9900CC"/>
    <a:srgbClr val="FF5050"/>
    <a:srgbClr val="336699"/>
    <a:srgbClr val="0000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B597-E632-40C5-8377-6057B7E7107F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8CFB-F3A8-42CD-9584-76AAFD233791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8144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B597-E632-40C5-8377-6057B7E7107F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8CFB-F3A8-42CD-9584-76AAFD233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309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B597-E632-40C5-8377-6057B7E7107F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8CFB-F3A8-42CD-9584-76AAFD233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6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B597-E632-40C5-8377-6057B7E7107F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8CFB-F3A8-42CD-9584-76AAFD23379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0530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B597-E632-40C5-8377-6057B7E7107F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8CFB-F3A8-42CD-9584-76AAFD233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896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B597-E632-40C5-8377-6057B7E7107F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8CFB-F3A8-42CD-9584-76AAFD23379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2630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B597-E632-40C5-8377-6057B7E7107F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8CFB-F3A8-42CD-9584-76AAFD233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52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B597-E632-40C5-8377-6057B7E7107F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8CFB-F3A8-42CD-9584-76AAFD233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9355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B597-E632-40C5-8377-6057B7E7107F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8CFB-F3A8-42CD-9584-76AAFD233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81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B597-E632-40C5-8377-6057B7E7107F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8CFB-F3A8-42CD-9584-76AAFD233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600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B597-E632-40C5-8377-6057B7E7107F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8CFB-F3A8-42CD-9584-76AAFD233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37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B597-E632-40C5-8377-6057B7E7107F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8CFB-F3A8-42CD-9584-76AAFD233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284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B597-E632-40C5-8377-6057B7E7107F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8CFB-F3A8-42CD-9584-76AAFD233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950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B597-E632-40C5-8377-6057B7E7107F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8CFB-F3A8-42CD-9584-76AAFD233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265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B597-E632-40C5-8377-6057B7E7107F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8CFB-F3A8-42CD-9584-76AAFD233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698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B597-E632-40C5-8377-6057B7E7107F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8CFB-F3A8-42CD-9584-76AAFD233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72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B597-E632-40C5-8377-6057B7E7107F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8CFB-F3A8-42CD-9584-76AAFD233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891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89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2D2B597-E632-40C5-8377-6057B7E7107F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C048CFB-F3A8-42CD-9584-76AAFD233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8489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677" y="225083"/>
            <a:ext cx="12051323" cy="1631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72137"/>
            <a:ext cx="12262338" cy="78301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02165" y="3363377"/>
            <a:ext cx="7228940" cy="769441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  <a:effectLst>
            <a:reflection blurRad="6350" stA="50000" endA="300" endPos="90000" dist="50800" dir="5400000" sy="-100000" algn="bl" rotWithShape="0"/>
          </a:effectLst>
          <a:scene3d>
            <a:camera prst="perspectiveAbove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2060"/>
                </a:solidFill>
              </a:rPr>
              <a:t>আজকের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</a:rPr>
              <a:t>ক্লাসে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</a:rPr>
              <a:t>তোমাদের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</a:rPr>
              <a:t>কে</a:t>
            </a:r>
            <a:r>
              <a:rPr lang="en-US" sz="4400" dirty="0" smtClean="0">
                <a:solidFill>
                  <a:srgbClr val="002060"/>
                </a:solidFill>
              </a:rPr>
              <a:t>   </a:t>
            </a:r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89029" y="4624968"/>
            <a:ext cx="2323795" cy="769441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  <a:effectLst>
            <a:reflection blurRad="6350" stA="50000" endA="300" endPos="90000" dist="50800" dir="5400000" sy="-100000" algn="bl" rotWithShape="0"/>
          </a:effectLst>
          <a:scene3d>
            <a:camera prst="perspectiveAbove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</a:rPr>
              <a:t>স্বাগতম</a:t>
            </a:r>
            <a:endParaRPr lang="en-US" sz="4400" dirty="0">
              <a:solidFill>
                <a:srgbClr val="00206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489" y="78526"/>
            <a:ext cx="7970291" cy="1349656"/>
          </a:xfrm>
          <a:prstGeom prst="rect">
            <a:avLst/>
          </a:prstGeom>
          <a:ln>
            <a:solidFill>
              <a:srgbClr val="A5B50B"/>
            </a:solidFill>
          </a:ln>
          <a:effectLst>
            <a:reflection blurRad="6350" stA="50000" endA="300" endPos="9000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411383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548640" y="154745"/>
            <a:ext cx="11352628" cy="6703255"/>
          </a:xfrm>
          <a:prstGeom prst="frame">
            <a:avLst>
              <a:gd name="adj1" fmla="val 7611"/>
            </a:avLst>
          </a:prstGeom>
          <a:gradFill>
            <a:gsLst>
              <a:gs pos="12000">
                <a:srgbClr val="825600">
                  <a:alpha val="83000"/>
                </a:srgbClr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223445" y="708338"/>
            <a:ext cx="4030862" cy="690309"/>
          </a:xfrm>
          <a:prstGeom prst="roundRect">
            <a:avLst/>
          </a:prstGeom>
          <a:solidFill>
            <a:srgbClr val="FFFF00"/>
          </a:solidFill>
          <a:ln>
            <a:solidFill>
              <a:schemeClr val="bg1">
                <a:lumMod val="85000"/>
                <a:lumOff val="1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loud 5"/>
          <p:cNvSpPr/>
          <p:nvPr/>
        </p:nvSpPr>
        <p:spPr>
          <a:xfrm>
            <a:off x="1980500" y="1398647"/>
            <a:ext cx="8488907" cy="4933914"/>
          </a:xfrm>
          <a:prstGeom prst="cloud">
            <a:avLst/>
          </a:prstGeom>
          <a:solidFill>
            <a:srgbClr val="3333FF"/>
          </a:solidFill>
          <a:ln>
            <a:solidFill>
              <a:srgbClr val="FFFF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63500"/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AE9A02"/>
                </a:solidFill>
              </a:rPr>
              <a:t>শ্রেনিঃনবম</a:t>
            </a:r>
            <a:endParaRPr lang="en-US" sz="3200" dirty="0">
              <a:solidFill>
                <a:srgbClr val="AE9A02"/>
              </a:solidFill>
            </a:endParaRPr>
          </a:p>
          <a:p>
            <a:pPr algn="ctr"/>
            <a:r>
              <a:rPr lang="en-US" sz="3200" dirty="0" err="1">
                <a:solidFill>
                  <a:srgbClr val="AE9A02"/>
                </a:solidFill>
              </a:rPr>
              <a:t>বিষয়ঃইসলাম</a:t>
            </a:r>
            <a:r>
              <a:rPr lang="en-US" sz="3200" dirty="0">
                <a:solidFill>
                  <a:srgbClr val="AE9A02"/>
                </a:solidFill>
              </a:rPr>
              <a:t> ও </a:t>
            </a:r>
            <a:r>
              <a:rPr lang="en-US" sz="3200" dirty="0" err="1">
                <a:solidFill>
                  <a:srgbClr val="AE9A02"/>
                </a:solidFill>
              </a:rPr>
              <a:t>নৈতিক</a:t>
            </a:r>
            <a:r>
              <a:rPr lang="en-US" sz="3200" dirty="0">
                <a:solidFill>
                  <a:srgbClr val="AE9A02"/>
                </a:solidFill>
              </a:rPr>
              <a:t> </a:t>
            </a:r>
            <a:r>
              <a:rPr lang="en-US" sz="3200" dirty="0" err="1">
                <a:solidFill>
                  <a:srgbClr val="AE9A02"/>
                </a:solidFill>
              </a:rPr>
              <a:t>শিক্ষা</a:t>
            </a:r>
            <a:endParaRPr lang="en-US" sz="3200" dirty="0">
              <a:solidFill>
                <a:srgbClr val="AE9A02"/>
              </a:solidFill>
            </a:endParaRPr>
          </a:p>
          <a:p>
            <a:pPr algn="ctr"/>
            <a:r>
              <a:rPr lang="en-US" sz="3200" dirty="0" err="1" smtClean="0">
                <a:solidFill>
                  <a:srgbClr val="AE9A02"/>
                </a:solidFill>
              </a:rPr>
              <a:t>অধ্যায়</a:t>
            </a:r>
            <a:r>
              <a:rPr lang="en-US" sz="3200" dirty="0" smtClean="0">
                <a:solidFill>
                  <a:srgbClr val="AE9A02"/>
                </a:solidFill>
              </a:rPr>
              <a:t> - ৪</a:t>
            </a:r>
          </a:p>
          <a:p>
            <a:pPr algn="ctr"/>
            <a:r>
              <a:rPr lang="en-US" sz="3200" dirty="0" err="1" smtClean="0">
                <a:solidFill>
                  <a:srgbClr val="AE9A02"/>
                </a:solidFill>
              </a:rPr>
              <a:t>পাঠ</a:t>
            </a:r>
            <a:r>
              <a:rPr lang="en-US" sz="3200" dirty="0">
                <a:solidFill>
                  <a:srgbClr val="AE9A02"/>
                </a:solidFill>
              </a:rPr>
              <a:t> </a:t>
            </a:r>
            <a:r>
              <a:rPr lang="en-US" sz="3200" dirty="0" smtClean="0">
                <a:solidFill>
                  <a:srgbClr val="AE9A02"/>
                </a:solidFill>
              </a:rPr>
              <a:t>- ১ (</a:t>
            </a:r>
            <a:r>
              <a:rPr lang="en-US" sz="3200" dirty="0" err="1" smtClean="0">
                <a:solidFill>
                  <a:srgbClr val="AE9A02"/>
                </a:solidFill>
                <a:latin typeface="NikoshBAN" pitchFamily="2" charset="0"/>
              </a:rPr>
              <a:t>আখলাক</a:t>
            </a:r>
            <a:r>
              <a:rPr lang="en-US" sz="3200" dirty="0" smtClean="0">
                <a:solidFill>
                  <a:srgbClr val="AE9A02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3200" dirty="0">
              <a:solidFill>
                <a:srgbClr val="AE9A02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smtClean="0">
                <a:solidFill>
                  <a:srgbClr val="AE9A02"/>
                </a:solidFill>
              </a:rPr>
              <a:t>তারিখঃ০৬/০৯/২০২০</a:t>
            </a:r>
            <a:endParaRPr lang="en-US" sz="3200" dirty="0">
              <a:solidFill>
                <a:srgbClr val="AE9A02"/>
              </a:solidFill>
            </a:endParaRPr>
          </a:p>
          <a:p>
            <a:pPr algn="ctr"/>
            <a:r>
              <a:rPr lang="en-US" sz="3200" dirty="0" smtClean="0">
                <a:solidFill>
                  <a:srgbClr val="AE9A02"/>
                </a:solidFill>
              </a:rPr>
              <a:t>সময়ঃ৪০ </a:t>
            </a:r>
            <a:r>
              <a:rPr lang="en-US" sz="3200" dirty="0" err="1" smtClean="0">
                <a:solidFill>
                  <a:srgbClr val="AE9A02"/>
                </a:solidFill>
              </a:rPr>
              <a:t>মিনিট</a:t>
            </a:r>
            <a:r>
              <a:rPr lang="en-US" sz="3200" dirty="0" smtClean="0">
                <a:solidFill>
                  <a:srgbClr val="AE9A02"/>
                </a:solidFill>
              </a:rPr>
              <a:t> </a:t>
            </a:r>
            <a:endParaRPr lang="en-US" sz="3200" dirty="0">
              <a:solidFill>
                <a:srgbClr val="AE9A0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9692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67033" y="327547"/>
            <a:ext cx="3370997" cy="707886"/>
          </a:xfrm>
          <a:prstGeom prst="rect">
            <a:avLst/>
          </a:prstGeom>
          <a:solidFill>
            <a:srgbClr val="0070C0"/>
          </a:solidFill>
          <a:ln>
            <a:solidFill>
              <a:schemeClr val="bg2">
                <a:lumMod val="75000"/>
              </a:schemeClr>
            </a:solidFill>
          </a:ln>
          <a:scene3d>
            <a:camera prst="perspectiveBelow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খন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ফল</a:t>
            </a:r>
            <a:endParaRPr lang="en-US" sz="40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53036" y="1163475"/>
            <a:ext cx="10586434" cy="55092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১. </a:t>
            </a:r>
            <a:r>
              <a:rPr lang="bn-BD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আখলাকের ধারণা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বর্ণ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bn-BD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পারব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;</a:t>
            </a:r>
            <a:endParaRPr lang="bn-BD" sz="4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২. </a:t>
            </a:r>
            <a:r>
              <a:rPr lang="bn-BD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আখলাকের প্রকার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পারব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;</a:t>
            </a:r>
          </a:p>
          <a:p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৩.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কতিপয়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সদাচারণ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(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আখলাকে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হামিদাহ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)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পরিচয়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বর্ণ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পারব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;  </a:t>
            </a:r>
          </a:p>
          <a:p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৪.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আখলাকে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যামিমাহ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কুফল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পারব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;</a:t>
            </a:r>
            <a:endParaRPr lang="bn-BD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391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45474" y="202056"/>
            <a:ext cx="1938189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bg1">
                <a:lumMod val="75000"/>
                <a:lumOff val="2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আখলাক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80059" y="1424570"/>
            <a:ext cx="8248673" cy="954107"/>
          </a:xfrm>
          <a:prstGeom prst="rect">
            <a:avLst/>
          </a:prstGeom>
          <a:solidFill>
            <a:srgbClr val="9900CC"/>
          </a:solidFill>
          <a:ln>
            <a:solidFill>
              <a:srgbClr val="FFFF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n-US" sz="2800" dirty="0" err="1" smtClean="0">
                <a:latin typeface="NikoshBAN" pitchFamily="2" charset="0"/>
              </a:rPr>
              <a:t>আখলাক</a:t>
            </a:r>
            <a:r>
              <a:rPr lang="en-US" sz="2800" dirty="0" smtClean="0">
                <a:latin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</a:rPr>
              <a:t>আরবি</a:t>
            </a:r>
            <a:r>
              <a:rPr lang="en-US" sz="2800" dirty="0" smtClean="0">
                <a:latin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</a:rPr>
              <a:t>শব্দ</a:t>
            </a:r>
            <a:r>
              <a:rPr lang="en-US" sz="2800" dirty="0" smtClean="0">
                <a:latin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</a:rPr>
              <a:t>এটি</a:t>
            </a:r>
            <a:r>
              <a:rPr lang="en-US" sz="2800" dirty="0" smtClean="0">
                <a:latin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</a:rPr>
              <a:t>বহুবচন</a:t>
            </a:r>
            <a:r>
              <a:rPr lang="en-US" sz="2800" dirty="0" smtClean="0">
                <a:latin typeface="NikoshBAN" pitchFamily="2" charset="0"/>
              </a:rPr>
              <a:t>।  </a:t>
            </a:r>
            <a:r>
              <a:rPr lang="en-US" sz="2800" dirty="0" err="1" smtClean="0">
                <a:latin typeface="NikoshBAN" pitchFamily="2" charset="0"/>
              </a:rPr>
              <a:t>শব্দটির</a:t>
            </a:r>
            <a:r>
              <a:rPr lang="en-US" sz="2800" dirty="0" smtClean="0">
                <a:latin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</a:rPr>
              <a:t>এক</a:t>
            </a:r>
            <a:r>
              <a:rPr lang="en-US" sz="2800" dirty="0" smtClean="0">
                <a:latin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</a:rPr>
              <a:t>বচন</a:t>
            </a:r>
            <a:r>
              <a:rPr lang="en-US" sz="2800" dirty="0" smtClean="0">
                <a:latin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</a:rPr>
              <a:t>খুলুকুন</a:t>
            </a:r>
            <a:r>
              <a:rPr lang="en-US" sz="2800" dirty="0" smtClean="0">
                <a:latin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</a:rPr>
              <a:t>এর</a:t>
            </a:r>
            <a:r>
              <a:rPr lang="en-US" sz="2800" dirty="0" smtClean="0">
                <a:latin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</a:rPr>
              <a:t>আভিধানিক</a:t>
            </a:r>
            <a:r>
              <a:rPr lang="en-US" sz="2800" dirty="0" smtClean="0">
                <a:latin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</a:rPr>
              <a:t>অর্থ</a:t>
            </a:r>
            <a:r>
              <a:rPr lang="en-US" sz="2800" dirty="0" smtClean="0">
                <a:latin typeface="NikoshBAN" pitchFamily="2" charset="0"/>
              </a:rPr>
              <a:t>- </a:t>
            </a:r>
            <a:r>
              <a:rPr lang="en-US" sz="2800" dirty="0" err="1" smtClean="0">
                <a:latin typeface="NikoshBAN" pitchFamily="2" charset="0"/>
              </a:rPr>
              <a:t>স্বভাব</a:t>
            </a:r>
            <a:r>
              <a:rPr lang="en-US" sz="2800" dirty="0" smtClean="0">
                <a:latin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</a:rPr>
              <a:t>চরিত্র</a:t>
            </a:r>
            <a:r>
              <a:rPr lang="en-US" sz="2800" dirty="0" smtClean="0">
                <a:latin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</a:rPr>
              <a:t>ইত্যাদি</a:t>
            </a:r>
            <a:r>
              <a:rPr lang="en-US" sz="2800" dirty="0" smtClean="0">
                <a:latin typeface="NikoshBAN" pitchFamily="2" charset="0"/>
              </a:rPr>
              <a:t>। 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4004255" y="2728022"/>
            <a:ext cx="4020629" cy="584775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আখলাকের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প্রকারভেদ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42692" y="4955634"/>
            <a:ext cx="2961563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bg1">
                <a:lumMod val="85000"/>
                <a:lumOff val="15000"/>
              </a:schemeClr>
            </a:solidFill>
          </a:ln>
          <a:scene3d>
            <a:camera prst="perspectiveBelow"/>
            <a:lightRig rig="threePt" dir="t"/>
          </a:scene3d>
        </p:spPr>
        <p:txBody>
          <a:bodyPr wrap="square">
            <a:spAutoFit/>
          </a:bodyPr>
          <a:lstStyle/>
          <a:p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আখলা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দু’প্রকার</a:t>
            </a:r>
            <a:endParaRPr lang="en-US" sz="2800" dirty="0">
              <a:solidFill>
                <a:srgbClr val="00206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246" y="4139195"/>
            <a:ext cx="5000625" cy="619125"/>
          </a:xfrm>
          <a:prstGeom prst="rect">
            <a:avLst/>
          </a:prstGeom>
          <a:solidFill>
            <a:srgbClr val="AE9A02"/>
          </a:solidFill>
          <a:ln>
            <a:solidFill>
              <a:srgbClr val="FFFF00"/>
            </a:solidFill>
          </a:ln>
          <a:effectLst>
            <a:reflection blurRad="6350" stA="52000" endA="300" endPos="35000" dir="5400000" sy="-100000" algn="bl" rotWithShape="0"/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246" y="5584718"/>
            <a:ext cx="5000625" cy="685800"/>
          </a:xfrm>
          <a:prstGeom prst="rect">
            <a:avLst/>
          </a:prstGeom>
          <a:ln>
            <a:solidFill>
              <a:srgbClr val="FFFF00"/>
            </a:solidFill>
          </a:ln>
          <a:effectLst>
            <a:reflection blurRad="6350" stA="50000" endA="300" endPos="9000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8401373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7757" y="232610"/>
            <a:ext cx="5936973" cy="619125"/>
          </a:xfrm>
          <a:prstGeom prst="rect">
            <a:avLst/>
          </a:prstGeom>
          <a:ln>
            <a:solidFill>
              <a:srgbClr val="AE9A02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450761" y="994849"/>
            <a:ext cx="11397802" cy="5693866"/>
          </a:xfrm>
          <a:prstGeom prst="rect">
            <a:avLst/>
          </a:prstGeom>
          <a:solidFill>
            <a:srgbClr val="3333FF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আখলাক</a:t>
            </a:r>
            <a:r>
              <a:rPr lang="en-US" sz="2800" dirty="0" smtClean="0"/>
              <a:t> </a:t>
            </a:r>
            <a:r>
              <a:rPr lang="en-US" sz="2800" dirty="0" err="1" smtClean="0"/>
              <a:t>অর্থ</a:t>
            </a:r>
            <a:r>
              <a:rPr lang="en-US" sz="2800" dirty="0" smtClean="0"/>
              <a:t> </a:t>
            </a:r>
            <a:r>
              <a:rPr lang="en-US" sz="2800" dirty="0" err="1" smtClean="0"/>
              <a:t>চরিত্র</a:t>
            </a:r>
            <a:r>
              <a:rPr lang="en-US" sz="2800" dirty="0" smtClean="0"/>
              <a:t>, </a:t>
            </a:r>
            <a:r>
              <a:rPr lang="en-US" sz="2800" dirty="0" err="1" smtClean="0"/>
              <a:t>স্বভাব</a:t>
            </a:r>
            <a:r>
              <a:rPr lang="en-US" sz="2800" dirty="0" smtClean="0"/>
              <a:t>। </a:t>
            </a:r>
            <a:r>
              <a:rPr lang="en-US" sz="2800" dirty="0" err="1" smtClean="0"/>
              <a:t>আর</a:t>
            </a:r>
            <a:r>
              <a:rPr lang="en-US" sz="2800" dirty="0" smtClean="0"/>
              <a:t> </a:t>
            </a:r>
            <a:r>
              <a:rPr lang="en-US" sz="2800" dirty="0" err="1" smtClean="0"/>
              <a:t>হামিদাহ</a:t>
            </a:r>
            <a:r>
              <a:rPr lang="en-US" sz="2800" dirty="0" smtClean="0"/>
              <a:t> </a:t>
            </a:r>
            <a:r>
              <a:rPr lang="en-US" sz="2800" dirty="0" err="1" smtClean="0"/>
              <a:t>অর্থ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প্রশংসনীয়</a:t>
            </a:r>
            <a:r>
              <a:rPr lang="en-US" sz="2800" dirty="0" smtClean="0"/>
              <a:t>। </a:t>
            </a:r>
            <a:r>
              <a:rPr lang="en-US" sz="2800" dirty="0" err="1" smtClean="0"/>
              <a:t>সুতরাং</a:t>
            </a:r>
            <a:r>
              <a:rPr lang="en-US" sz="2800" dirty="0" smtClean="0"/>
              <a:t> </a:t>
            </a:r>
            <a:r>
              <a:rPr lang="en-US" sz="2800" dirty="0" err="1" smtClean="0"/>
              <a:t>আখলাকে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হামিদাহ</a:t>
            </a:r>
            <a:r>
              <a:rPr lang="en-US" sz="2800" dirty="0" smtClean="0"/>
              <a:t> </a:t>
            </a:r>
            <a:r>
              <a:rPr lang="en-US" sz="2800" dirty="0" err="1" smtClean="0"/>
              <a:t>অর্থ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প্রশংসনীয়</a:t>
            </a:r>
            <a:r>
              <a:rPr lang="en-US" sz="2800" dirty="0" smtClean="0"/>
              <a:t> </a:t>
            </a:r>
            <a:r>
              <a:rPr lang="en-US" sz="2800" dirty="0" err="1" smtClean="0"/>
              <a:t>চরিত্র</a:t>
            </a:r>
            <a:r>
              <a:rPr lang="en-US" sz="2800" dirty="0" smtClean="0"/>
              <a:t>।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ইসলামি</a:t>
            </a:r>
            <a:r>
              <a:rPr lang="en-US" sz="2800" dirty="0" smtClean="0"/>
              <a:t> </a:t>
            </a:r>
            <a:r>
              <a:rPr lang="en-US" sz="2800" dirty="0" err="1" smtClean="0"/>
              <a:t>পরিভাষায়</a:t>
            </a:r>
            <a:r>
              <a:rPr lang="en-US" sz="2800" dirty="0" smtClean="0"/>
              <a:t>, </a:t>
            </a:r>
            <a:r>
              <a:rPr lang="en-US" sz="2800" dirty="0" err="1" smtClean="0"/>
              <a:t>যেসব</a:t>
            </a:r>
            <a:r>
              <a:rPr lang="en-US" sz="2800" dirty="0" smtClean="0"/>
              <a:t> </a:t>
            </a:r>
            <a:r>
              <a:rPr lang="en-US" sz="2800" dirty="0" err="1" smtClean="0"/>
              <a:t>স্বভাব</a:t>
            </a:r>
            <a:r>
              <a:rPr lang="en-US" sz="2800" dirty="0" smtClean="0"/>
              <a:t> </a:t>
            </a:r>
            <a:r>
              <a:rPr lang="en-US" sz="2800" dirty="0" err="1" smtClean="0"/>
              <a:t>বা</a:t>
            </a:r>
            <a:r>
              <a:rPr lang="en-US" sz="2800" dirty="0" smtClean="0"/>
              <a:t> </a:t>
            </a:r>
            <a:r>
              <a:rPr lang="en-US" sz="2800" dirty="0" err="1" smtClean="0"/>
              <a:t>চরিত্র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সমাজে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প্রশংসনীয়</a:t>
            </a:r>
            <a:r>
              <a:rPr lang="en-US" sz="2800" dirty="0" smtClean="0"/>
              <a:t> ও </a:t>
            </a:r>
            <a:r>
              <a:rPr lang="en-US" sz="2800" dirty="0" err="1" smtClean="0"/>
              <a:t>সমাদৃত</a:t>
            </a:r>
            <a:r>
              <a:rPr lang="en-US" sz="2800" dirty="0" smtClean="0"/>
              <a:t>, </a:t>
            </a:r>
            <a:r>
              <a:rPr lang="en-US" sz="2800" dirty="0" err="1" smtClean="0"/>
              <a:t>আল্লাহ</a:t>
            </a:r>
            <a:r>
              <a:rPr lang="en-US" sz="2800" dirty="0" smtClean="0"/>
              <a:t> ও </a:t>
            </a:r>
            <a:r>
              <a:rPr lang="en-US" sz="2800" dirty="0" err="1" smtClean="0"/>
              <a:t>তাঁর</a:t>
            </a:r>
            <a:r>
              <a:rPr lang="en-US" sz="2800" dirty="0" smtClean="0"/>
              <a:t> </a:t>
            </a:r>
            <a:r>
              <a:rPr lang="en-US" sz="2800" dirty="0" err="1" smtClean="0"/>
              <a:t>রাসুল</a:t>
            </a:r>
            <a:r>
              <a:rPr lang="en-US" sz="2800" dirty="0" smtClean="0"/>
              <a:t> (স.)-</a:t>
            </a:r>
            <a:r>
              <a:rPr lang="en-US" sz="2800" dirty="0" err="1" smtClean="0"/>
              <a:t>এর</a:t>
            </a:r>
            <a:r>
              <a:rPr lang="en-US" sz="2800" dirty="0" smtClean="0"/>
              <a:t> </a:t>
            </a:r>
            <a:r>
              <a:rPr lang="en-US" sz="2800" dirty="0" err="1" smtClean="0"/>
              <a:t>নিকট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প্রিয়</a:t>
            </a:r>
            <a:r>
              <a:rPr lang="en-US" sz="2800" dirty="0" smtClean="0"/>
              <a:t> </a:t>
            </a:r>
            <a:r>
              <a:rPr lang="en-US" sz="2800" dirty="0" err="1" smtClean="0"/>
              <a:t>সেসব</a:t>
            </a:r>
            <a:r>
              <a:rPr lang="en-US" sz="2800" dirty="0" smtClean="0"/>
              <a:t>                                                             </a:t>
            </a:r>
            <a:r>
              <a:rPr lang="en-US" sz="2800" dirty="0" err="1" smtClean="0"/>
              <a:t>স্বভাবকে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আখলাকে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হামিদাহ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বলা</a:t>
            </a:r>
            <a:r>
              <a:rPr lang="en-US" sz="2800" dirty="0" smtClean="0"/>
              <a:t> </a:t>
            </a:r>
            <a:r>
              <a:rPr lang="en-US" sz="2800" dirty="0" err="1" smtClean="0"/>
              <a:t>হয়</a:t>
            </a:r>
            <a:r>
              <a:rPr lang="en-US" sz="2800" dirty="0" smtClean="0"/>
              <a:t>।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এক</a:t>
            </a:r>
            <a:r>
              <a:rPr lang="en-US" sz="2800" dirty="0" smtClean="0"/>
              <a:t> </a:t>
            </a:r>
            <a:r>
              <a:rPr lang="en-US" sz="2800" dirty="0" err="1" smtClean="0"/>
              <a:t>কথায়</a:t>
            </a:r>
            <a:r>
              <a:rPr lang="en-US" sz="2800" dirty="0" smtClean="0"/>
              <a:t> </a:t>
            </a:r>
            <a:r>
              <a:rPr lang="en-US" sz="2800" dirty="0" err="1" smtClean="0"/>
              <a:t>মানব</a:t>
            </a:r>
            <a:r>
              <a:rPr lang="en-US" sz="2800" dirty="0" smtClean="0"/>
              <a:t> </a:t>
            </a:r>
            <a:r>
              <a:rPr lang="en-US" sz="2800" dirty="0" err="1" smtClean="0"/>
              <a:t>চরিত্রের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সুন্দর</a:t>
            </a:r>
            <a:r>
              <a:rPr lang="en-US" sz="2800" dirty="0" smtClean="0"/>
              <a:t>, </a:t>
            </a:r>
            <a:r>
              <a:rPr lang="en-US" sz="2800" dirty="0" err="1" smtClean="0"/>
              <a:t>নির্মল</a:t>
            </a:r>
            <a:r>
              <a:rPr lang="en-US" sz="2800" dirty="0" smtClean="0"/>
              <a:t> ও </a:t>
            </a:r>
            <a:r>
              <a:rPr lang="en-US" sz="2800" dirty="0" err="1" smtClean="0"/>
              <a:t>মার্জিত</a:t>
            </a:r>
            <a:r>
              <a:rPr lang="en-US" sz="2800" dirty="0" smtClean="0"/>
              <a:t> </a:t>
            </a:r>
            <a:r>
              <a:rPr lang="en-US" sz="2800" dirty="0" err="1" smtClean="0"/>
              <a:t>গুণাবলিকে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আখলাকে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হামিদাহ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বলা</a:t>
            </a:r>
            <a:r>
              <a:rPr lang="en-US" sz="2800" dirty="0" smtClean="0"/>
              <a:t> </a:t>
            </a:r>
            <a:r>
              <a:rPr lang="en-US" sz="2800" dirty="0" err="1" smtClean="0"/>
              <a:t>হয়</a:t>
            </a:r>
            <a:r>
              <a:rPr lang="en-US" sz="2800" dirty="0" smtClean="0"/>
              <a:t>।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আখলাকে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হামিদাকে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আখলাকে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হাসানা</a:t>
            </a:r>
            <a:r>
              <a:rPr lang="en-US" sz="2800" dirty="0" smtClean="0"/>
              <a:t> </a:t>
            </a:r>
            <a:r>
              <a:rPr lang="en-US" sz="2800" dirty="0" err="1" smtClean="0"/>
              <a:t>বা</a:t>
            </a:r>
            <a:r>
              <a:rPr lang="en-US" sz="2800" dirty="0" smtClean="0"/>
              <a:t> </a:t>
            </a:r>
            <a:r>
              <a:rPr lang="en-US" sz="2800" dirty="0" err="1" smtClean="0"/>
              <a:t>হুসনুল</a:t>
            </a:r>
            <a:r>
              <a:rPr lang="en-US" sz="2800" dirty="0" smtClean="0"/>
              <a:t> </a:t>
            </a:r>
            <a:r>
              <a:rPr lang="en-US" sz="2800" dirty="0" err="1" smtClean="0"/>
              <a:t>খুলক</a:t>
            </a:r>
            <a:r>
              <a:rPr lang="en-US" sz="2800" dirty="0" smtClean="0"/>
              <a:t> ও </a:t>
            </a:r>
            <a:r>
              <a:rPr lang="en-US" sz="2800" dirty="0" err="1" smtClean="0"/>
              <a:t>বলা</a:t>
            </a:r>
            <a:r>
              <a:rPr lang="en-US" sz="2800" dirty="0" smtClean="0"/>
              <a:t> </a:t>
            </a:r>
            <a:r>
              <a:rPr lang="en-US" sz="2800" dirty="0" err="1" smtClean="0"/>
              <a:t>হয়</a:t>
            </a:r>
            <a:r>
              <a:rPr lang="en-US" sz="2800" dirty="0" smtClean="0"/>
              <a:t>। </a:t>
            </a:r>
          </a:p>
          <a:p>
            <a:r>
              <a:rPr lang="en-US" sz="2800" dirty="0" err="1" smtClean="0"/>
              <a:t>যেমন</a:t>
            </a:r>
            <a:r>
              <a:rPr lang="en-US" sz="2800" dirty="0" smtClean="0"/>
              <a:t>- </a:t>
            </a:r>
            <a:r>
              <a:rPr lang="en-US" sz="2800" dirty="0" err="1" smtClean="0"/>
              <a:t>সততা</a:t>
            </a:r>
            <a:r>
              <a:rPr lang="en-US" sz="2800" dirty="0" smtClean="0"/>
              <a:t>, </a:t>
            </a:r>
            <a:r>
              <a:rPr lang="en-US" sz="2800" dirty="0" err="1" smtClean="0"/>
              <a:t>সত্যবাদিতা</a:t>
            </a:r>
            <a:r>
              <a:rPr lang="en-US" sz="2800" dirty="0" smtClean="0"/>
              <a:t>, </a:t>
            </a:r>
            <a:r>
              <a:rPr lang="en-US" sz="2800" dirty="0" err="1" smtClean="0"/>
              <a:t>ওয়াদা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পালন</a:t>
            </a:r>
            <a:r>
              <a:rPr lang="en-US" sz="2800" dirty="0" smtClean="0"/>
              <a:t>, </a:t>
            </a:r>
            <a:r>
              <a:rPr lang="en-US" sz="2800" dirty="0" err="1" smtClean="0"/>
              <a:t>মানব</a:t>
            </a:r>
            <a:r>
              <a:rPr lang="en-US" sz="2800" dirty="0" smtClean="0"/>
              <a:t> </a:t>
            </a:r>
            <a:r>
              <a:rPr lang="en-US" sz="2800" dirty="0" err="1" smtClean="0"/>
              <a:t>সেবা</a:t>
            </a:r>
            <a:r>
              <a:rPr lang="en-US" sz="2800" dirty="0" smtClean="0"/>
              <a:t>, </a:t>
            </a:r>
            <a:r>
              <a:rPr lang="en-US" sz="2800" dirty="0" err="1" smtClean="0"/>
              <a:t>পরিষ্কার-পরিচ্ছন্নতা</a:t>
            </a:r>
            <a:r>
              <a:rPr lang="en-US" sz="2800" dirty="0" smtClean="0"/>
              <a:t>, </a:t>
            </a:r>
            <a:r>
              <a:rPr lang="en-US" sz="2800" dirty="0" err="1" smtClean="0"/>
              <a:t>দয়া,ক্ষমা</a:t>
            </a:r>
            <a:r>
              <a:rPr lang="en-US" sz="2800" dirty="0" smtClean="0"/>
              <a:t> </a:t>
            </a:r>
            <a:r>
              <a:rPr lang="en-US" sz="2800" dirty="0" err="1" smtClean="0"/>
              <a:t>ইত্যাদি</a:t>
            </a:r>
            <a:r>
              <a:rPr lang="en-US" sz="2800" dirty="0" smtClean="0"/>
              <a:t>।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505824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65798" y="372182"/>
            <a:ext cx="5294112" cy="584775"/>
          </a:xfrm>
          <a:prstGeom prst="rect">
            <a:avLst/>
          </a:prstGeom>
          <a:solidFill>
            <a:srgbClr val="3333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FF00"/>
                </a:solidFill>
              </a:rPr>
              <a:t>আখলাকে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হামিদাহ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এর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গুরুত্ব</a:t>
            </a:r>
            <a:endParaRPr lang="en-US" sz="3200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325" y="1748670"/>
            <a:ext cx="5974150" cy="642617"/>
          </a:xfrm>
          <a:prstGeom prst="rect">
            <a:avLst/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23" y="3149913"/>
            <a:ext cx="9184943" cy="783170"/>
          </a:xfrm>
          <a:prstGeom prst="rect">
            <a:avLst/>
          </a:prstGeom>
          <a:ln>
            <a:solidFill>
              <a:srgbClr val="0000FF"/>
            </a:solidFill>
          </a:ln>
          <a:effectLst>
            <a:reflection blurRad="6350" stA="52000" endA="300" endPos="3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645823" y="1808369"/>
            <a:ext cx="3319975" cy="52322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C000"/>
                </a:solidFill>
              </a:rPr>
              <a:t>মহানবি</a:t>
            </a:r>
            <a:r>
              <a:rPr lang="en-US" sz="2800" dirty="0" smtClean="0">
                <a:solidFill>
                  <a:srgbClr val="FFC000"/>
                </a:solidFill>
              </a:rPr>
              <a:t> (স:) </a:t>
            </a:r>
            <a:r>
              <a:rPr lang="en-US" sz="2800" dirty="0" err="1" smtClean="0">
                <a:solidFill>
                  <a:srgbClr val="FFC000"/>
                </a:solidFill>
              </a:rPr>
              <a:t>বলেন</a:t>
            </a:r>
            <a:r>
              <a:rPr lang="en-US" sz="2800" dirty="0" smtClean="0">
                <a:solidFill>
                  <a:srgbClr val="FFC000"/>
                </a:solidFill>
              </a:rPr>
              <a:t>-</a:t>
            </a:r>
            <a:endParaRPr lang="en-US" sz="2800" dirty="0">
              <a:solidFill>
                <a:srgbClr val="FFC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880" y="4483385"/>
            <a:ext cx="3440595" cy="676275"/>
          </a:xfrm>
          <a:prstGeom prst="rect">
            <a:avLst/>
          </a:prstGeom>
          <a:ln>
            <a:solidFill>
              <a:schemeClr val="bg1">
                <a:lumMod val="95000"/>
                <a:lumOff val="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23" y="5097963"/>
            <a:ext cx="4753142" cy="718304"/>
          </a:xfrm>
          <a:prstGeom prst="rect">
            <a:avLst/>
          </a:prstGeom>
          <a:ln>
            <a:solidFill>
              <a:schemeClr val="tx2">
                <a:lumMod val="2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</p:pic>
    </p:spTree>
    <p:extLst>
      <p:ext uri="{BB962C8B-B14F-4D97-AF65-F5344CB8AC3E}">
        <p14:creationId xmlns:p14="http://schemas.microsoft.com/office/powerpoint/2010/main" val="4445371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91" y="1724225"/>
            <a:ext cx="6835287" cy="5019675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621792" y="1069412"/>
            <a:ext cx="6835287" cy="461665"/>
          </a:xfrm>
          <a:prstGeom prst="rect">
            <a:avLst/>
          </a:prstGeom>
          <a:solidFill>
            <a:srgbClr val="551C94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আখলাকে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হামিদাহ</a:t>
            </a:r>
            <a:r>
              <a:rPr lang="en-US" sz="2400" dirty="0" smtClean="0"/>
              <a:t> </a:t>
            </a:r>
            <a:r>
              <a:rPr lang="en-US" sz="2400" dirty="0" err="1" smtClean="0"/>
              <a:t>এর</a:t>
            </a:r>
            <a:r>
              <a:rPr lang="en-US" sz="2400" dirty="0" smtClean="0"/>
              <a:t> </a:t>
            </a:r>
            <a:r>
              <a:rPr lang="en-US" sz="2400" dirty="0" err="1" smtClean="0"/>
              <a:t>গুরুত্ব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পাঠ</a:t>
            </a:r>
            <a:r>
              <a:rPr lang="en-US" sz="2400" dirty="0" smtClean="0"/>
              <a:t> </a:t>
            </a:r>
            <a:r>
              <a:rPr lang="en-US" sz="2400" dirty="0" err="1" smtClean="0"/>
              <a:t>কর</a:t>
            </a:r>
            <a:r>
              <a:rPr lang="en-US" sz="2400" dirty="0" smtClean="0"/>
              <a:t> । </a:t>
            </a:r>
            <a:r>
              <a:rPr lang="en-US" sz="2400" dirty="0" err="1" smtClean="0"/>
              <a:t>পৃষ্ঠা</a:t>
            </a:r>
            <a:r>
              <a:rPr lang="en-US" sz="2400" dirty="0" smtClean="0"/>
              <a:t>:-১২৬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502556" y="1069412"/>
            <a:ext cx="2743200" cy="52322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সময়</a:t>
            </a:r>
            <a:r>
              <a:rPr lang="en-US" sz="2800" dirty="0" smtClean="0"/>
              <a:t> : ৩ </a:t>
            </a:r>
            <a:r>
              <a:rPr lang="en-US" sz="2800" dirty="0" err="1" smtClean="0"/>
              <a:t>মিনিট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986835" y="291489"/>
            <a:ext cx="2470245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bg2">
                <a:lumMod val="5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3333FF"/>
                </a:solidFill>
              </a:rPr>
              <a:t>একক</a:t>
            </a:r>
            <a:r>
              <a:rPr lang="en-US" sz="3200" dirty="0" smtClean="0">
                <a:solidFill>
                  <a:srgbClr val="3333FF"/>
                </a:solidFill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</a:rPr>
              <a:t>কাজ</a:t>
            </a:r>
            <a:endParaRPr lang="en-US" sz="3200" dirty="0">
              <a:solidFill>
                <a:srgbClr val="3333FF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145939" y="2039544"/>
            <a:ext cx="3456432" cy="2959229"/>
          </a:xfrm>
          <a:prstGeom prst="ellipse">
            <a:avLst/>
          </a:prstGeom>
          <a:solidFill>
            <a:srgbClr val="00206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9292624" y="2934498"/>
            <a:ext cx="1163061" cy="959252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১</a:t>
            </a:r>
          </a:p>
        </p:txBody>
      </p:sp>
      <p:sp>
        <p:nvSpPr>
          <p:cNvPr id="9" name="Up Arrow 8"/>
          <p:cNvSpPr/>
          <p:nvPr/>
        </p:nvSpPr>
        <p:spPr>
          <a:xfrm rot="18253808">
            <a:off x="11069598" y="5827466"/>
            <a:ext cx="329378" cy="703325"/>
          </a:xfrm>
          <a:prstGeom prst="upArrow">
            <a:avLst/>
          </a:prstGeom>
          <a:solidFill>
            <a:srgbClr val="FF00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34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xit" presetSubtype="1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6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59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07407E-6 L -0.66263 -0.52223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138" y="-26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07407E-6 L -0.76484 -0.24584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242" y="-12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4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07407E-6 L -0.45612 -0.09121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813" y="-4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4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07407E-6 L -0.73333 0.00532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667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1" grpId="0" animBg="1"/>
      <p:bldP spid="9" grpId="0" animBg="1"/>
      <p:bldP spid="9" grpId="1" animBg="1"/>
      <p:bldP spid="9" grpId="2" animBg="1"/>
      <p:bldP spid="9" grpId="3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96348" y="1087800"/>
            <a:ext cx="11304104" cy="3046988"/>
          </a:xfrm>
          <a:prstGeom prst="rect">
            <a:avLst/>
          </a:prstGeom>
          <a:solidFill>
            <a:srgbClr val="3333FF"/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আখলাকে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যমিমাহ</a:t>
            </a:r>
            <a:r>
              <a:rPr lang="en-US" sz="2400" dirty="0" smtClean="0"/>
              <a:t> </a:t>
            </a:r>
            <a:r>
              <a:rPr lang="en-US" sz="2400" dirty="0" err="1" smtClean="0"/>
              <a:t>অর্থ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নিন্দনীয়</a:t>
            </a:r>
            <a:r>
              <a:rPr lang="en-US" sz="2400" dirty="0" smtClean="0"/>
              <a:t> </a:t>
            </a:r>
            <a:r>
              <a:rPr lang="en-US" sz="2400" dirty="0" err="1" smtClean="0"/>
              <a:t>স্বভাব</a:t>
            </a:r>
            <a:r>
              <a:rPr lang="en-US" sz="2400" dirty="0" smtClean="0"/>
              <a:t>। </a:t>
            </a:r>
            <a:r>
              <a:rPr lang="en-US" sz="2400" dirty="0" err="1" smtClean="0"/>
              <a:t>মানব</a:t>
            </a:r>
            <a:r>
              <a:rPr lang="en-US" sz="2400" dirty="0" smtClean="0"/>
              <a:t> </a:t>
            </a:r>
            <a:r>
              <a:rPr lang="en-US" sz="2400" dirty="0" err="1" smtClean="0"/>
              <a:t>চরিত্রের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এসব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নিন্দনীয়</a:t>
            </a:r>
            <a:r>
              <a:rPr lang="en-US" sz="2400" dirty="0" smtClean="0"/>
              <a:t> </a:t>
            </a:r>
            <a:r>
              <a:rPr lang="en-US" sz="2400" dirty="0" err="1" smtClean="0"/>
              <a:t>স্বভাবগুলোকে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আখলাকে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যামিমাহ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বলা</a:t>
            </a:r>
            <a:r>
              <a:rPr lang="en-US" sz="2400" dirty="0" smtClean="0"/>
              <a:t> </a:t>
            </a:r>
            <a:r>
              <a:rPr lang="en-US" sz="2400" dirty="0" err="1" smtClean="0"/>
              <a:t>হয়</a:t>
            </a:r>
            <a:r>
              <a:rPr lang="en-US" sz="2400" dirty="0" smtClean="0"/>
              <a:t>।</a:t>
            </a:r>
          </a:p>
          <a:p>
            <a:endParaRPr lang="en-US" sz="2400" dirty="0"/>
          </a:p>
          <a:p>
            <a:r>
              <a:rPr lang="en-US" sz="2400" dirty="0" err="1" smtClean="0"/>
              <a:t>আখলাকে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যামিমাহ</a:t>
            </a:r>
            <a:r>
              <a:rPr lang="en-US" sz="2400" dirty="0" smtClean="0"/>
              <a:t>-র </a:t>
            </a:r>
            <a:r>
              <a:rPr lang="en-US" sz="2400" dirty="0" err="1" smtClean="0"/>
              <a:t>অপর</a:t>
            </a:r>
            <a:r>
              <a:rPr lang="en-US" sz="2400" dirty="0" smtClean="0"/>
              <a:t> </a:t>
            </a:r>
            <a:r>
              <a:rPr lang="en-US" sz="2400" dirty="0" err="1" smtClean="0"/>
              <a:t>নাম</a:t>
            </a:r>
            <a:r>
              <a:rPr lang="en-US" sz="2400" dirty="0" smtClean="0"/>
              <a:t> </a:t>
            </a:r>
            <a:r>
              <a:rPr lang="en-US" sz="2400" dirty="0" err="1" smtClean="0"/>
              <a:t>আখলাকে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সায়্যিআহ</a:t>
            </a:r>
            <a:r>
              <a:rPr lang="en-US" sz="2400" dirty="0" smtClean="0"/>
              <a:t> </a:t>
            </a:r>
            <a:r>
              <a:rPr lang="en-US" sz="2400" dirty="0" err="1" smtClean="0"/>
              <a:t>অর্থ</a:t>
            </a:r>
            <a:r>
              <a:rPr lang="en-US" sz="2400" dirty="0" smtClean="0"/>
              <a:t> </a:t>
            </a:r>
            <a:r>
              <a:rPr lang="en-US" sz="2400" dirty="0" err="1" smtClean="0"/>
              <a:t>অসৎচরিত্র</a:t>
            </a:r>
            <a:r>
              <a:rPr lang="en-US" sz="2400" dirty="0" smtClean="0"/>
              <a:t>, </a:t>
            </a:r>
            <a:r>
              <a:rPr lang="en-US" sz="2400" dirty="0" err="1" smtClean="0"/>
              <a:t>মন্দ</a:t>
            </a:r>
            <a:r>
              <a:rPr lang="en-US" sz="2400" dirty="0" smtClean="0"/>
              <a:t> </a:t>
            </a:r>
            <a:r>
              <a:rPr lang="en-US" sz="2400" dirty="0" err="1" smtClean="0"/>
              <a:t>স্বভাব</a:t>
            </a:r>
            <a:r>
              <a:rPr lang="en-US" sz="2400" dirty="0" smtClean="0"/>
              <a:t> </a:t>
            </a:r>
            <a:r>
              <a:rPr lang="en-US" sz="2400" dirty="0" err="1" smtClean="0"/>
              <a:t>ইত্যাদি</a:t>
            </a:r>
            <a:r>
              <a:rPr lang="en-US" sz="2400" dirty="0" smtClean="0"/>
              <a:t>।</a:t>
            </a:r>
          </a:p>
          <a:p>
            <a:endParaRPr lang="en-US" sz="2400" dirty="0"/>
          </a:p>
          <a:p>
            <a:r>
              <a:rPr lang="en-US" sz="2400" dirty="0" err="1" smtClean="0"/>
              <a:t>মানব</a:t>
            </a:r>
            <a:r>
              <a:rPr lang="en-US" sz="2400" dirty="0" smtClean="0"/>
              <a:t> </a:t>
            </a:r>
            <a:r>
              <a:rPr lang="en-US" sz="2400" dirty="0" err="1" smtClean="0"/>
              <a:t>চরিত্রে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বহু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নিন্দনীয়</a:t>
            </a:r>
            <a:r>
              <a:rPr lang="en-US" sz="2400" dirty="0" smtClean="0"/>
              <a:t> </a:t>
            </a:r>
            <a:r>
              <a:rPr lang="en-US" sz="2400" dirty="0" err="1" smtClean="0"/>
              <a:t>বৈশিষ্ট্য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রয়েছে</a:t>
            </a:r>
            <a:r>
              <a:rPr lang="en-US" sz="2400" dirty="0" smtClean="0"/>
              <a:t>। </a:t>
            </a:r>
            <a:r>
              <a:rPr lang="en-US" sz="2400" dirty="0" err="1" smtClean="0"/>
              <a:t>যেমন</a:t>
            </a:r>
            <a:r>
              <a:rPr lang="en-US" sz="2400" dirty="0" smtClean="0"/>
              <a:t>- </a:t>
            </a:r>
            <a:r>
              <a:rPr lang="en-US" sz="2400" dirty="0" err="1" smtClean="0"/>
              <a:t>মিথ্যা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বলা</a:t>
            </a:r>
            <a:r>
              <a:rPr lang="en-US" sz="2400" dirty="0" smtClean="0"/>
              <a:t>, </a:t>
            </a:r>
            <a:r>
              <a:rPr lang="en-US" sz="2400" dirty="0" err="1" smtClean="0"/>
              <a:t>প্রতারণা</a:t>
            </a:r>
            <a:r>
              <a:rPr lang="en-US" sz="2400" dirty="0" smtClean="0"/>
              <a:t>, </a:t>
            </a:r>
            <a:r>
              <a:rPr lang="en-US" sz="2400" dirty="0" err="1" smtClean="0"/>
              <a:t>বিশ্বাসঘাতকতা,হিংসা-বিদ্বেষ</a:t>
            </a:r>
            <a:r>
              <a:rPr lang="en-US" sz="2400" dirty="0" smtClean="0"/>
              <a:t>, </a:t>
            </a:r>
            <a:r>
              <a:rPr lang="en-US" sz="2400" dirty="0" err="1" smtClean="0"/>
              <a:t>পরনিন্দা</a:t>
            </a:r>
            <a:r>
              <a:rPr lang="en-US" sz="2400" dirty="0" smtClean="0"/>
              <a:t>, </a:t>
            </a:r>
            <a:r>
              <a:rPr lang="en-US" sz="2400" dirty="0" err="1" smtClean="0"/>
              <a:t>গর্ব-অহংকার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ইত্যাদি</a:t>
            </a:r>
            <a:r>
              <a:rPr lang="en-US" sz="2400" dirty="0" smtClean="0"/>
              <a:t>।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96348" y="5261067"/>
            <a:ext cx="5237782" cy="461665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FFFF00"/>
            </a:solidFill>
          </a:ln>
          <a:effectLst>
            <a:reflection blurRad="6350" stA="50000" endA="300" endPos="55000" dir="5400000" sy="-100000" algn="bl" rotWithShape="0"/>
          </a:effectLst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C000"/>
                </a:solidFill>
              </a:rPr>
              <a:t>মহানবি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হযরত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মোহাম্মদ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smtClean="0">
                <a:solidFill>
                  <a:srgbClr val="FFC000"/>
                </a:solidFill>
              </a:rPr>
              <a:t>(স</a:t>
            </a:r>
            <a:r>
              <a:rPr lang="en-US" sz="2400" dirty="0" smtClean="0">
                <a:solidFill>
                  <a:srgbClr val="FFC000"/>
                </a:solidFill>
              </a:rPr>
              <a:t>:) </a:t>
            </a:r>
            <a:r>
              <a:rPr lang="en-US" sz="2400" dirty="0" err="1" smtClean="0">
                <a:solidFill>
                  <a:srgbClr val="FFC000"/>
                </a:solidFill>
              </a:rPr>
              <a:t>বলেন</a:t>
            </a:r>
            <a:r>
              <a:rPr lang="en-US" sz="2400" dirty="0" smtClean="0">
                <a:solidFill>
                  <a:srgbClr val="FFC000"/>
                </a:solidFill>
              </a:rPr>
              <a:t>-</a:t>
            </a:r>
            <a:endParaRPr lang="en-US" sz="2400" dirty="0">
              <a:solidFill>
                <a:srgbClr val="FFC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986" y="93347"/>
            <a:ext cx="5000625" cy="6858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9" name="TextBox 8"/>
          <p:cNvSpPr txBox="1"/>
          <p:nvPr/>
        </p:nvSpPr>
        <p:spPr>
          <a:xfrm>
            <a:off x="2505298" y="4413477"/>
            <a:ext cx="7620000" cy="523220"/>
          </a:xfrm>
          <a:prstGeom prst="rect">
            <a:avLst/>
          </a:prstGeom>
          <a:solidFill>
            <a:srgbClr val="336699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FF00"/>
                </a:solidFill>
              </a:rPr>
              <a:t>আখলাকে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যামিমাহ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এর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কুফল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বা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অপকারিতা</a:t>
            </a:r>
            <a:endParaRPr lang="en-US" sz="2800" dirty="0">
              <a:solidFill>
                <a:srgbClr val="FFFF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983" y="5215386"/>
            <a:ext cx="5097469" cy="507346"/>
          </a:xfrm>
          <a:prstGeom prst="rect">
            <a:avLst/>
          </a:prstGeom>
          <a:ln>
            <a:solidFill>
              <a:schemeClr val="bg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48" y="6047102"/>
            <a:ext cx="9024120" cy="571500"/>
          </a:xfrm>
          <a:prstGeom prst="rect">
            <a:avLst/>
          </a:prstGeom>
          <a:ln>
            <a:solidFill>
              <a:schemeClr val="bg1">
                <a:lumMod val="95000"/>
                <a:lumOff val="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28866027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13445" y="0"/>
            <a:ext cx="2221026" cy="769441"/>
          </a:xfrm>
          <a:prstGeom prst="rect">
            <a:avLst/>
          </a:prstGeom>
          <a:solidFill>
            <a:srgbClr val="336699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FF00"/>
                </a:solidFill>
              </a:rPr>
              <a:t>মূল্যায়ন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4023" y="819758"/>
            <a:ext cx="5567969" cy="1077218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</a:rPr>
              <a:t>আখলাক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শব্দের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অর্থ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কি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BD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95786" y="3323114"/>
            <a:ext cx="5620965" cy="1077218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</a:rPr>
              <a:t>হামিদাহ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শব্দের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অর্থ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কি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BD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95787" y="4544704"/>
            <a:ext cx="5620964" cy="1077218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</a:rPr>
              <a:t>আখলাক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কত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প্রকার</a:t>
            </a:r>
            <a:r>
              <a:rPr lang="en-US" sz="3200" dirty="0" smtClean="0">
                <a:solidFill>
                  <a:srgbClr val="FFFF00"/>
                </a:solidFill>
              </a:rPr>
              <a:t>  </a:t>
            </a:r>
            <a:r>
              <a:rPr lang="en-US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BD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/>
              <a:t> 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434470" y="1050337"/>
            <a:ext cx="3330883" cy="707886"/>
          </a:xfrm>
          <a:prstGeom prst="rect">
            <a:avLst/>
          </a:prstGeom>
          <a:solidFill>
            <a:srgbClr val="0000FF"/>
          </a:solidFill>
          <a:ln>
            <a:solidFill>
              <a:srgbClr val="C0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FF00"/>
                </a:solidFill>
              </a:rPr>
              <a:t>চরিত্র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34470" y="3323114"/>
            <a:ext cx="3330883" cy="707886"/>
          </a:xfrm>
          <a:prstGeom prst="rect">
            <a:avLst/>
          </a:prstGeom>
          <a:solidFill>
            <a:srgbClr val="0000FF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FF00"/>
                </a:solidFill>
              </a:rPr>
              <a:t>প্রশংসনীয়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34470" y="4544704"/>
            <a:ext cx="3330883" cy="707886"/>
          </a:xfrm>
          <a:prstGeom prst="rect">
            <a:avLst/>
          </a:prstGeom>
          <a:solidFill>
            <a:srgbClr val="0000FF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FF00"/>
                </a:solidFill>
              </a:rPr>
              <a:t>দু’প্রকার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024" y="2143622"/>
            <a:ext cx="5552728" cy="1077218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</a:rPr>
              <a:t>আখলাক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শব্দের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এক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বচন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কি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BD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7434470" y="2111086"/>
            <a:ext cx="3330883" cy="707886"/>
          </a:xfrm>
          <a:prstGeom prst="rect">
            <a:avLst/>
          </a:prstGeom>
          <a:solidFill>
            <a:srgbClr val="0000FF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FF00"/>
                </a:solidFill>
              </a:rPr>
              <a:t>খুলুকুন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0543" y="5777247"/>
            <a:ext cx="5651450" cy="584775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আখলাকে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যামিমাহ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BD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31965" y="4969565"/>
            <a:ext cx="184731" cy="36933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434470" y="5595891"/>
            <a:ext cx="3330883" cy="707886"/>
          </a:xfrm>
          <a:prstGeom prst="rect">
            <a:avLst/>
          </a:prstGeom>
          <a:solidFill>
            <a:srgbClr val="0000FF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FF00"/>
                </a:solidFill>
              </a:rPr>
              <a:t>নিন্দনীয়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স্বভাব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320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20" y="1210148"/>
            <a:ext cx="11960180" cy="3873918"/>
          </a:xfrm>
          <a:prstGeom prst="rect">
            <a:avLst/>
          </a:prstGeom>
          <a:ln>
            <a:solidFill>
              <a:schemeClr val="bg1">
                <a:lumMod val="85000"/>
                <a:lumOff val="15000"/>
              </a:schemeClr>
            </a:solidFill>
          </a:ln>
          <a:effectLst>
            <a:reflection blurRad="6350" stA="50000" endA="300" endPos="90000" dist="508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4595196" y="286817"/>
            <a:ext cx="3786708" cy="923330"/>
          </a:xfrm>
          <a:prstGeom prst="rect">
            <a:avLst/>
          </a:prstGeom>
          <a:solidFill>
            <a:srgbClr val="0000CC"/>
          </a:solidFill>
          <a:ln>
            <a:solidFill>
              <a:srgbClr val="FFFF00"/>
            </a:solidFill>
          </a:ln>
          <a:scene3d>
            <a:camera prst="perspectiveBelow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FFFF00"/>
                </a:solidFill>
              </a:rPr>
              <a:t>বাড়ির</a:t>
            </a:r>
            <a:r>
              <a:rPr lang="en-US" sz="5400" dirty="0" smtClean="0">
                <a:solidFill>
                  <a:srgbClr val="FFFF00"/>
                </a:solidFill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</a:rPr>
              <a:t>কাজ</a:t>
            </a:r>
            <a:endParaRPr lang="en-US" sz="54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74804" y="5288313"/>
            <a:ext cx="8427493" cy="1200329"/>
          </a:xfrm>
          <a:prstGeom prst="rect">
            <a:avLst/>
          </a:prstGeom>
          <a:solidFill>
            <a:srgbClr val="0000CC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n>
                  <a:solidFill>
                    <a:schemeClr val="tx1"/>
                  </a:solidFill>
                </a:ln>
                <a:noFill/>
              </a:rPr>
              <a:t>আখলাকে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  <a:noFill/>
              </a:rPr>
              <a:t> </a:t>
            </a:r>
            <a:r>
              <a:rPr lang="en-US" sz="3600" dirty="0" err="1" smtClean="0">
                <a:ln>
                  <a:solidFill>
                    <a:schemeClr val="tx1"/>
                  </a:solidFill>
                </a:ln>
                <a:noFill/>
              </a:rPr>
              <a:t>হামিদাহ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  <a:noFill/>
              </a:rPr>
              <a:t>  </a:t>
            </a:r>
            <a:r>
              <a:rPr lang="en-US" sz="3600" dirty="0" err="1" smtClean="0">
                <a:ln>
                  <a:solidFill>
                    <a:schemeClr val="tx1"/>
                  </a:solidFill>
                </a:ln>
                <a:noFill/>
              </a:rPr>
              <a:t>সমাজে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  <a:noFill/>
              </a:rPr>
              <a:t> </a:t>
            </a:r>
            <a:r>
              <a:rPr lang="en-US" sz="3600" dirty="0" err="1" smtClean="0">
                <a:ln>
                  <a:solidFill>
                    <a:schemeClr val="tx1"/>
                  </a:solidFill>
                </a:ln>
                <a:noFill/>
              </a:rPr>
              <a:t>কেন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  <a:noFill/>
              </a:rPr>
              <a:t> </a:t>
            </a:r>
            <a:r>
              <a:rPr lang="en-US" sz="3600" dirty="0" err="1" smtClean="0">
                <a:ln>
                  <a:solidFill>
                    <a:schemeClr val="tx1"/>
                  </a:solidFill>
                </a:ln>
                <a:noFill/>
              </a:rPr>
              <a:t>প্রয়োজন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  <a:noFill/>
              </a:rPr>
              <a:t>,  </a:t>
            </a:r>
            <a:r>
              <a:rPr lang="en-US" sz="3600" dirty="0" err="1" smtClean="0">
                <a:ln>
                  <a:solidFill>
                    <a:schemeClr val="tx1"/>
                  </a:solidFill>
                </a:ln>
                <a:noFill/>
              </a:rPr>
              <a:t>সে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  <a:noFill/>
              </a:rPr>
              <a:t> </a:t>
            </a:r>
            <a:r>
              <a:rPr lang="en-US" sz="3600" dirty="0" err="1" smtClean="0">
                <a:ln>
                  <a:solidFill>
                    <a:schemeClr val="tx1"/>
                  </a:solidFill>
                </a:ln>
                <a:noFill/>
              </a:rPr>
              <a:t>সম্পর্কে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  <a:noFill/>
              </a:rPr>
              <a:t> </a:t>
            </a:r>
            <a:r>
              <a:rPr lang="en-US" sz="3600" dirty="0" err="1" smtClean="0">
                <a:ln>
                  <a:solidFill>
                    <a:schemeClr val="tx1"/>
                  </a:solidFill>
                </a:ln>
                <a:noFill/>
              </a:rPr>
              <a:t>দশটি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  <a:noFill/>
              </a:rPr>
              <a:t> </a:t>
            </a:r>
            <a:r>
              <a:rPr lang="en-US" sz="3600" dirty="0" err="1" smtClean="0">
                <a:ln>
                  <a:solidFill>
                    <a:schemeClr val="tx1"/>
                  </a:solidFill>
                </a:ln>
                <a:noFill/>
              </a:rPr>
              <a:t>বাক্য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  <a:noFill/>
              </a:rPr>
              <a:t> </a:t>
            </a:r>
            <a:r>
              <a:rPr lang="en-US" sz="3600" dirty="0" err="1" smtClean="0">
                <a:ln>
                  <a:solidFill>
                    <a:schemeClr val="tx1"/>
                  </a:solidFill>
                </a:ln>
                <a:noFill/>
              </a:rPr>
              <a:t>তৈরী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  <a:noFill/>
              </a:rPr>
              <a:t> </a:t>
            </a:r>
            <a:r>
              <a:rPr lang="en-US" sz="3600" dirty="0" err="1" smtClean="0">
                <a:ln>
                  <a:solidFill>
                    <a:schemeClr val="tx1"/>
                  </a:solidFill>
                </a:ln>
                <a:noFill/>
              </a:rPr>
              <a:t>করবে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  <a:noFill/>
              </a:rPr>
              <a:t>।</a:t>
            </a:r>
            <a:endParaRPr lang="en-US" sz="3600" dirty="0">
              <a:ln>
                <a:solidFill>
                  <a:schemeClr val="tx1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84039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2" y="0"/>
            <a:ext cx="12082817" cy="6857999"/>
          </a:xfrm>
          <a:prstGeom prst="rect">
            <a:avLst/>
          </a:prstGeom>
          <a:ln>
            <a:solidFill>
              <a:srgbClr val="FFC000"/>
            </a:solidFill>
          </a:ln>
          <a:effectLst>
            <a:reflection blurRad="6350" stA="50000" endA="300" endPos="90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4922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xit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278295" y="154745"/>
            <a:ext cx="11807687" cy="6703255"/>
          </a:xfrm>
          <a:prstGeom prst="frame">
            <a:avLst>
              <a:gd name="adj1" fmla="val 7611"/>
            </a:avLst>
          </a:prstGeom>
          <a:gradFill>
            <a:gsLst>
              <a:gs pos="12000">
                <a:srgbClr val="825600">
                  <a:alpha val="83000"/>
                </a:srgbClr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209523" y="755473"/>
            <a:ext cx="4030862" cy="626131"/>
          </a:xfrm>
          <a:prstGeom prst="roundRect">
            <a:avLst/>
          </a:prstGeom>
          <a:solidFill>
            <a:srgbClr val="FFC000"/>
          </a:solidFill>
          <a:ln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b="1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200" b="1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Cloud 7"/>
          <p:cNvSpPr/>
          <p:nvPr/>
        </p:nvSpPr>
        <p:spPr>
          <a:xfrm>
            <a:off x="1172572" y="1754894"/>
            <a:ext cx="4846320" cy="4180959"/>
          </a:xfrm>
          <a:prstGeom prst="cloud">
            <a:avLst/>
          </a:prstGeom>
          <a:solidFill>
            <a:srgbClr val="92D05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কাউছার</a:t>
            </a:r>
            <a:r>
              <a:rPr lang="en-US" sz="2400" b="1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মিয়া</a:t>
            </a:r>
            <a:endParaRPr lang="bn-BD" sz="2400" b="1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b="1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স</a:t>
            </a:r>
            <a:r>
              <a:rPr lang="en-US" b="1" dirty="0" err="1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হকারী</a:t>
            </a:r>
            <a:r>
              <a:rPr lang="bn-BD" b="1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শিক্ষক</a:t>
            </a:r>
          </a:p>
          <a:p>
            <a:pPr algn="ctr"/>
            <a:r>
              <a:rPr lang="en-US" b="1" dirty="0" err="1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টেপিরবাড়ী</a:t>
            </a:r>
            <a:r>
              <a:rPr lang="bn-BD" b="1" dirty="0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b="1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বিদ্যালয়,</a:t>
            </a:r>
            <a:r>
              <a:rPr lang="en-US" b="1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শ্রী</a:t>
            </a:r>
            <a:r>
              <a:rPr lang="bn-BD" b="1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পুর, </a:t>
            </a:r>
            <a:r>
              <a:rPr lang="en-US" b="1" dirty="0" err="1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গাজীপুর</a:t>
            </a:r>
            <a:r>
              <a:rPr lang="bn-BD" b="1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bn-BD" b="1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b="1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০১৭৩৩১৫১২৪৪</a:t>
            </a:r>
            <a:endParaRPr lang="bn-BD" b="1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E-mail: kawsarmia1990@gmail.com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4954" y="1871003"/>
            <a:ext cx="5043412" cy="3665638"/>
          </a:xfrm>
          <a:prstGeom prst="rect">
            <a:avLst/>
          </a:prstGeom>
          <a:ln>
            <a:solidFill>
              <a:schemeClr val="bg1"/>
            </a:solidFill>
          </a:ln>
          <a:effectLst>
            <a:reflection blurRad="6350" stA="50000" endA="300" endPos="3850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9597773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194509"/>
            <a:ext cx="12192000" cy="120032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rgbClr val="FFFF00"/>
            </a:solidFill>
          </a:ln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ছবিগুলো</a:t>
            </a:r>
            <a:r>
              <a:rPr lang="en-US" sz="7200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লক্ষ</a:t>
            </a:r>
            <a:r>
              <a:rPr lang="en-US" sz="7200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কর</a:t>
            </a:r>
            <a:endParaRPr lang="en-US" sz="7200" dirty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0748"/>
            <a:ext cx="12192000" cy="5347252"/>
          </a:xfrm>
          <a:prstGeom prst="rect">
            <a:avLst/>
          </a:prstGeom>
          <a:ln>
            <a:solidFill>
              <a:srgbClr val="A5B50B"/>
            </a:solidFill>
          </a:ln>
        </p:spPr>
      </p:pic>
    </p:spTree>
    <p:extLst>
      <p:ext uri="{BB962C8B-B14F-4D97-AF65-F5344CB8AC3E}">
        <p14:creationId xmlns:p14="http://schemas.microsoft.com/office/powerpoint/2010/main" val="21309675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  <a:ln>
            <a:gradFill flip="none" rotWithShape="1">
              <a:gsLst>
                <a:gs pos="15000">
                  <a:schemeClr val="accent1">
                    <a:lumMod val="40000"/>
                    <a:lumOff val="60000"/>
                  </a:schemeClr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</p:pic>
    </p:spTree>
    <p:extLst>
      <p:ext uri="{BB962C8B-B14F-4D97-AF65-F5344CB8AC3E}">
        <p14:creationId xmlns:p14="http://schemas.microsoft.com/office/powerpoint/2010/main" val="34306207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52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0231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2306" cy="3786389"/>
          </a:xfrm>
          <a:prstGeom prst="rect">
            <a:avLst/>
          </a:prstGeom>
          <a:ln>
            <a:solidFill>
              <a:srgbClr val="FFFF00"/>
            </a:solidFill>
          </a:ln>
          <a:effectLst>
            <a:reflection blurRad="6350" stA="50000" endA="300" endPos="9000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493414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  <a:ln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2381987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337771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69" y="141632"/>
            <a:ext cx="11940208" cy="6550716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  <a:scene3d>
            <a:camera prst="obliqueTopLef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63677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708</TotalTime>
  <Words>353</Words>
  <Application>Microsoft Office PowerPoint</Application>
  <PresentationFormat>Widescreen</PresentationFormat>
  <Paragraphs>61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Century Gothic</vt:lpstr>
      <vt:lpstr>NikoshBAN</vt:lpstr>
      <vt:lpstr>SutonnyMJ</vt:lpstr>
      <vt:lpstr>Times New Roman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Kawsar Mia</dc:creator>
  <cp:lastModifiedBy>Kawsar Mia</cp:lastModifiedBy>
  <cp:revision>245</cp:revision>
  <dcterms:created xsi:type="dcterms:W3CDTF">2020-09-03T17:03:42Z</dcterms:created>
  <dcterms:modified xsi:type="dcterms:W3CDTF">2020-09-07T16:08:00Z</dcterms:modified>
</cp:coreProperties>
</file>