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0" r:id="rId2"/>
    <p:sldId id="312" r:id="rId3"/>
    <p:sldId id="327" r:id="rId4"/>
    <p:sldId id="309" r:id="rId5"/>
    <p:sldId id="302" r:id="rId6"/>
    <p:sldId id="313" r:id="rId7"/>
    <p:sldId id="314" r:id="rId8"/>
    <p:sldId id="262" r:id="rId9"/>
    <p:sldId id="260" r:id="rId10"/>
    <p:sldId id="298" r:id="rId11"/>
    <p:sldId id="310" r:id="rId12"/>
    <p:sldId id="325" r:id="rId13"/>
    <p:sldId id="324" r:id="rId14"/>
    <p:sldId id="323" r:id="rId15"/>
    <p:sldId id="259" r:id="rId16"/>
    <p:sldId id="261" r:id="rId17"/>
    <p:sldId id="318" r:id="rId18"/>
    <p:sldId id="311" r:id="rId19"/>
    <p:sldId id="304" r:id="rId20"/>
    <p:sldId id="303" r:id="rId21"/>
    <p:sldId id="278" r:id="rId22"/>
    <p:sldId id="322" r:id="rId23"/>
    <p:sldId id="307" r:id="rId24"/>
    <p:sldId id="326" r:id="rId25"/>
    <p:sldId id="306" r:id="rId26"/>
    <p:sldId id="30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576CC-921E-4A49-81DB-B763F7D8D3F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7F0CC-04B3-479A-97D7-70CB4390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6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DD43-095D-471C-8209-769BF4D1C0F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8DD7-F3A2-4CF4-AE03-EB0D78C7F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5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DD43-095D-471C-8209-769BF4D1C0F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8DD7-F3A2-4CF4-AE03-EB0D78C7F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8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DD43-095D-471C-8209-769BF4D1C0F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8DD7-F3A2-4CF4-AE03-EB0D78C7F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2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DD43-095D-471C-8209-769BF4D1C0F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8DD7-F3A2-4CF4-AE03-EB0D78C7F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9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DD43-095D-471C-8209-769BF4D1C0F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8DD7-F3A2-4CF4-AE03-EB0D78C7F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9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DD43-095D-471C-8209-769BF4D1C0F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8DD7-F3A2-4CF4-AE03-EB0D78C7F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3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DD43-095D-471C-8209-769BF4D1C0F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8DD7-F3A2-4CF4-AE03-EB0D78C7F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1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DD43-095D-471C-8209-769BF4D1C0F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8DD7-F3A2-4CF4-AE03-EB0D78C7F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DD43-095D-471C-8209-769BF4D1C0F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8DD7-F3A2-4CF4-AE03-EB0D78C7F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0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DD43-095D-471C-8209-769BF4D1C0F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8DD7-F3A2-4CF4-AE03-EB0D78C7F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3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DD43-095D-471C-8209-769BF4D1C0F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8DD7-F3A2-4CF4-AE03-EB0D78C7F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2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DDD43-095D-471C-8209-769BF4D1C0F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18DD7-F3A2-4CF4-AE03-EB0D78C7F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7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398" y="1371938"/>
            <a:ext cx="9912955" cy="31640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84460" y="2506318"/>
            <a:ext cx="4576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4400" b="1" dirty="0">
                <a:ln w="28575">
                  <a:solidFill>
                    <a:srgbClr val="FF000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r>
              <a:rPr lang="bn-IN" sz="14400" b="1" dirty="0" smtClean="0">
                <a:ln w="28575">
                  <a:solidFill>
                    <a:srgbClr val="FF000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400" b="1" dirty="0">
              <a:ln w="28575">
                <a:solidFill>
                  <a:srgbClr val="FF0000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0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38" y="463623"/>
            <a:ext cx="10983337" cy="3059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8849796"/>
                  </p:ext>
                </p:extLst>
              </p:nvPr>
            </p:nvGraphicFramePr>
            <p:xfrm>
              <a:off x="525930" y="3590365"/>
              <a:ext cx="11294035" cy="285667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4435"/>
                    <a:gridCol w="3200400"/>
                    <a:gridCol w="5029200"/>
                  </a:tblGrid>
                  <a:tr h="640778">
                    <a:tc>
                      <a:txBody>
                        <a:bodyPr/>
                        <a:lstStyle/>
                        <a:p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অণু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পরমাণু 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কণা 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মৌলিক ও</a:t>
                          </a:r>
                          <a:r>
                            <a:rPr lang="bn-IN" sz="4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যৌগিক </a:t>
                          </a:r>
                          <a:r>
                            <a:rPr lang="bn-IN" sz="4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মৌলিক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রাসায়নিক বিক্রিয়া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4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অংশ গ্রহণ করে না 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4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অংশ গ্রহণ করে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400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+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𝑂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= </m:t>
                                  </m:r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𝑂</m:t>
                                  </m:r>
                                </m:sub>
                              </m:sSub>
                            </m:oMath>
                          </a14:m>
                          <a:endParaRPr lang="en-US" sz="4000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অবস্থান</a:t>
                          </a:r>
                          <a:r>
                            <a:rPr lang="bn-IN" sz="4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স্বাধীন অস্তিত্ব আছে</a:t>
                          </a:r>
                          <a:r>
                            <a:rPr lang="bn-IN" sz="4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স্বাধীন অস্তিত্ব নেই 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8849796"/>
                  </p:ext>
                </p:extLst>
              </p:nvPr>
            </p:nvGraphicFramePr>
            <p:xfrm>
              <a:off x="525930" y="3590365"/>
              <a:ext cx="11294035" cy="285667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4435"/>
                    <a:gridCol w="3200400"/>
                    <a:gridCol w="5029200"/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অণু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পরমাণু 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কণা 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মৌলিক</a:t>
                          </a:r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ও</a:t>
                          </a:r>
                          <a:r>
                            <a:rPr lang="bn-IN" sz="4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যৌগিক </a:t>
                          </a:r>
                          <a:r>
                            <a:rPr lang="bn-IN" sz="4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মৌলিক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753555">
                    <a:tc>
                      <a:txBody>
                        <a:bodyPr/>
                        <a:lstStyle/>
                        <a:p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রাসায়নিক বিক্রিয়া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4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অংশ গ্রহণ করে না 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24727" t="-199194" r="-364" b="-128226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অবস্থান</a:t>
                          </a:r>
                          <a:r>
                            <a:rPr lang="bn-IN" sz="4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স্বাধীন অস্তিত্ব আছে</a:t>
                          </a:r>
                          <a:r>
                            <a:rPr lang="bn-IN" sz="4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স্বাধীন অস্তিত্ব নেই 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09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07" y="672072"/>
            <a:ext cx="9903758" cy="5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12" y="336176"/>
            <a:ext cx="2755900" cy="2511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9611" y="2819417"/>
            <a:ext cx="5706036" cy="3785652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ডেনিশ পদার্থবিদ (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Nils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Henrik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David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Bohr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নেলস হেনরিক ডেভিড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৭ অক্টোবর ১৮৮৫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, কোপেনহেগেন, ডেনমার্ক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মারা যান ১৮ নভেম্বর ১৯৬২ খ্রিঃ কোপেনহেগেন, ডেনমার্ক।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660775" y="287342"/>
            <a:ext cx="5078507" cy="6247864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বোরের পরমাণু মডেল ইতিহাসে আজও বিখ্যাত। তিনি পরমাণু মডেলকে সূর্যের কক্ষপথে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ঘুর্ণায়মান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গ্রহের সাথে তুলনা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, পরামাণুর কেন্দ্রে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এবং এর চারপাশে ঘুর্ণায়মান ইলেকট্রন অবস্থিত।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১৯১৩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ইলেকট্রন আবিষ্কার করেন। ইহাকে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দ্বারা প্রকাশ </a:t>
            </a:r>
            <a:endParaRPr lang="bn-IN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441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823" y="2573341"/>
            <a:ext cx="5369859" cy="3785652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জনক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Ernest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Rutherford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আর্নেস্ট রাদারফোর্ড ৩০ আগষ্ট ১৮৭১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ব্রাইটওয়াটার, নিউজিল্যান্ড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গ্রহণ এবং মারা যান ১৯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১৯৩৭ খ্রিঃ কেমব্রিজ, ইংল্যান্ড।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42" y="272208"/>
            <a:ext cx="2311502" cy="22481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34952" y="1030958"/>
            <a:ext cx="5450542" cy="4401205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১৯২০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নিউক্লিয়াসে </a:t>
            </a:r>
            <a:endParaRPr lang="bn-IN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ধনাত্মক কণা প্রোটন </a:t>
            </a:r>
            <a:endParaRPr lang="bn-IN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 করেন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পরমাণুতে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 সমান </a:t>
            </a: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 প্রোটন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 যা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দ্বারা প্রকাশ করা হয়।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 তুলনায় প্রোটন ১৮৩৭ </a:t>
            </a:r>
            <a:endParaRPr lang="bn-IN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 ভারী।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3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8366" y="879013"/>
            <a:ext cx="5033682" cy="5016758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১৯৩২ খ্রিঃ নিউট্রন আবিষ্কার </a:t>
            </a:r>
            <a:endParaRPr lang="bn-IN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ভর ইলেকট্রনের </a:t>
            </a:r>
            <a:endParaRPr lang="bn-IN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ভরের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 ১৮৩৭ গুণের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একে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দ্বারা প্রকাশ করা হয়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নিউট্রন পরমাণুর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কেন্দ্রে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প্রোটনের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সাথে যুক্ত থাকে।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endParaRPr lang="bn-IN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কণিকার সম্মিলিত ভরকে পারমাণবিক ভর বলে।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245" y="2789959"/>
            <a:ext cx="5948083" cy="3785652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 পদার্থবিজ্ঞানি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smtClean="0"/>
              <a:t>Sir </a:t>
            </a:r>
            <a:r>
              <a:rPr lang="en-US" sz="4000" dirty="0"/>
              <a:t>James </a:t>
            </a:r>
            <a:r>
              <a:rPr lang="en-US" sz="4000" dirty="0" smtClean="0"/>
              <a:t>Chadwick</a:t>
            </a:r>
            <a:r>
              <a:rPr lang="bn-IN" sz="4000" dirty="0" smtClean="0"/>
              <a:t>)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জেমস চ্যাডউইক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২০ অক্টোবর ১৮৯১ খ্রিঃ চেশায়ার, ইংল্যান্ড জন্ম গ্রহণ করেন এবং মারা যান ২৪ জুলাই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১৯৭৪ খ্রিঃ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কেমব্রিজ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, ইংল্যান্ড।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31" y="213913"/>
            <a:ext cx="2536858" cy="25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6704147"/>
                  </p:ext>
                </p:extLst>
              </p:nvPr>
            </p:nvGraphicFramePr>
            <p:xfrm>
              <a:off x="812953" y="805921"/>
              <a:ext cx="10711176" cy="57297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52023"/>
                    <a:gridCol w="1465730"/>
                    <a:gridCol w="2635623"/>
                    <a:gridCol w="2958353"/>
                    <a:gridCol w="229944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কণিকা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চার্জ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ভর</a:t>
                          </a:r>
                          <a:endParaRPr lang="en-US" sz="4000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বিদ্যুৎ</a:t>
                          </a:r>
                          <a:r>
                            <a:rPr lang="bn-IN" sz="4000" baseline="0" dirty="0" smtClean="0"/>
                            <a:t> </a:t>
                          </a:r>
                          <a:r>
                            <a:rPr lang="bn-IN" sz="4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মাত্রা</a:t>
                          </a:r>
                          <a:endParaRPr lang="en-US" sz="4000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ব্যাসার্ধ</a:t>
                          </a:r>
                          <a:endParaRPr lang="en-US" sz="4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bn-IN" sz="3600" spc="-15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ইলেকট্রন</a:t>
                          </a:r>
                          <a:endParaRPr lang="en-US" sz="3600" spc="-150" dirty="0">
                            <a:solidFill>
                              <a:srgbClr val="7030A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bn-IN" sz="360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নেগেটিভ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bn-IN" sz="3600" spc="-15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৯.১</a:t>
                          </a:r>
                          <a14:m>
                            <m:oMath xmlns:m="http://schemas.openxmlformats.org/officeDocument/2006/math">
                              <m:r>
                                <a:rPr lang="bn-IN" sz="3600" i="1" spc="-15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bn-IN" sz="3600" i="1" spc="-15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bn-IN" sz="3600" b="0" i="1" spc="-15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১০</m:t>
                                  </m:r>
                                </m:e>
                                <m:sup>
                                  <m:r>
                                    <a:rPr lang="bn-IN" sz="3600" b="0" i="1" spc="-15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−</m:t>
                                  </m:r>
                                  <m:r>
                                    <a:rPr lang="bn-IN" sz="3600" b="0" i="1" spc="-15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৩১</m:t>
                                  </m:r>
                                </m:sup>
                              </m:sSup>
                            </m:oMath>
                          </a14:m>
                          <a:endParaRPr lang="bn-IN" sz="3600" spc="-150" dirty="0" smtClean="0">
                            <a:solidFill>
                              <a:srgbClr val="7030A0"/>
                            </a:solidFill>
                          </a:endParaRPr>
                        </a:p>
                        <a:p>
                          <a:r>
                            <a:rPr lang="bn-IN" sz="360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কেজি (প্রায়) </a:t>
                          </a:r>
                          <a:endParaRPr lang="en-US" sz="3600" dirty="0">
                            <a:solidFill>
                              <a:srgbClr val="7030A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3600" spc="-15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-৪.৮০২৯</a:t>
                          </a:r>
                          <a14:m>
                            <m:oMath xmlns:m="http://schemas.openxmlformats.org/officeDocument/2006/math">
                              <m:r>
                                <a:rPr lang="bn-IN" sz="3600" i="1" spc="-15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bn-IN" sz="3600" i="1" spc="-15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bn-IN" sz="3600" b="0" i="1" spc="-15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১০</m:t>
                                  </m:r>
                                </m:e>
                                <m:sup>
                                  <m:r>
                                    <a:rPr lang="bn-IN" sz="3600" b="0" i="1" spc="-15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−</m:t>
                                  </m:r>
                                  <m:r>
                                    <a:rPr lang="bn-IN" sz="3600" b="0" i="1" spc="-15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১৭</m:t>
                                  </m:r>
                                  <m:r>
                                    <a:rPr lang="bn-IN" sz="3600" b="0" i="1" spc="-15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endParaRPr lang="bn-IN" sz="3600" spc="-150" dirty="0" smtClean="0">
                            <a:solidFill>
                              <a:srgbClr val="7030A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r>
                            <a:rPr lang="bn-IN" sz="360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ইএসইউ</a:t>
                          </a:r>
                          <a:r>
                            <a:rPr lang="bn-IN" sz="3600" baseline="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3600" dirty="0">
                            <a:solidFill>
                              <a:srgbClr val="7030A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3600" spc="-150" dirty="0" smtClean="0">
                              <a:solidFill>
                                <a:srgbClr val="7030A0"/>
                              </a:solidFill>
                              <a:cs typeface="NikoshBAN" panose="02000000000000000000" pitchFamily="2" charset="0"/>
                            </a:rPr>
                            <a:t>১</a:t>
                          </a:r>
                          <a14:m>
                            <m:oMath xmlns:m="http://schemas.openxmlformats.org/officeDocument/2006/math">
                              <m:r>
                                <a:rPr lang="bn-IN" sz="3600" i="1" spc="-15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.</m:t>
                              </m:r>
                              <m:r>
                                <a:rPr lang="bn-IN" sz="3600" i="1" spc="-15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৪</m:t>
                              </m:r>
                              <m:r>
                                <a:rPr lang="bn-IN" sz="3600" i="1" spc="-15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bn-IN" sz="3600" i="1" spc="-150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bn-IN" sz="3600" b="0" i="1" spc="-150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১০</m:t>
                                  </m:r>
                                </m:e>
                                <m:sup>
                                  <m:r>
                                    <a:rPr lang="bn-IN" sz="3600" b="0" i="1" spc="-150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−</m:t>
                                  </m:r>
                                  <m:r>
                                    <a:rPr lang="bn-IN" sz="3600" b="0" i="1" spc="-150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১৫</m:t>
                                  </m:r>
                                </m:sup>
                              </m:sSup>
                            </m:oMath>
                          </a14:m>
                          <a:endParaRPr lang="bn-IN" sz="3600" spc="-150" dirty="0" smtClean="0">
                            <a:solidFill>
                              <a:srgbClr val="7030A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r>
                            <a:rPr lang="bn-IN" sz="360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মিটার (প্রায়) </a:t>
                          </a:r>
                          <a:endParaRPr lang="en-US" sz="3600" dirty="0">
                            <a:solidFill>
                              <a:srgbClr val="7030A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bn-IN" sz="3600" dirty="0" smtClean="0">
                              <a:solidFill>
                                <a:srgbClr val="FF000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প্রোটন</a:t>
                          </a:r>
                          <a:endParaRPr lang="en-US" sz="360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bn-IN" sz="3600" dirty="0" smtClean="0">
                              <a:solidFill>
                                <a:srgbClr val="FF000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পজিটিভ</a:t>
                          </a:r>
                          <a:endParaRPr lang="en-US" sz="360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bn-IN" sz="3600" spc="-150" dirty="0" smtClean="0">
                              <a:solidFill>
                                <a:srgbClr val="FF000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১.৬৭৫</a:t>
                          </a:r>
                          <a14:m>
                            <m:oMath xmlns:m="http://schemas.openxmlformats.org/officeDocument/2006/math">
                              <m:r>
                                <a:rPr lang="bn-IN" sz="3600" i="1" spc="-15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bn-IN" sz="3600" i="1" spc="-15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bn-IN" sz="3600" b="0" i="1" spc="-15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১০</m:t>
                                  </m:r>
                                </m:e>
                                <m:sup>
                                  <m:r>
                                    <a:rPr lang="bn-IN" sz="3600" b="0" i="1" spc="-15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−</m:t>
                                  </m:r>
                                  <m:r>
                                    <a:rPr lang="bn-IN" sz="3600" b="0" i="1" spc="-15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২৭</m:t>
                                  </m:r>
                                </m:sup>
                              </m:sSup>
                            </m:oMath>
                          </a14:m>
                          <a:endParaRPr lang="bn-IN" sz="3600" i="0" spc="-150" dirty="0" smtClean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3600" dirty="0" smtClean="0">
                              <a:solidFill>
                                <a:srgbClr val="FF000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কেজি (প্রায়) </a:t>
                          </a:r>
                          <a:endParaRPr lang="en-US" sz="3600" dirty="0" smtClean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3600" spc="-150" dirty="0" smtClean="0">
                              <a:solidFill>
                                <a:srgbClr val="FF000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+৪.৮০২৯</a:t>
                          </a:r>
                          <a14:m>
                            <m:oMath xmlns:m="http://schemas.openxmlformats.org/officeDocument/2006/math">
                              <m:r>
                                <a:rPr lang="bn-IN" sz="3600" i="1" spc="-15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bn-IN" sz="3600" i="1" spc="-15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bn-IN" sz="3600" b="0" i="1" spc="-15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১০</m:t>
                                  </m:r>
                                </m:e>
                                <m:sup>
                                  <m:r>
                                    <a:rPr lang="bn-IN" sz="3600" b="0" i="1" spc="-15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−</m:t>
                                  </m:r>
                                  <m:r>
                                    <a:rPr lang="bn-IN" sz="3600" b="0" i="1" spc="-15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১০</m:t>
                                  </m:r>
                                  <m:r>
                                    <a:rPr lang="bn-IN" sz="3600" b="0" i="1" spc="-15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endParaRPr lang="bn-IN" sz="3600" spc="-15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3600" dirty="0" smtClean="0">
                              <a:solidFill>
                                <a:srgbClr val="FF000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ইএসইউ</a:t>
                          </a:r>
                          <a:r>
                            <a:rPr lang="bn-IN" sz="3600" baseline="0" dirty="0" smtClean="0">
                              <a:solidFill>
                                <a:srgbClr val="FF000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3600" dirty="0" smtClean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3600" spc="-150" dirty="0" smtClean="0">
                              <a:solidFill>
                                <a:srgbClr val="FF0000"/>
                              </a:solidFill>
                              <a:cs typeface="NikoshBAN" panose="02000000000000000000" pitchFamily="2" charset="0"/>
                            </a:rPr>
                            <a:t>১</a:t>
                          </a:r>
                          <a14:m>
                            <m:oMath xmlns:m="http://schemas.openxmlformats.org/officeDocument/2006/math">
                              <m:r>
                                <a:rPr lang="bn-IN" sz="3600" i="1" spc="-15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.</m:t>
                              </m:r>
                              <m:r>
                                <a:rPr lang="bn-IN" sz="3600" i="1" spc="-15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৪</m:t>
                              </m:r>
                              <m:r>
                                <a:rPr lang="bn-IN" sz="3600" i="1" spc="-15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bn-IN" sz="3600" i="1" spc="-15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bn-IN" sz="3600" b="0" i="1" spc="-15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১০</m:t>
                                  </m:r>
                                </m:e>
                                <m:sup>
                                  <m:r>
                                    <a:rPr lang="bn-IN" sz="3600" b="0" i="1" spc="-15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−</m:t>
                                  </m:r>
                                  <m:r>
                                    <a:rPr lang="bn-IN" sz="3600" b="0" i="1" spc="-15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২৭</m:t>
                                  </m:r>
                                </m:sup>
                              </m:sSup>
                            </m:oMath>
                          </a14:m>
                          <a:endParaRPr lang="bn-IN" sz="3600" spc="-150" dirty="0" smtClean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3600" dirty="0" smtClean="0">
                              <a:solidFill>
                                <a:srgbClr val="FF000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মিটার (প্রায়)</a:t>
                          </a:r>
                          <a:r>
                            <a:rPr lang="bn-IN" sz="360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360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bn-IN" sz="360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নিউট্রন </a:t>
                          </a:r>
                          <a:endParaRPr lang="en-US" sz="3600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bn-IN" sz="360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নিরপেক্ষ</a:t>
                          </a:r>
                          <a:endParaRPr lang="en-US" sz="3600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4000" spc="-15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১.৬৭৫</a:t>
                          </a:r>
                          <a14:m>
                            <m:oMath xmlns:m="http://schemas.openxmlformats.org/officeDocument/2006/math">
                              <m:r>
                                <a:rPr lang="bn-IN" sz="3600" i="1" spc="-15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bn-IN" sz="3600" i="1" spc="-15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bn-IN" sz="3600" b="0" i="1" spc="-15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১০</m:t>
                                  </m:r>
                                </m:e>
                                <m:sup>
                                  <m:r>
                                    <a:rPr lang="bn-IN" sz="3600" b="0" i="1" spc="-15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−</m:t>
                                  </m:r>
                                  <m:r>
                                    <a:rPr lang="bn-IN" sz="3600" b="0" i="1" spc="-15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২৭</m:t>
                                  </m:r>
                                </m:sup>
                              </m:sSup>
                            </m:oMath>
                          </a14:m>
                          <a:endParaRPr lang="bn-IN" sz="3600" i="0" spc="-150" dirty="0" smtClean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360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কেজি (প্রায়) </a:t>
                          </a:r>
                          <a:endParaRPr lang="en-US" sz="3600" dirty="0" smtClean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solidFill>
                                <a:srgbClr val="00B050"/>
                              </a:solidFill>
                            </a:rPr>
                            <a:t>- - - - - - - - - </a:t>
                          </a:r>
                          <a:endParaRPr lang="en-US" sz="40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bn-IN" sz="3600" spc="-150" dirty="0" smtClean="0">
                              <a:solidFill>
                                <a:srgbClr val="00B050"/>
                              </a:solidFill>
                              <a:cs typeface="NikoshBAN" panose="02000000000000000000" pitchFamily="2" charset="0"/>
                            </a:rPr>
                            <a:t>১</a:t>
                          </a:r>
                          <a14:m>
                            <m:oMath xmlns:m="http://schemas.openxmlformats.org/officeDocument/2006/math">
                              <m:r>
                                <a:rPr lang="bn-IN" sz="3600" i="1" spc="-15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.</m:t>
                              </m:r>
                              <m:r>
                                <a:rPr lang="bn-IN" sz="3600" i="1" spc="-15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৪</m:t>
                              </m:r>
                              <m:r>
                                <a:rPr lang="bn-IN" sz="3600" i="1" spc="-15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bn-IN" sz="3600" i="1" spc="-150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bn-IN" sz="3600" b="0" i="1" spc="-150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১০</m:t>
                                  </m:r>
                                </m:e>
                                <m:sup>
                                  <m:r>
                                    <a:rPr lang="bn-IN" sz="3600" b="0" i="1" spc="-150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−</m:t>
                                  </m:r>
                                  <m:r>
                                    <a:rPr lang="bn-IN" sz="3600" b="0" i="1" spc="-150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১৫</m:t>
                                  </m:r>
                                </m:sup>
                              </m:sSup>
                            </m:oMath>
                          </a14:m>
                          <a:endParaRPr lang="bn-IN" sz="3600" spc="-150" dirty="0" smtClean="0">
                            <a:solidFill>
                              <a:srgbClr val="00B050"/>
                            </a:solidFill>
                          </a:endParaRPr>
                        </a:p>
                        <a:p>
                          <a:r>
                            <a:rPr lang="bn-IN" sz="360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মিটার (প্রায়) </a:t>
                          </a:r>
                          <a:endParaRPr lang="en-US" sz="36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ইলেকট্রন</a:t>
                          </a:r>
                          <a:r>
                            <a:rPr lang="bn-IN" sz="4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নিউক্লিয়াসের চতুর্দিকে নিজ কক্ষপথে ঘোরে ।</a:t>
                          </a:r>
                        </a:p>
                        <a:p>
                          <a:pPr algn="ctr"/>
                          <a:r>
                            <a:rPr lang="bn-IN" sz="4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নিউট্রন ও প্রোটন যা নিউক্লিয়াসে থাকে। 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6704147"/>
                  </p:ext>
                </p:extLst>
              </p:nvPr>
            </p:nvGraphicFramePr>
            <p:xfrm>
              <a:off x="812953" y="805921"/>
              <a:ext cx="10711176" cy="57297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52023"/>
                    <a:gridCol w="1465730"/>
                    <a:gridCol w="2635623"/>
                    <a:gridCol w="2958353"/>
                    <a:gridCol w="2299447"/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কণিকা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চার্জ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ভর</a:t>
                          </a:r>
                          <a:endParaRPr lang="en-US" sz="4000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বিদ্যুৎ</a:t>
                          </a:r>
                          <a:r>
                            <a:rPr lang="bn-IN" sz="4000" baseline="0" dirty="0" smtClean="0"/>
                            <a:t> </a:t>
                          </a:r>
                          <a:r>
                            <a:rPr lang="bn-IN" sz="4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মাত্রা</a:t>
                          </a:r>
                          <a:endParaRPr lang="en-US" sz="4000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ব্যাসার্ধ</a:t>
                          </a:r>
                          <a:endParaRPr lang="en-US" sz="4000" dirty="0"/>
                        </a:p>
                      </a:txBody>
                      <a:tcPr/>
                    </a:tc>
                  </a:tr>
                  <a:tr h="1234186">
                    <a:tc>
                      <a:txBody>
                        <a:bodyPr/>
                        <a:lstStyle/>
                        <a:p>
                          <a:r>
                            <a:rPr lang="bn-IN" sz="3600" spc="-15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ইলেকট্রন</a:t>
                          </a:r>
                          <a:endParaRPr lang="en-US" sz="3600" spc="-150" dirty="0">
                            <a:solidFill>
                              <a:srgbClr val="7030A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bn-IN" sz="360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নেগেটিভ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6928" t="-68473" r="-199769" b="-328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84362" t="-68473" r="-77984" b="-328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66578" t="-68473" r="-531" b="-328079"/>
                          </a:stretch>
                        </a:blipFill>
                      </a:tcPr>
                    </a:tc>
                  </a:tr>
                  <a:tr h="1234186">
                    <a:tc>
                      <a:txBody>
                        <a:bodyPr/>
                        <a:lstStyle/>
                        <a:p>
                          <a:r>
                            <a:rPr lang="bn-IN" sz="3600" dirty="0" smtClean="0">
                              <a:solidFill>
                                <a:srgbClr val="FF000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প্রোটন</a:t>
                          </a:r>
                          <a:endParaRPr lang="en-US" sz="360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bn-IN" sz="3600" dirty="0" smtClean="0">
                              <a:solidFill>
                                <a:srgbClr val="FF000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পজিটিভ</a:t>
                          </a:r>
                          <a:endParaRPr lang="en-US" sz="360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6928" t="-168473" r="-199769" b="-228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84362" t="-168473" r="-77984" b="-228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66578" t="-168473" r="-531" b="-228079"/>
                          </a:stretch>
                        </a:blipFill>
                      </a:tcPr>
                    </a:tc>
                  </a:tr>
                  <a:tr h="1249680">
                    <a:tc>
                      <a:txBody>
                        <a:bodyPr/>
                        <a:lstStyle/>
                        <a:p>
                          <a:r>
                            <a:rPr lang="bn-IN" sz="360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নিউট্রন </a:t>
                          </a:r>
                          <a:endParaRPr lang="en-US" sz="3600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bn-IN" sz="360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নিরপেক্ষ</a:t>
                          </a:r>
                          <a:endParaRPr lang="en-US" sz="3600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6928" t="-265854" r="-199769" b="-1258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solidFill>
                                <a:srgbClr val="00B050"/>
                              </a:solidFill>
                            </a:rPr>
                            <a:t>- - - - - - - - - </a:t>
                          </a:r>
                          <a:endParaRPr lang="en-US" sz="40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66578" t="-265854" r="-531" b="-125854"/>
                          </a:stretch>
                        </a:blipFill>
                      </a:tcPr>
                    </a:tc>
                  </a:tr>
                  <a:tr h="13106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ইলেকট্রন</a:t>
                          </a:r>
                          <a:r>
                            <a:rPr lang="bn-IN" sz="4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নিউক্লিয়াসের চতুর্দিকে নিজ কক্ষপথে ঘোরে ।</a:t>
                          </a:r>
                        </a:p>
                        <a:p>
                          <a:pPr algn="ctr"/>
                          <a:r>
                            <a:rPr lang="bn-IN" sz="4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নিউট্রন ও প্রোটন যা নিউক্লিয়াসে থাকে। 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2602702" y="147917"/>
            <a:ext cx="8261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ইলেকট্রন, প্রোটন ও নিউট্রনের বৈশিষ্ট্য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1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8553" y="1021976"/>
            <a:ext cx="726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17559" y="688809"/>
                <a:ext cx="9768787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পরমাণুর কক্ষপথে ইলেকট্রন বের করার সূত্র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𝐸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 কক্ষে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𝐸</m:t>
                    </m:r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2</a:t>
                </a:r>
                <a:r>
                  <a:rPr lang="bn-IN" sz="4000" dirty="0" smtClean="0">
                    <a:cs typeface="NikoshBAN" panose="02000000000000000000" pitchFamily="2" charset="0"/>
                  </a:rPr>
                  <a:t>  ( 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n</a:t>
                </a:r>
                <a:r>
                  <a:rPr lang="bn-IN" sz="4000" dirty="0" smtClean="0">
                    <a:cs typeface="NikoshBAN" panose="02000000000000000000" pitchFamily="2" charset="0"/>
                  </a:rPr>
                  <a:t> কক্ষ সংখ্যা )</a:t>
                </a:r>
                <a:endParaRPr lang="en-US" sz="4000" dirty="0" smtClean="0">
                  <a:cs typeface="NikoshBAN" panose="02000000000000000000" pitchFamily="2" charset="0"/>
                </a:endParaRP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কক্ষে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𝐸</m:t>
                    </m:r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8</a:t>
                </a:r>
                <a:endParaRPr lang="en-US" sz="4000" dirty="0">
                  <a:cs typeface="NikoshBAN" panose="02000000000000000000" pitchFamily="2" charset="0"/>
                </a:endParaRP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 কক্ষে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𝐸</m:t>
                    </m:r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18 </a:t>
                </a:r>
              </a:p>
              <a:p>
                <a:r>
                  <a:rPr lang="bn-IN" sz="4000" dirty="0" smtClean="0">
                    <a:cs typeface="NikoshBAN" panose="02000000000000000000" pitchFamily="2" charset="0"/>
                  </a:rPr>
                  <a:t>পারমাণবিক গঠনের জন্য দুটি বিষয় বিবেচনা করা হয়,</a:t>
                </a:r>
              </a:p>
              <a:p>
                <a:r>
                  <a:rPr lang="bn-IN" sz="4000" dirty="0" smtClean="0">
                    <a:cs typeface="NikoshBAN" panose="02000000000000000000" pitchFamily="2" charset="0"/>
                  </a:rPr>
                  <a:t>১) সর্বশেষ কক্ষে ৮টির বেশী ইলেকট্রন থাকবে না </a:t>
                </a:r>
              </a:p>
              <a:p>
                <a:r>
                  <a:rPr lang="bn-IN" sz="4000" dirty="0" smtClean="0">
                    <a:cs typeface="NikoshBAN" panose="02000000000000000000" pitchFamily="2" charset="0"/>
                  </a:rPr>
                  <a:t>২) যে কোনো </a:t>
                </a:r>
                <a:r>
                  <a:rPr lang="bn-IN" sz="4000" dirty="0">
                    <a:cs typeface="NikoshBAN" panose="02000000000000000000" pitchFamily="2" charset="0"/>
                  </a:rPr>
                  <a:t>কক্ষে </a:t>
                </a:r>
                <a:r>
                  <a:rPr lang="bn-IN" sz="4000" dirty="0" smtClean="0">
                    <a:cs typeface="NikoshBAN" panose="02000000000000000000" pitchFamily="2" charset="0"/>
                  </a:rPr>
                  <a:t>১৮টির বেশী ইলেকট্রন থাকবে না।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bn-IN" sz="4000" dirty="0" smtClean="0">
                    <a:cs typeface="NikoshBAN" panose="02000000000000000000" pitchFamily="2" charset="0"/>
                  </a:rPr>
                  <a:t>পরমাণুর বাইরের কক্ষপথে যতগুলো ইলেকট্রন থাকে তাকে ব্যালেন্স ইলেকট্রন বলে।</a:t>
                </a:r>
                <a:r>
                  <a:rPr lang="bn-IN" sz="4000" dirty="0">
                    <a:cs typeface="NikoshBAN" panose="02000000000000000000" pitchFamily="2" charset="0"/>
                  </a:rPr>
                  <a:t> </a:t>
                </a:r>
                <a:endParaRPr lang="bn-IN" sz="4000" dirty="0" smtClean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59" y="688809"/>
                <a:ext cx="9768787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2247" t="-1732" r="-1873" b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4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74859" y="2748281"/>
            <a:ext cx="3957668" cy="3957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192" y="489655"/>
            <a:ext cx="1027247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সোডিয়ামের পারমাণবিক গঠনটি বোঝা যাক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ধরি, সোডিয়াম মৌলে ইলেকট্রন ১১টি, প্রোটন ১১টি এবং নিউট্রন ১২ টি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বিন্যাস ১ ম কক্ষে ২টি, ২ য় কক্ষে ৮টি এবং ৩ য় কক্ষে ১টি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 ও নিউট্রন সংখ্যার যোগফলকে পারপমানবিক ভর বা ওজন বলে।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 ভর বা ওজন,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=১১+১২=২৩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 সংখ্যা,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Z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প্রোটন 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সংখ্যা,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প্রোটন 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Blip>
                <a:blip r:embed="rId3"/>
              </a:buBlip>
            </a:pPr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 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 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নিউট্রন 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 সংখ্যা 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Z </a:t>
            </a:r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পারমাণবিক ভর 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হয়।  </a:t>
            </a:r>
          </a:p>
        </p:txBody>
      </p:sp>
    </p:spTree>
    <p:extLst>
      <p:ext uri="{BB962C8B-B14F-4D97-AF65-F5344CB8AC3E}">
        <p14:creationId xmlns:p14="http://schemas.microsoft.com/office/powerpoint/2010/main" val="163406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9" y="1628495"/>
            <a:ext cx="10738317" cy="48395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79630" y="252885"/>
            <a:ext cx="7192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ইলেকট্রিসিটির  বা বিদ্যুৎ শ্রেণিবিভাগ, যথা-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চল বিদ্যুৎ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22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41620" y="433899"/>
            <a:ext cx="3311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স্থির বিদ্যুৎ </a:t>
            </a:r>
            <a:endParaRPr lang="en-US" sz="5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4" y="1335181"/>
            <a:ext cx="10179388" cy="491770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0745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4853" y="570539"/>
            <a:ext cx="6770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427" y="2453208"/>
            <a:ext cx="5992887" cy="3572566"/>
          </a:xfrm>
          <a:prstGeom prst="rect">
            <a:avLst/>
          </a:prstGeom>
          <a:ln w="0" cmpd="tri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04" y="2603004"/>
            <a:ext cx="2857243" cy="30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7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324" y="5567015"/>
            <a:ext cx="2888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তাপীয় প্রতিক্রিয়া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5605" y="5629036"/>
            <a:ext cx="4744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শরীরের উপর প্রতিক্রিয়া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559" y="397190"/>
            <a:ext cx="11126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ইলেকট্রিসিটির বা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এর বিভিন্ন প্রতিক্রিয়া,যথা-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76" y="1580164"/>
            <a:ext cx="4395671" cy="39987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1613367"/>
            <a:ext cx="4439100" cy="40209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3" name="Heart 12"/>
          <p:cNvSpPr/>
          <p:nvPr/>
        </p:nvSpPr>
        <p:spPr>
          <a:xfrm>
            <a:off x="6553200" y="2447926"/>
            <a:ext cx="228599" cy="22859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77125" y="2190750"/>
            <a:ext cx="276225" cy="24765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-1.11111E-6 L -4.375E-6 -1.11111E-6 C -0.00208 0.00185 -0.00429 0.00324 -0.00625 0.00556 C -0.00729 0.00648 -0.00768 0.00857 -0.00859 0.00972 C -0.00937 0.01042 -0.01028 0.01042 -0.01093 0.01111 C -0.01185 0.01181 -0.0125 0.01296 -0.01328 0.01389 C -0.01549 0.01574 -0.01914 0.01597 -0.02109 0.01667 C -0.02369 0.01806 -0.02747 0.02037 -0.02968 0.02083 C -0.03307 0.0213 -0.03658 0.02153 -0.03984 0.02222 C -0.04179 0.02245 -0.04349 0.02338 -0.04531 0.02361 C -0.05338 0.02431 -0.06145 0.02454 -0.06953 0.025 C -0.07083 0.0257 -0.07343 0.02685 -0.07421 0.02917 C -0.07513 0.03148 -0.07539 0.03449 -0.07578 0.0375 C -0.07682 0.04445 -0.0763 0.0412 -0.07734 0.04722 C -0.0776 0.05185 -0.07773 0.05648 -0.07812 0.06111 C -0.07825 0.0625 -0.07877 0.06366 -0.0789 0.06528 C -0.07929 0.06759 -0.07981 0.07616 -0.08046 0.07917 C -0.08086 0.08056 -0.08177 0.08171 -0.08203 0.08333 C -0.08281 0.08588 -0.0832 0.08866 -0.08359 0.09167 L -0.08515 0.10278 C -0.08541 0.10833 -0.08554 0.11389 -0.08593 0.11945 C -0.08632 0.12222 -0.0875 0.12778 -0.0875 0.12778 C -0.08776 0.14352 -0.08593 0.16945 -0.08906 0.18889 L -0.0914 0.20139 C -0.09166 0.20278 -0.09179 0.20417 -0.09218 0.20556 L -0.09687 0.21806 C -0.09739 0.21945 -0.09843 0.22037 -0.09843 0.22222 L -0.09843 0.23056 L -0.09843 0.23056 L -0.09921 0.23333 " pathEditMode="relative" ptsTypes="AAAAAAAAAAAAAAAAAAAAAAAAAAAAAA">
                                      <p:cBhvr>
                                        <p:cTn id="2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7464" y="5442915"/>
            <a:ext cx="318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চৌম্বকীয় প্রতিক্রিয়া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1823" y="5461703"/>
            <a:ext cx="3511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প্রতিক্রিয়া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53" y="1493578"/>
            <a:ext cx="4498271" cy="399282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744" y="1492624"/>
            <a:ext cx="4743099" cy="391307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30559" y="397190"/>
            <a:ext cx="11126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ইলেকট্রিসিটির  বা বিদ্যুৎ এর বিভিন্ন প্রতিক্রিয়া,যথা-</a:t>
            </a:r>
          </a:p>
        </p:txBody>
      </p:sp>
    </p:spTree>
    <p:extLst>
      <p:ext uri="{BB962C8B-B14F-4D97-AF65-F5344CB8AC3E}">
        <p14:creationId xmlns:p14="http://schemas.microsoft.com/office/powerpoint/2010/main" val="289271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2247" y="1317815"/>
            <a:ext cx="844475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অতি সংক্ষিপ্ত প্রশ্ন</a:t>
            </a:r>
            <a:endParaRPr lang="en-US" sz="6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সর্বশেষ কক্ষপথের ইলেকট্রনকে কি বলে?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প্রতি কক্ষপথে ইলেকট্রন বিন্যাসের সূত্র লেখ?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পারমাণবিক সংখ্যা কি?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ভর কি?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7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364" y="941295"/>
            <a:ext cx="66831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 </a:t>
            </a:r>
            <a:endParaRPr lang="bn-IN" sz="6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অণু কাকে বলে?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পরমাণুর কাকে বলে?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কে আবিষ্কার করেন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নিউট্রন কে আবিষ্কার করেন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প্রোটন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 করেন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0435" y="1277471"/>
            <a:ext cx="60915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রচনামূলক প্রশ্ন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অণু  ও পরমাণুর পার্থক্য লেখ?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ইলেকট্রন-এর বৈশিষ্ট্য লেখ?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নিউট্রন-এর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লেখ?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প্রোটন-এর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লেখ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5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363" y="1653989"/>
            <a:ext cx="91171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 পারমাণুবিক গঠন চিত্র দেখাও।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2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283" y="1250577"/>
            <a:ext cx="10304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 সকল ছাত্র-ছাত্রীকে</a:t>
            </a:r>
            <a:endParaRPr lang="en-US" sz="96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1858" y="2800581"/>
            <a:ext cx="480291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400" b="1" dirty="0" smtClean="0">
                <a:ln w="10160">
                  <a:solidFill>
                    <a:srgbClr val="FF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4400" b="1" dirty="0">
              <a:ln w="10160">
                <a:solidFill>
                  <a:srgbClr val="FF000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21505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7974" y="683402"/>
            <a:ext cx="6015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833" y="2895982"/>
            <a:ext cx="4908177" cy="2554545"/>
          </a:xfrm>
          <a:prstGeom prst="rect">
            <a:avLst/>
          </a:prstGeom>
          <a:noFill/>
          <a:ln w="76200" cmpd="dbl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জেঃ ইলেকট্রিক্যাল ওয়ার্কস-১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অধ্যায়-১ ম (১ ম পত্র) 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9789" l="0" r="98352">
                        <a14:foregroundMark x1="5769" y1="1268" x2="5769" y2="1268"/>
                        <a14:foregroundMark x1="94780" y1="13319" x2="94780" y2="13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338" y="1725540"/>
            <a:ext cx="4202515" cy="47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4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4823" y="195593"/>
            <a:ext cx="6170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লক্ষ্য করি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39" y="1882589"/>
            <a:ext cx="10983337" cy="317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4823" y="195593"/>
            <a:ext cx="6170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লক্ষ্য করি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1" y="1148882"/>
            <a:ext cx="6629400" cy="50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815" y="1411941"/>
            <a:ext cx="60150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ও ইলেকট্রিসিটি</a:t>
            </a:r>
          </a:p>
          <a:p>
            <a:pPr algn="ctr"/>
            <a:r>
              <a:rPr lang="bn-IN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অধ্যায়-প্রথম (1 ম পত্র) </a:t>
            </a:r>
            <a:endParaRPr lang="en-US" sz="6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945" y="282388"/>
            <a:ext cx="11298890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bn-IN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 যা----------------</a:t>
            </a:r>
          </a:p>
          <a:p>
            <a:pPr marL="742950" indent="-742950">
              <a:buAutoNum type="arabicParenR"/>
            </a:pPr>
            <a:r>
              <a:rPr lang="bn-IN" sz="44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বা ইলেকট্রিসিটি কি বলতে পারবে</a:t>
            </a:r>
          </a:p>
          <a:p>
            <a:pPr marL="742950" indent="-742950">
              <a:buAutoNum type="arabicParenR"/>
            </a:pPr>
            <a:r>
              <a:rPr lang="bn-IN" sz="4400" b="1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 ও পরমাণু  পার্থক্য </a:t>
            </a:r>
            <a:r>
              <a:rPr lang="bn-IN" sz="4400" b="1" cap="none" spc="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গঠন বলতে পারবে</a:t>
            </a:r>
          </a:p>
          <a:p>
            <a:pPr marL="742950" indent="-742950">
              <a:buAutoNum type="arabicParenR"/>
            </a:pPr>
            <a:r>
              <a:rPr lang="bn-IN" sz="4400" b="1" dirty="0" smtClean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 গঠন ও উহার বিভিন্ন অংশ বলতে পারবে</a:t>
            </a:r>
          </a:p>
          <a:p>
            <a:pPr marL="742950" indent="-742950">
              <a:buFontTx/>
              <a:buAutoNum type="arabicParenR"/>
            </a:pPr>
            <a:r>
              <a:rPr lang="bn-IN" sz="4400" b="1" cap="none" spc="0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ইলেকট্রন, প্রোটন ও নিউট্রনের বৈশিষ্ট্য </a:t>
            </a:r>
            <a:r>
              <a:rPr lang="bn-IN" sz="4400" b="1" cap="none" spc="0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</a:p>
          <a:p>
            <a:pPr marL="742950" indent="-742950">
              <a:buFontTx/>
              <a:buAutoNum type="arabicParenR"/>
            </a:pPr>
            <a:r>
              <a:rPr lang="bn-IN" sz="4400" b="1" dirty="0" smtClean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 ও চল বিদ্যুৎ এর পার্থক্য বলতে পারবে</a:t>
            </a:r>
          </a:p>
          <a:p>
            <a:r>
              <a:rPr lang="bn-IN" sz="44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৬)   </a:t>
            </a:r>
            <a:r>
              <a:rPr lang="bn-IN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ইলেকট্রিসিটির  </a:t>
            </a:r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বিদ্যুৎ এর বিভিন্ন </a:t>
            </a:r>
            <a:r>
              <a:rPr lang="bn-IN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</a:t>
            </a:r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endParaRPr lang="bn-IN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169" y="385950"/>
            <a:ext cx="108579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 উৎপত্তি গ্রীক শব্দ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Elektron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হতে গ্রহণ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 হয়েছে। ইলেকট্রন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600" dirty="0">
                <a:cs typeface="SutonnyMJ" pitchFamily="2" charset="0"/>
              </a:rPr>
              <a:t>Electron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সোলেমানী পাথর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 অ্যাম্বার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600" dirty="0">
                <a:cs typeface="SutonnyMJ" pitchFamily="2" charset="0"/>
              </a:rPr>
              <a:t>Amber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)</a:t>
            </a:r>
            <a:r>
              <a:rPr lang="bn-IN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(ফসিলাইজড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 রজন)। প্রায় ৬০০ খ্রিস্টপূর্বাব্দে, গ্রীক দার্শনিক মি.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থেলস লক্ষ্য করেন যে, অ্যাম্বারকে রেশমি কাপড় দ্বারা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ঘর্ষণ করলে এর মধ্যে একটি অদৃশ্য শক্তির উদ্ভব হয় এবং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অ্যাম্বার ছোট ছোট কাগজের টুকরোগুলোকে আকর্ষণ করে। এ অদৃশ্য শক্তিকে বিদ্যুৎ বা ইলেকট্রিসিটি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600" dirty="0">
                <a:cs typeface="SutonnyMJ" pitchFamily="2" charset="0"/>
              </a:rPr>
              <a:t>Electricity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বিদ্যুৎ এক প্রকার শক্তি যা এক শক্তি হতে অন্য শক্তিতে রুপান্তর করা যায়।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933" y="376515"/>
            <a:ext cx="3128663" cy="31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3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7154" y="2349221"/>
            <a:ext cx="106179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অবস্থায় কোনো পদার্থের পরমাণুতে প্রোটন ও ইলেকট্রনের সংখ্যা সমান বলে পদার্থটি নিস্ক্রিয়  বা তড়িৎ নিরপেক্ষ থাকে।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যখনই বাহ্যিক বল প্রয়োগ করা হয়, ফলে পরমাণু হতে মুক্ত ইলেকট্রনগুলো অপসারিত হয়, তখন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নিস্ক্রিয়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পরমাণুতে প্রোটনের কণিকা আধিপত্য ঘটে বলে পদার্থটি পজেটিভ চার্জে চার্জিত হয়। একটি পরমাণু হতে ইলেকট্রন এসে  যোগ দেয়,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তখন ঐ পরমাণুতে নেগেটিভ চার্জের সৃষ্টি হয়। এই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ইলেকট্রনকে শক্তির সাহায্যে প্রবাহ করাকে বিদ্যুৎ বা ইলেকট্রিসিটি বলে।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58" y="208709"/>
            <a:ext cx="8693809" cy="22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820</Words>
  <Application>Microsoft Office PowerPoint</Application>
  <PresentationFormat>Widescreen</PresentationFormat>
  <Paragraphs>140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196</cp:revision>
  <dcterms:created xsi:type="dcterms:W3CDTF">2020-08-30T20:41:12Z</dcterms:created>
  <dcterms:modified xsi:type="dcterms:W3CDTF">2020-09-12T16:29:19Z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