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1" r:id="rId2"/>
    <p:sldId id="328" r:id="rId3"/>
    <p:sldId id="292" r:id="rId4"/>
    <p:sldId id="296" r:id="rId5"/>
    <p:sldId id="297" r:id="rId6"/>
    <p:sldId id="293" r:id="rId7"/>
    <p:sldId id="288" r:id="rId8"/>
    <p:sldId id="290" r:id="rId9"/>
    <p:sldId id="262" r:id="rId10"/>
    <p:sldId id="285" r:id="rId11"/>
    <p:sldId id="286" r:id="rId12"/>
    <p:sldId id="311" r:id="rId13"/>
    <p:sldId id="312" r:id="rId14"/>
    <p:sldId id="313" r:id="rId15"/>
    <p:sldId id="298" r:id="rId16"/>
    <p:sldId id="287" r:id="rId17"/>
    <p:sldId id="284" r:id="rId18"/>
    <p:sldId id="283" r:id="rId19"/>
    <p:sldId id="314" r:id="rId20"/>
    <p:sldId id="330" r:id="rId21"/>
    <p:sldId id="323" r:id="rId22"/>
    <p:sldId id="321" r:id="rId23"/>
    <p:sldId id="324" r:id="rId24"/>
    <p:sldId id="325" r:id="rId25"/>
    <p:sldId id="326" r:id="rId26"/>
    <p:sldId id="327" r:id="rId27"/>
    <p:sldId id="31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8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3707F-1063-46C7-85FB-7E3B16FAAF1D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3C584-B4DB-4533-8375-04A41A1A6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0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C93B-33D2-4BB8-BF88-273945AED8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D274-5434-4667-B6B4-202EF1BF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3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C93B-33D2-4BB8-BF88-273945AED8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D274-5434-4667-B6B4-202EF1BF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C93B-33D2-4BB8-BF88-273945AED8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D274-5434-4667-B6B4-202EF1BF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0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C93B-33D2-4BB8-BF88-273945AED8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D274-5434-4667-B6B4-202EF1BF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1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C93B-33D2-4BB8-BF88-273945AED8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D274-5434-4667-B6B4-202EF1BF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5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C93B-33D2-4BB8-BF88-273945AED8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D274-5434-4667-B6B4-202EF1BF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4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C93B-33D2-4BB8-BF88-273945AED8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D274-5434-4667-B6B4-202EF1BF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2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C93B-33D2-4BB8-BF88-273945AED8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D274-5434-4667-B6B4-202EF1BF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5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C93B-33D2-4BB8-BF88-273945AED8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D274-5434-4667-B6B4-202EF1BF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2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C93B-33D2-4BB8-BF88-273945AED8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D274-5434-4667-B6B4-202EF1BF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6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C93B-33D2-4BB8-BF88-273945AED8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D274-5434-4667-B6B4-202EF1BF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8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FC93B-33D2-4BB8-BF88-273945AED8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FD274-5434-4667-B6B4-202EF1BF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6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" y="445597"/>
            <a:ext cx="10219765" cy="59457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97941" y="1331258"/>
            <a:ext cx="6252883" cy="310854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19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4069" y="278028"/>
            <a:ext cx="525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পরিবাহী পদার্থ </a:t>
            </a:r>
            <a:endParaRPr lang="en-US" sz="5400" b="1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15" y="1113373"/>
            <a:ext cx="10988792" cy="549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7528" y="436419"/>
            <a:ext cx="525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পরিবাহী পদার্থ </a:t>
            </a:r>
            <a:endParaRPr lang="en-US" sz="5400" b="1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4" y="1394467"/>
            <a:ext cx="10952639" cy="492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3930" y="255494"/>
            <a:ext cx="5732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পরিবাহী পদার্থের ব্যবহার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6" y="923740"/>
            <a:ext cx="10975288" cy="55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8817" y="108280"/>
            <a:ext cx="5732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পরিবাহী পদার্থের ব্যবহার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5" y="803298"/>
            <a:ext cx="11012818" cy="54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9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3286" y="480607"/>
            <a:ext cx="5732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পরিবাহী পদার্থের ব্যবহার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5" y="1249267"/>
            <a:ext cx="11266504" cy="520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8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445" y="852056"/>
            <a:ext cx="974450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অপরিবাহী পদার্থঃ </a:t>
            </a:r>
          </a:p>
          <a:p>
            <a:r>
              <a:rPr lang="bn-IN" sz="44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পদার্থের মধ্য দিয়ে তড়িৎ প্রবাহ সহজে চলাচল করতে পারে না বা প্রচুর বাধার সম্মুখীন হয়  তাকে বিদ্যুৎ অপরিবাহী পদার্থ বা ইন্সুলেটর বলে। </a:t>
            </a:r>
            <a:endParaRPr lang="en-US" sz="4400" b="1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09" y="1413884"/>
            <a:ext cx="6498899" cy="4810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r="804"/>
          <a:stretch/>
        </p:blipFill>
        <p:spPr>
          <a:xfrm>
            <a:off x="6482687" y="504928"/>
            <a:ext cx="5268036" cy="601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4774" y="271463"/>
            <a:ext cx="6046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অপরিবাহী পদার্থ </a:t>
            </a:r>
            <a:endParaRPr lang="en-US" sz="5400" b="1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1431272"/>
            <a:ext cx="11100712" cy="47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1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4775" y="271463"/>
            <a:ext cx="5284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অপরিবাহী পদার্থ </a:t>
            </a:r>
            <a:endParaRPr lang="en-US" sz="5400" b="1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5" y="1161489"/>
            <a:ext cx="11369007" cy="497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8817" y="206673"/>
            <a:ext cx="6159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অপরিবাহী পদার্থের ব্যবহার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1" y="1006008"/>
            <a:ext cx="10652856" cy="51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24" t="4389" r="2699" b="5815"/>
          <a:stretch/>
        </p:blipFill>
        <p:spPr>
          <a:xfrm>
            <a:off x="5486401" y="2608730"/>
            <a:ext cx="5809129" cy="3388659"/>
          </a:xfrm>
          <a:prstGeom prst="rect">
            <a:avLst/>
          </a:prstGeom>
          <a:ln w="92075" cmpd="thickThin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612" y="2648771"/>
            <a:ext cx="2853175" cy="3017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6404" y="688773"/>
            <a:ext cx="7769878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শিক্ষক পরিচিতি</a:t>
            </a:r>
            <a:endParaRPr lang="en-US" sz="5400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0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8817" y="247014"/>
            <a:ext cx="6159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অপরিবাহী পদার্থের ব্যবহার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43" y="1004887"/>
            <a:ext cx="10832728" cy="530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5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1102" y="522789"/>
            <a:ext cx="6159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অপরিবাহী পদার্থের ব্যবহার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5" y="1266264"/>
            <a:ext cx="10235453" cy="505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3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8817" y="260461"/>
            <a:ext cx="6159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অপরিবাহী পদার্থের ব্যবহার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16" y="1065119"/>
            <a:ext cx="10354796" cy="499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3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316" y="1055092"/>
            <a:ext cx="84483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একক কাজ </a:t>
            </a:r>
          </a:p>
          <a:p>
            <a:pPr algn="ctr"/>
            <a:endParaRPr lang="bn-IN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পাঁচটি পরিবাহী পদার্থের নাম বলো?</a:t>
            </a:r>
          </a:p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পাঁচটি 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 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নাম বলো?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9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4223" y="1039638"/>
            <a:ext cx="860933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জোড়ার কাজ</a:t>
            </a:r>
          </a:p>
          <a:p>
            <a:pPr algn="ctr"/>
            <a:endParaRPr lang="bn-IN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</a:t>
            </a:r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 </a:t>
            </a: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 কাকে বলে?</a:t>
            </a:r>
            <a:endParaRPr lang="bn-IN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বিদ্যুৎ </a:t>
            </a:r>
            <a:r>
              <a:rPr lang="bn-IN" sz="54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অপরিবাহী পদার্থ </a:t>
            </a:r>
            <a:r>
              <a:rPr lang="bn-IN" sz="54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বলে</a:t>
            </a:r>
            <a:r>
              <a:rPr lang="bn-IN" sz="54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54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70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856" y="1214652"/>
            <a:ext cx="92925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দলীয় কাজ</a:t>
            </a:r>
          </a:p>
          <a:p>
            <a:pPr algn="ctr"/>
            <a:endParaRPr lang="bn-IN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8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বিদ্যুৎ পরিবাহী পদার্থের বৈশিষ্ট্যগুলো বলো?  </a:t>
            </a:r>
            <a:endParaRPr lang="en-US" sz="48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বিদ্যুৎ অপরিবাহী 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বৈশিষ্ট্যগুলো বলো? 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83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183" y="1674259"/>
            <a:ext cx="97910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বাড়ির কাজ</a:t>
            </a:r>
          </a:p>
          <a:p>
            <a:pPr algn="ctr"/>
            <a:endParaRPr lang="bn-IN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পরিবাহী ও অপরিবাহী পদার্থের ব্যবহার লেখ?  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0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5" y="1078288"/>
            <a:ext cx="10778662" cy="489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2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2271" y="2904566"/>
            <a:ext cx="4908177" cy="2554545"/>
          </a:xfrm>
          <a:prstGeom prst="rect">
            <a:avLst/>
          </a:prstGeom>
          <a:noFill/>
          <a:ln w="76200" cmpd="dbl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জেঃ ইলেকট্রিক্যাল ওয়ার্কস-১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অধ্যায়-২ য় (১ম পত্র) 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99789" l="0" r="98352">
                        <a14:foregroundMark x1="5769" y1="1268" x2="5769" y2="1268"/>
                        <a14:foregroundMark x1="94780" y1="13319" x2="94780" y2="13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8189" y="2094696"/>
            <a:ext cx="3109683" cy="4234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6404" y="688773"/>
            <a:ext cx="7769878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পাঠ পরিচিতি</a:t>
            </a:r>
            <a:endParaRPr lang="en-US" sz="5400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4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4731" y="189782"/>
            <a:ext cx="9362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পদার্থের সাথে বৈদ্যুতিক সম্পর্ক বল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7" y="1048871"/>
            <a:ext cx="11201187" cy="552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7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52" y="1059132"/>
            <a:ext cx="10634521" cy="52668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33331" y="230122"/>
            <a:ext cx="8676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পদার্থগুলো কোন ধরনের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হী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7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2141" y="1092064"/>
            <a:ext cx="931025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800" b="1" dirty="0">
              <a:latin typeface="SutonnyMJ" pitchFamily="2" charset="0"/>
              <a:cs typeface="SutonnyMJ" pitchFamily="2" charset="0"/>
            </a:endParaRPr>
          </a:p>
          <a:p>
            <a:endParaRPr lang="bn-IN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 </a:t>
            </a:r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66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অপরিবাহী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পদার্থ</a:t>
            </a:r>
          </a:p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অধ্যায়-দ্বিতীয় (১ ম পত্র)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5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6665" y="957215"/>
            <a:ext cx="7980218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bn-IN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শিক্ষার্থীয়া যা------------- </a:t>
            </a:r>
            <a:endParaRPr lang="bn-IN" sz="4400" b="1" cap="none" spc="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/>
            </a:pPr>
            <a:r>
              <a:rPr lang="bn-IN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পরিবাহী ও অপরিবাহী কী বলতে পারব</a:t>
            </a:r>
          </a:p>
          <a:p>
            <a:pPr marL="742950" indent="-742950">
              <a:buFontTx/>
              <a:buAutoNum type="arabicParenR"/>
            </a:pPr>
            <a:r>
              <a:rPr lang="bn-IN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 ও </a:t>
            </a:r>
            <a:r>
              <a:rPr lang="bn-IN" sz="40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অপরিবাহীর বৈশিষ্ট্য বলতে পারব</a:t>
            </a:r>
          </a:p>
          <a:p>
            <a:pPr marL="742950" indent="-742950">
              <a:buFontTx/>
              <a:buAutoNum type="arabicParenR"/>
            </a:pPr>
            <a:r>
              <a:rPr lang="bn-IN" sz="4000" b="1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 ও অপরিবাহীর বস্তু চিনতে পারব</a:t>
            </a:r>
          </a:p>
          <a:p>
            <a:pPr marL="742950" indent="-742950">
              <a:buFontTx/>
              <a:buAutoNum type="arabicParenR"/>
            </a:pPr>
            <a:r>
              <a:rPr lang="bn-IN" sz="40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 ও অপরিবাহী </a:t>
            </a:r>
            <a:r>
              <a:rPr lang="bn-IN" sz="40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IN" sz="40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40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endParaRPr lang="bn-IN" sz="4000" b="1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9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0143" y="663797"/>
            <a:ext cx="93288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পরিবাহী পদার্থঃ </a:t>
            </a:r>
          </a:p>
          <a:p>
            <a:r>
              <a:rPr lang="bn-IN" sz="44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পদার্থের মধ্য দিয়ে তড়িৎ প্রবাহ খুব সহজে বা বাধার সম্মুখীন হয় না তাকে বিদ্যুৎ পরিবাহী পদার্থ বা কন্ডাক্টর বলে। </a:t>
            </a:r>
            <a:endParaRPr lang="en-US" sz="4400" b="1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67" y="3726552"/>
            <a:ext cx="5715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3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072" y="951965"/>
            <a:ext cx="56985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পরিবাহী পদার্থের বৈশিষ্ট্য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1.নিম্নমানের আপেক্ষিক রেজিস্ট্যান্স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2.নিম্নমানের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সহগ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3.ক্ষয়রোধক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ক্ষমতা বা স্থায়িত্ব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4.যান্ত্রিক টান সহগ ক্ষমতা বেশী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5.নমনীয়তাসম্পন্ন গুণ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6.মরিচা প্রতিরোধ ক্ষমতা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7.সোল্ডারিং-এর উপযোগিতা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492" y="299255"/>
            <a:ext cx="5530401" cy="619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5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265</Words>
  <Application>Microsoft Office PowerPoint</Application>
  <PresentationFormat>Widescreen</PresentationFormat>
  <Paragraphs>58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168</cp:revision>
  <dcterms:created xsi:type="dcterms:W3CDTF">2020-07-27T08:32:45Z</dcterms:created>
  <dcterms:modified xsi:type="dcterms:W3CDTF">2020-09-12T19:00:50Z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