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7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9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11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13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5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7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9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2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23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25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27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6.xml" ContentType="application/vnd.openxmlformats-officedocument.drawingml.diagramData+xml"/>
  <Override PartName="/ppt/diagrams/data8.xml" ContentType="application/vnd.openxmlformats-officedocument.drawingml.diagramData+xml"/>
  <Override PartName="/ppt/diagrams/data10.xml" ContentType="application/vnd.openxmlformats-officedocument.drawingml.diagramData+xml"/>
  <Override PartName="/ppt/diagrams/data12.xml" ContentType="application/vnd.openxmlformats-officedocument.drawingml.diagramData+xml"/>
  <Override PartName="/ppt/diagrams/data14.xml" ContentType="application/vnd.openxmlformats-officedocument.drawingml.diagramData+xml"/>
  <Override PartName="/ppt/diagrams/data16.xml" ContentType="application/vnd.openxmlformats-officedocument.drawingml.diagramData+xml"/>
  <Override PartName="/ppt/diagrams/data18.xml" ContentType="application/vnd.openxmlformats-officedocument.drawingml.diagramData+xml"/>
  <Override PartName="/ppt/diagrams/data20.xml" ContentType="application/vnd.openxmlformats-officedocument.drawingml.diagramData+xml"/>
  <Override PartName="/ppt/diagrams/data22.xml" ContentType="application/vnd.openxmlformats-officedocument.drawingml.diagramData+xml"/>
  <Override PartName="/ppt/diagrams/data24.xml" ContentType="application/vnd.openxmlformats-officedocument.drawingml.diagramData+xml"/>
  <Override PartName="/ppt/diagrams/data26.xml" ContentType="application/vnd.openxmlformats-officedocument.drawingml.diagramData+xml"/>
  <Override PartName="/ppt/diagrams/data2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2" r:id="rId3"/>
    <p:sldId id="259" r:id="rId4"/>
    <p:sldId id="260" r:id="rId5"/>
    <p:sldId id="278" r:id="rId6"/>
    <p:sldId id="256" r:id="rId7"/>
    <p:sldId id="268" r:id="rId8"/>
    <p:sldId id="269" r:id="rId9"/>
    <p:sldId id="270" r:id="rId10"/>
    <p:sldId id="271" r:id="rId11"/>
    <p:sldId id="272" r:id="rId12"/>
    <p:sldId id="257" r:id="rId13"/>
    <p:sldId id="273" r:id="rId14"/>
    <p:sldId id="274" r:id="rId15"/>
    <p:sldId id="275" r:id="rId16"/>
    <p:sldId id="276" r:id="rId17"/>
    <p:sldId id="277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3EF3713-043F-455E-9605-669FC55380AA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7C36A1C-C071-4993-A244-98314067101E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C97D378-8B3F-481E-B820-E5E60A0D76FE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C97D378-8B3F-481E-B820-E5E60A0D76FE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9B39D-AF72-45CC-A59F-C69D09F63237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9B39D-AF72-45CC-A59F-C69D09F63237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A2A67-48D4-48F3-B8E0-6A247A747CC5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18A2A67-48D4-48F3-B8E0-6A247A747CC5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A1D90-E0EB-4F4D-B48A-F6AB94706016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A1D90-E0EB-4F4D-B48A-F6AB94706016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18E153D-8C0B-4D76-A771-2544B5387FED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3EF3713-043F-455E-9605-669FC55380AA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18E153D-8C0B-4D76-A771-2544B5387FED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EE105-5E89-44CF-B635-88B81F88128C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EE105-5E89-44CF-B635-88B81F88128C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8B042D9-EA9B-45F6-9917-351942D8F6B0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A8B042D9-EA9B-45F6-9917-351942D8F6B0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ADC5765-5B9C-4E4D-94F7-BC20A2EDAA04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ADC5765-5B9C-4E4D-94F7-BC20A2EDAA04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6C08410-C3EF-40CD-A938-8C680818A7FC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6C08410-C3EF-40CD-A938-8C680818A7FC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063AD8-D6B4-41FE-B0EB-79CD1D54FD06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063AD8-D6B4-41FE-B0EB-79CD1D54FD06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CDBE1-0189-4084-B20A-1263B1A03332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8CDBE1-0189-4084-B20A-1263B1A03332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B0FA3-0DFE-4339-92F3-10B1D08D6248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B0FA3-0DFE-4339-92F3-10B1D08D6248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2B27A9-347C-4782-81F2-DA89CC45649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0EB16AC-84AA-48F5-8CF9-998D525EA05B}" type="pres">
      <dgm:prSet presAssocID="{A72B27A9-347C-4782-81F2-DA89CC4564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7C36A1C-C071-4993-A244-98314067101E}" type="presOf" srcId="{A72B27A9-347C-4782-81F2-DA89CC456492}" destId="{70EB16AC-84AA-48F5-8CF9-998D525EA05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6260">
              <a:srgbClr val="CEF0A2"/>
            </a:gs>
            <a:gs pos="27512">
              <a:srgbClr val="D4F2AF"/>
            </a:gs>
            <a:gs pos="3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13-Sep-20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QuickStyle" Target="../diagrams/quickStyle11.xml"/><Relationship Id="rId1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20.xml"/><Relationship Id="rId12" Type="http://schemas.openxmlformats.org/officeDocument/2006/relationships/diagramLayout" Target="../diagrams/layout11.xml"/><Relationship Id="rId17" Type="http://schemas.openxmlformats.org/officeDocument/2006/relationships/diagramLayout" Target="../diagrams/layout11.xml"/><Relationship Id="rId2" Type="http://schemas.openxmlformats.org/officeDocument/2006/relationships/diagramData" Target="../diagrams/data19.xml"/><Relationship Id="rId16" Type="http://schemas.openxmlformats.org/officeDocument/2006/relationships/diagramData" Target="../diagrams/data22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diagramData" Target="../diagrams/data21.xml"/><Relationship Id="rId5" Type="http://schemas.openxmlformats.org/officeDocument/2006/relationships/diagramColors" Target="../diagrams/colors10.xml"/><Relationship Id="rId15" Type="http://schemas.microsoft.com/office/2007/relationships/diagramDrawing" Target="../diagrams/drawing11.xml"/><Relationship Id="rId10" Type="http://schemas.openxmlformats.org/officeDocument/2006/relationships/diagramColors" Target="../diagrams/colors10.xml"/><Relationship Id="rId19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0.xml"/><Relationship Id="rId14" Type="http://schemas.openxmlformats.org/officeDocument/2006/relationships/diagramColors" Target="../diagrams/colors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0"/>
            <a:ext cx="6584083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9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9600" dirty="0" err="1" smtClean="0">
                <a:latin typeface="Nikosh" pitchFamily="2" charset="0"/>
                <a:cs typeface="Nikosh" pitchFamily="2" charset="0"/>
              </a:rPr>
              <a:t>শুভেচ্ছা</a:t>
            </a:r>
            <a:endParaRPr lang="en-US" sz="9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990600" y="76200"/>
            <a:ext cx="9802091" cy="6510795"/>
            <a:chOff x="-990600" y="76200"/>
            <a:chExt cx="9802091" cy="6510795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solidFill>
                      <a:srgbClr val="002060"/>
                    </a:solidFill>
                  </a:rPr>
                  <a:t>Cs</a:t>
                </a:r>
                <a:endParaRPr lang="en-US" sz="5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53563" y="45720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55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7976" y="1219200"/>
              <a:ext cx="17796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/>
                <a:t>Caesium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9542" y="2028588"/>
              <a:ext cx="213231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132.9054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895" y="2846457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28.40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1142" y="3880247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678.4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858523" y="5791200"/>
                  <a:ext cx="3739293" cy="7957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/>
                    <a:t>3</a:t>
                  </a:r>
                  <a:r>
                    <a:rPr lang="en-US" sz="2400" dirty="0">
                      <a:cs typeface="Nikosh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10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>
                    <a:cs typeface="Nikosh" pitchFamily="2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>
                            <a:latin typeface="Cambria Math"/>
                            <a:cs typeface="Nikosh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  <a:cs typeface="Nikosh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  <a:cs typeface="Nikosh" pitchFamily="2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  <a:cs typeface="Nikosh" pitchFamily="2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000" b="0" i="0" smtClean="0">
                            <a:latin typeface="Cambria Math"/>
                            <a:cs typeface="Nikosh" pitchFamily="2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8523" y="5791200"/>
                  <a:ext cx="3739293" cy="79579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447" t="-7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33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990600" y="76200"/>
            <a:ext cx="10134600" cy="6577608"/>
            <a:chOff x="-990600" y="76200"/>
            <a:chExt cx="10134600" cy="6577608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err="1" smtClean="0">
                    <a:solidFill>
                      <a:srgbClr val="002060"/>
                    </a:solidFill>
                  </a:rPr>
                  <a:t>Fr</a:t>
                </a:r>
                <a:endParaRPr lang="en-US" sz="6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53563" y="45720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87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7976" y="1219200"/>
              <a:ext cx="19224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Francium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9542" y="2028588"/>
              <a:ext cx="2387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*223.0197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895" y="2846457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27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1142" y="3880247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677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572000" y="5791200"/>
                  <a:ext cx="4572000" cy="8626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/>
                    <a:t>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10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  <a:cs typeface="Nikosh" pitchFamily="2" charset="0"/>
                        </a:rPr>
                        <m:t> </m:t>
                      </m:r>
                    </m:oMath>
                  </a14:m>
                  <a:endParaRPr lang="en-US" sz="2400" b="0" i="0" dirty="0" smtClean="0">
                    <a:latin typeface="Cambria Math"/>
                    <a:cs typeface="Nikosh" pitchFamily="2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10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14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5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5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5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10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6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6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en-US" sz="2400" dirty="0">
                      <a:cs typeface="Nikosh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dirty="0">
                          <a:latin typeface="Cambria Math"/>
                          <a:cs typeface="Nikosh" pitchFamily="2" charset="0"/>
                        </a:rPr>
                        <m:t>7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1</m:t>
                          </m:r>
                        </m:sup>
                      </m:s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791200"/>
                  <a:ext cx="4572000" cy="86260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000" t="-7042" b="-49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142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990600" y="76200"/>
            <a:ext cx="9802091" cy="6422886"/>
            <a:chOff x="-990600" y="76200"/>
            <a:chExt cx="9802091" cy="6422886"/>
          </a:xfrm>
        </p:grpSpPr>
        <p:sp>
          <p:nvSpPr>
            <p:cNvPr id="29" name="TextBox 28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" name="Diagram 30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31" name="Diagram 30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32" name="Oval 31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solidFill>
                      <a:srgbClr val="002060"/>
                    </a:solidFill>
                  </a:rPr>
                  <a:t>Be</a:t>
                </a:r>
                <a:endParaRPr lang="en-US" sz="5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5" name="Right Arrow 34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37" name="Right Arrow 36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ight Arrow 38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ight Arrow 40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5053563" y="45720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4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77976" y="1219200"/>
              <a:ext cx="19646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Beryllium</a:t>
              </a:r>
              <a:endParaRPr lang="en-US" sz="36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979542" y="2028588"/>
              <a:ext cx="16129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9.0121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81895" y="2846457"/>
              <a:ext cx="1223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1278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21142" y="3880247"/>
              <a:ext cx="1223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2970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2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953000" y="5791200"/>
                  <a:ext cx="177625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 smtClean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791200"/>
                  <a:ext cx="1776255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2371" t="-13793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21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990600" y="76200"/>
            <a:ext cx="9802091" cy="6422886"/>
            <a:chOff x="-990600" y="76200"/>
            <a:chExt cx="9802091" cy="6422886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rgbClr val="002060"/>
                    </a:solidFill>
                  </a:rPr>
                  <a:t>Mg</a:t>
                </a:r>
                <a:endParaRPr lang="en-US" sz="4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53563" y="45720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7976" y="1219200"/>
              <a:ext cx="23871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Magnesium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9542" y="2028588"/>
              <a:ext cx="16129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24.305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895" y="2846457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648.8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1142" y="3880247"/>
              <a:ext cx="1223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1090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2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953000" y="5791200"/>
                  <a:ext cx="336630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>
                          <a:latin typeface="Cambria Math"/>
                          <a:cs typeface="Nikosh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1</m:t>
                          </m:r>
                        </m:sup>
                      </m:sSup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791200"/>
                  <a:ext cx="3366306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522" t="-13793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43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-990600" y="76200"/>
            <a:ext cx="9802091" cy="6357610"/>
            <a:chOff x="-990600" y="76200"/>
            <a:chExt cx="9802091" cy="6357610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সারনীর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err="1" smtClean="0">
                    <a:solidFill>
                      <a:srgbClr val="002060"/>
                    </a:solidFill>
                  </a:rPr>
                  <a:t>Ca</a:t>
                </a:r>
                <a:endParaRPr lang="en-US" sz="5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24" name="Diagram 2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085313437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11" r:lo="rId12" r:qs="rId13" r:cs="rId14"/>
                  </a:graphicData>
                </a:graphic>
              </p:graphicFrame>
            </mc:Choice>
            <mc:Fallback xmlns="">
              <p:graphicFrame>
                <p:nvGraphicFramePr>
                  <p:cNvPr id="24" name="Diagram 2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085313437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16" r:lo="rId17" r:qs="rId18" r:cs="rId19"/>
                  </a:graphicData>
                </a:graphic>
              </p:graphicFrame>
            </mc:Fallback>
          </mc:AlternateContent>
          <p:sp>
            <p:nvSpPr>
              <p:cNvPr id="25" name="Oval 2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Ca</a:t>
                </a:r>
                <a:endParaRPr lang="en-US" sz="4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ight Arrow 2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8" name="Right Arrow 2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Arrow 3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5053563" y="45720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20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7976" y="1219200"/>
              <a:ext cx="16706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Calcium</a:t>
              </a:r>
              <a:endParaRPr lang="en-US" sz="36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79542" y="2028588"/>
              <a:ext cx="16129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40.078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181895" y="2846457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839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43318" y="3880247"/>
              <a:ext cx="1223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1484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2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4953000" y="5862935"/>
                  <a:ext cx="31158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  <a:cs typeface="Nikosh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 smtClean="0"/>
                    <a:t>3</a:t>
                  </a:r>
                  <a:r>
                    <a:rPr lang="en-US" sz="2400" dirty="0">
                      <a:cs typeface="Nikosh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862935"/>
                  <a:ext cx="3115853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3131" t="-13158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74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-990600" y="76200"/>
            <a:ext cx="9802091" cy="6510795"/>
            <a:chOff x="-990600" y="76200"/>
            <a:chExt cx="9802091" cy="6510795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err="1" smtClean="0">
                    <a:solidFill>
                      <a:srgbClr val="002060"/>
                    </a:solidFill>
                  </a:rPr>
                  <a:t>Sr</a:t>
                </a:r>
                <a:endParaRPr lang="en-US" sz="6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53563" y="45720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38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7976" y="1219200"/>
              <a:ext cx="20548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Strontium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9542" y="2028588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87.62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895" y="2846457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769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1142" y="3880247"/>
              <a:ext cx="1223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1384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2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724400" y="5791200"/>
                  <a:ext cx="3739293" cy="7957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/>
                    <a:t>3</a:t>
                  </a:r>
                  <a:r>
                    <a:rPr lang="en-US" sz="2400" dirty="0">
                      <a:cs typeface="Nikosh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10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 smtClean="0">
                    <a:cs typeface="Nikosh" pitchFamily="2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>
                            <a:latin typeface="Cambria Math"/>
                            <a:cs typeface="Nikosh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000" b="0" i="0" smtClean="0">
                            <a:latin typeface="Cambria Math"/>
                            <a:cs typeface="Nikosh" pitchFamily="2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5791200"/>
                  <a:ext cx="3739293" cy="79579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447" t="-7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29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990600" y="76200"/>
            <a:ext cx="9802091" cy="6510795"/>
            <a:chOff x="-990600" y="76200"/>
            <a:chExt cx="9802091" cy="6510795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solidFill>
                      <a:srgbClr val="002060"/>
                    </a:solidFill>
                  </a:rPr>
                  <a:t>Ba</a:t>
                </a:r>
                <a:endParaRPr lang="en-US" sz="5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53563" y="45720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56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7976" y="1219200"/>
              <a:ext cx="15343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Barium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9542" y="2028588"/>
              <a:ext cx="18726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137.327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895" y="2846457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725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1142" y="3880247"/>
              <a:ext cx="1223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1640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2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858523" y="5791200"/>
                  <a:ext cx="3739293" cy="7957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/>
                    <a:t>3</a:t>
                  </a:r>
                  <a:r>
                    <a:rPr lang="en-US" sz="2400" dirty="0">
                      <a:cs typeface="Nikosh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10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>
                    <a:cs typeface="Nikosh" pitchFamily="2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>
                            <a:latin typeface="Cambria Math"/>
                            <a:cs typeface="Nikosh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  <a:cs typeface="Nikosh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  <a:cs typeface="Nikosh" pitchFamily="2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latin typeface="Cambria Math"/>
                            <a:cs typeface="Nikosh" pitchFamily="2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000" b="0" i="0" smtClean="0">
                            <a:latin typeface="Cambria Math"/>
                            <a:cs typeface="Nikosh" pitchFamily="2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8523" y="5791200"/>
                  <a:ext cx="3739293" cy="79579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447" t="-76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78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-990600" y="76200"/>
            <a:ext cx="10134600" cy="6577608"/>
            <a:chOff x="-990600" y="76200"/>
            <a:chExt cx="10134600" cy="6577608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>
                  <a:latin typeface="Nikosh" pitchFamily="2" charset="0"/>
                  <a:cs typeface="Nikosh" pitchFamily="2" charset="0"/>
                </a:rPr>
                <a:t>সারণির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solidFill>
                      <a:srgbClr val="002060"/>
                    </a:solidFill>
                  </a:rPr>
                  <a:t>Ra</a:t>
                </a:r>
                <a:endParaRPr lang="en-US" sz="5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53563" y="45720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88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7976" y="1219200"/>
              <a:ext cx="16145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Radium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9542" y="2028588"/>
              <a:ext cx="2387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*226.0254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895" y="2846457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700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1142" y="3880247"/>
              <a:ext cx="1223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1140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572000" y="5791200"/>
                  <a:ext cx="4572000" cy="86260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/>
                    <a:t>3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10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  <a:cs typeface="Nikosh" pitchFamily="2" charset="0"/>
                        </a:rPr>
                        <m:t> </m:t>
                      </m:r>
                    </m:oMath>
                  </a14:m>
                  <a:endParaRPr lang="en-US" sz="2400" b="0" i="0" dirty="0" smtClean="0">
                    <a:latin typeface="Cambria Math"/>
                    <a:cs typeface="Nikosh" pitchFamily="2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10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14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5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5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5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10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6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6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</m:oMath>
                  </a14:m>
                  <a:r>
                    <a:rPr lang="en-US" sz="2400" dirty="0">
                      <a:cs typeface="Nikosh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dirty="0">
                          <a:latin typeface="Cambria Math"/>
                          <a:cs typeface="Nikosh" pitchFamily="2" charset="0"/>
                        </a:rPr>
                        <m:t>7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5791200"/>
                  <a:ext cx="4572000" cy="86260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000" t="-7042" b="-49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4881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8991599" cy="6856750"/>
            <a:chOff x="0" y="0"/>
            <a:chExt cx="8991599" cy="68567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991599" cy="5410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505200" y="5410200"/>
              <a:ext cx="273023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 err="1" smtClean="0">
                  <a:latin typeface="Nikosh" pitchFamily="2" charset="0"/>
                  <a:cs typeface="Nikosh" pitchFamily="2" charset="0"/>
                </a:rPr>
                <a:t>ধন্যবাদ</a:t>
              </a:r>
              <a:endParaRPr lang="en-US" sz="88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65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5" name="Group 4"/>
          <p:cNvGrpSpPr/>
          <p:nvPr/>
        </p:nvGrpSpPr>
        <p:grpSpPr>
          <a:xfrm>
            <a:off x="540327" y="1323240"/>
            <a:ext cx="8184620" cy="3705960"/>
            <a:chOff x="540327" y="1323240"/>
            <a:chExt cx="8184620" cy="3705960"/>
          </a:xfrm>
        </p:grpSpPr>
        <p:sp>
          <p:nvSpPr>
            <p:cNvPr id="4" name="Rectangle 3"/>
            <p:cNvSpPr/>
            <p:nvPr/>
          </p:nvSpPr>
          <p:spPr>
            <a:xfrm>
              <a:off x="540327" y="1371599"/>
              <a:ext cx="5334000" cy="3553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Left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‡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gvt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BqvwQb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mi`vi</a:t>
              </a:r>
              <a:endParaRPr lang="en-US" sz="3600" dirty="0" smtClean="0">
                <a:solidFill>
                  <a:srgbClr val="002060"/>
                </a:solidFill>
                <a:latin typeface="SutonnyMJ" pitchFamily="2" charset="0"/>
              </a:endParaRPr>
            </a:p>
            <a:p>
              <a:pPr algn="ctr"/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mnKvix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wkÿK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(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MwYZ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)</a:t>
              </a:r>
            </a:p>
            <a:p>
              <a:pPr algn="ctr"/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`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yaj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BDwbqb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gva¨wgK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we`¨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vjq</a:t>
              </a:r>
              <a:endParaRPr lang="en-US" sz="3600" dirty="0" smtClean="0">
                <a:solidFill>
                  <a:srgbClr val="002060"/>
                </a:solidFill>
                <a:latin typeface="SutonnyMJ" pitchFamily="2" charset="0"/>
              </a:endParaRPr>
            </a:p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SutonnyMJ" pitchFamily="2" charset="0"/>
                </a:rPr>
                <a:t>e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v‡KiMÄ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, 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ewikvj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|</a:t>
              </a:r>
            </a:p>
            <a:p>
              <a:pPr algn="ctr"/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‡</a:t>
              </a:r>
              <a:r>
                <a:rPr lang="en-US" sz="3600" dirty="0" err="1" smtClean="0">
                  <a:solidFill>
                    <a:srgbClr val="002060"/>
                  </a:solidFill>
                  <a:latin typeface="SutonnyMJ" pitchFamily="2" charset="0"/>
                </a:rPr>
                <a:t>gvevBjt</a:t>
              </a:r>
              <a:r>
                <a:rPr lang="en-US" sz="3600" dirty="0" smtClean="0">
                  <a:solidFill>
                    <a:srgbClr val="002060"/>
                  </a:solidFill>
                  <a:latin typeface="SutonnyMJ" pitchFamily="2" charset="0"/>
                </a:rPr>
                <a:t> 01716669831</a:t>
              </a:r>
              <a:endParaRPr lang="en-US" sz="3600" dirty="0">
                <a:solidFill>
                  <a:srgbClr val="002060"/>
                </a:solidFill>
                <a:latin typeface="SutonnyMJ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254" y="1323240"/>
              <a:ext cx="2843693" cy="370596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  <p:extLst>
      <p:ext uri="{BB962C8B-B14F-4D97-AF65-F5344CB8AC3E}">
        <p14:creationId xmlns:p14="http://schemas.microsoft.com/office/powerpoint/2010/main" val="3469932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8001000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নবম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রসায়ন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অধ্যায়ঃ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চতুর্থ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পর্যায়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সারণি</a:t>
            </a:r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সময়ঃ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৫০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মিনিট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3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990600" y="76200"/>
            <a:ext cx="9802091" cy="6422886"/>
            <a:chOff x="-990600" y="76200"/>
            <a:chExt cx="9802091" cy="6422886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848601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848601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53563" y="45720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7976" y="1219200"/>
              <a:ext cx="19986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Hydrogen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9542" y="2028588"/>
              <a:ext cx="18726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1.00794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895" y="2846457"/>
              <a:ext cx="17700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-259.14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1142" y="3880247"/>
              <a:ext cx="17700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-252.87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953000" y="5791200"/>
                  <a:ext cx="98232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1</m:t>
                          </m:r>
                        </m:sup>
                      </m:sSup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791200"/>
                  <a:ext cx="982320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2360" t="-13793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56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-990600" y="76200"/>
            <a:ext cx="9802091" cy="6422886"/>
            <a:chOff x="-990600" y="76200"/>
            <a:chExt cx="9802091" cy="6422886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956556318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956556318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3" name="Oval 2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Li</a:t>
                </a:r>
                <a:endParaRPr lang="en-US" sz="6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Right Arrow 29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Arrow 30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32" name="Right Arrow 31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ight Arrow 32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ight Arrow 33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5053563" y="457200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3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877976" y="1219200"/>
              <a:ext cx="15969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Lithium</a:t>
              </a:r>
              <a:endParaRPr lang="en-US" sz="3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79542" y="2028588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6.941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181895" y="2846457"/>
              <a:ext cx="161294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180.54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121142" y="3880247"/>
              <a:ext cx="122341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1347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953000" y="5791200"/>
                  <a:ext cx="1765291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 smtClean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 b="0" i="0" smtClean="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1</m:t>
                          </m:r>
                        </m:sup>
                      </m:sSup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791200"/>
                  <a:ext cx="1765291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2457" t="-13793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990600" y="76200"/>
            <a:ext cx="9802091" cy="6422886"/>
            <a:chOff x="-990600" y="76200"/>
            <a:chExt cx="9802091" cy="6422886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solidFill>
                      <a:srgbClr val="002060"/>
                    </a:solidFill>
                  </a:rPr>
                  <a:t>Na</a:t>
                </a:r>
                <a:endParaRPr lang="en-US" sz="4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53563" y="45720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7976" y="1219200"/>
              <a:ext cx="1598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Sodium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9542" y="2028588"/>
              <a:ext cx="18726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22.9897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895" y="2846457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97.81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1142" y="3880247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882.9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953000" y="5791200"/>
                  <a:ext cx="336630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dirty="0" smtClean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 b="0" i="0" smtClean="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000" b="0" i="0" smtClean="0">
                          <a:latin typeface="Cambria Math"/>
                          <a:cs typeface="Nikosh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4000" i="1">
                              <a:latin typeface="Cambria Math"/>
                              <a:cs typeface="Nikosh" pitchFamily="2" charset="0"/>
                            </a:rPr>
                            <m:t>1</m:t>
                          </m:r>
                        </m:sup>
                      </m:sSup>
                    </m:oMath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791200"/>
                  <a:ext cx="3366306" cy="70788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6522" t="-13793" b="-37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265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990600" y="76200"/>
            <a:ext cx="9802091" cy="6357610"/>
            <a:chOff x="-990600" y="76200"/>
            <a:chExt cx="9802091" cy="6357610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dirty="0" smtClean="0">
                    <a:solidFill>
                      <a:srgbClr val="002060"/>
                    </a:solidFill>
                  </a:rPr>
                  <a:t>K</a:t>
                </a:r>
                <a:endParaRPr lang="en-US" sz="6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53563" y="45720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19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7976" y="1219200"/>
              <a:ext cx="21062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Potassium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9542" y="2028588"/>
              <a:ext cx="18726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39.0983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895" y="2846457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63.65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1142" y="3880247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774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953000" y="5862935"/>
                  <a:ext cx="31092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  <a:cs typeface="Nikosh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 smtClean="0"/>
                    <a:t>3</a:t>
                  </a:r>
                  <a:r>
                    <a:rPr lang="en-US" sz="2400" dirty="0">
                      <a:cs typeface="Nikosh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a:rPr lang="en-US" sz="2400" b="0" i="0" smtClean="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1</m:t>
                          </m:r>
                        </m:sup>
                      </m:s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3000" y="5862935"/>
                  <a:ext cx="3109249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137" t="-13158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089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-990600" y="76200"/>
            <a:ext cx="9802091" cy="6484441"/>
            <a:chOff x="-990600" y="76200"/>
            <a:chExt cx="9802091" cy="6484441"/>
          </a:xfrm>
        </p:grpSpPr>
        <p:sp>
          <p:nvSpPr>
            <p:cNvPr id="2" name="TextBox 1"/>
            <p:cNvSpPr txBox="1"/>
            <p:nvPr/>
          </p:nvSpPr>
          <p:spPr>
            <a:xfrm flipH="1">
              <a:off x="277091" y="76200"/>
              <a:ext cx="8534400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চল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আজ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পর্যায়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সারণির</a:t>
              </a:r>
              <a:r>
                <a:rPr lang="en-US" sz="3600" dirty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1ও2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গ্রুপ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সম্পর্কে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জানব</a:t>
              </a:r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।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990600" y="609600"/>
              <a:ext cx="7055543" cy="5824210"/>
              <a:chOff x="-990600" y="609600"/>
              <a:chExt cx="7055543" cy="5824210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</mc:Choice>
            <mc:Fallback xmlns="">
              <p:graphicFrame>
                <p:nvGraphicFramePr>
                  <p:cNvPr id="4" name="Diagram 3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041100380"/>
                      </p:ext>
                    </p:extLst>
                  </p:nvPr>
                </p:nvGraphicFramePr>
                <p:xfrm>
                  <a:off x="-990600" y="1752600"/>
                  <a:ext cx="184731" cy="369332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7" r:lo="rId8" r:qs="rId9" r:cs="rId10"/>
                  </a:graphicData>
                </a:graphic>
              </p:graphicFrame>
            </mc:Fallback>
          </mc:AlternateContent>
          <p:sp>
            <p:nvSpPr>
              <p:cNvPr id="5" name="Oval 4"/>
              <p:cNvSpPr/>
              <p:nvPr/>
            </p:nvSpPr>
            <p:spPr>
              <a:xfrm>
                <a:off x="277091" y="2590800"/>
                <a:ext cx="1323109" cy="12192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err="1" smtClean="0">
                    <a:solidFill>
                      <a:srgbClr val="002060"/>
                    </a:solidFill>
                  </a:rPr>
                  <a:t>Rb</a:t>
                </a:r>
                <a:endParaRPr lang="en-US" sz="5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1600200" y="3048000"/>
                <a:ext cx="457200" cy="3810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>
                <a:off x="2057400" y="838200"/>
                <a:ext cx="0" cy="5334000"/>
              </a:xfrm>
              <a:prstGeom prst="line">
                <a:avLst/>
              </a:prstGeom>
              <a:ln w="38100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" name="Right Arrow 7"/>
              <p:cNvSpPr/>
              <p:nvPr/>
            </p:nvSpPr>
            <p:spPr>
              <a:xfrm>
                <a:off x="2057400" y="83820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2057400" y="1620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2057400" y="23825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2057400" y="322073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2057400" y="418847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ight Arrow 12"/>
              <p:cNvSpPr/>
              <p:nvPr/>
            </p:nvSpPr>
            <p:spPr>
              <a:xfrm>
                <a:off x="2057400" y="5138410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2057400" y="6126481"/>
                <a:ext cx="535488" cy="45719"/>
              </a:xfrm>
              <a:prstGeom prst="rightArrow">
                <a:avLst/>
              </a:prstGeom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895600" y="609600"/>
                <a:ext cx="2157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পরমানুর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ক্রমাংক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43200" y="1381780"/>
                <a:ext cx="16001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মৌলের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নাম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43200" y="2143780"/>
                <a:ext cx="33217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আপেক্ষিক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পারমানবিক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ভর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43199" y="2981980"/>
                <a:ext cx="12426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গলনাংক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43200" y="3972580"/>
                <a:ext cx="138531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স্পুটনাংক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74515" y="4876800"/>
                <a:ext cx="16610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জারন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সংখ্যা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74515" y="5910590"/>
                <a:ext cx="21034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ইলেকট্রন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2800" dirty="0" err="1" smtClean="0">
                    <a:latin typeface="Nikosh" pitchFamily="2" charset="0"/>
                    <a:cs typeface="Nikosh" pitchFamily="2" charset="0"/>
                  </a:rPr>
                  <a:t>বিন্যাস</a:t>
                </a:r>
                <a:r>
                  <a:rPr lang="en-US" sz="2800" dirty="0" smtClean="0">
                    <a:latin typeface="Nikosh" pitchFamily="2" charset="0"/>
                    <a:cs typeface="Nikosh" pitchFamily="2" charset="0"/>
                  </a:rPr>
                  <a:t>-</a:t>
                </a:r>
                <a:endParaRPr lang="en-US" sz="2800" dirty="0">
                  <a:latin typeface="Nikosh" pitchFamily="2" charset="0"/>
                  <a:cs typeface="Nikosh" pitchFamily="2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053563" y="457200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37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7976" y="1219200"/>
              <a:ext cx="19832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Rubidium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79542" y="2028588"/>
              <a:ext cx="18726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85.4678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1895" y="2846457"/>
              <a:ext cx="13532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38.89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21142" y="3880247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688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451518" y="4692134"/>
              <a:ext cx="4443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724400" y="5791200"/>
                  <a:ext cx="373929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>
                      <a:latin typeface="Nikosh" pitchFamily="2" charset="0"/>
                      <a:cs typeface="Nikosh" pitchFamily="2" charset="0"/>
                    </a:rPr>
                    <a:t>1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>
                          <a:latin typeface="Cambria Math"/>
                          <a:cs typeface="Nikosh" pitchFamily="2" charset="0"/>
                        </a:rPr>
                        <m:t>3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/>
                    <a:t>3</a:t>
                  </a:r>
                  <a:r>
                    <a:rPr lang="en-US" sz="2400" dirty="0">
                      <a:cs typeface="Nikosh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10</m:t>
                          </m:r>
                        </m:sup>
                      </m:sSup>
                      <m:r>
                        <a:rPr lang="en-US" sz="2400">
                          <a:latin typeface="Cambria Math"/>
                          <a:cs typeface="Nikosh" pitchFamily="2" charset="0"/>
                        </a:rPr>
                        <m:t>4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cs typeface="Nikosh" pitchFamily="2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cs typeface="Nikosh" pitchFamily="2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 smtClean="0">
                    <a:cs typeface="Nikosh" pitchFamily="2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>
                            <a:latin typeface="Cambria Math"/>
                            <a:cs typeface="Nikosh" pitchFamily="2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  <a:cs typeface="Nikosh" pitchFamily="2" charset="0"/>
                              </a:rPr>
                              <m:t>6</m:t>
                            </m:r>
                          </m:sup>
                        </m:sSup>
                        <m:r>
                          <a:rPr lang="en-US" sz="2000" b="0" i="0" smtClean="0">
                            <a:latin typeface="Cambria Math"/>
                            <a:cs typeface="Nikosh" pitchFamily="2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cs typeface="Nikosh" pitchFamily="2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0" y="5791200"/>
                  <a:ext cx="3739293" cy="76944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447" t="-7937" b="-31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58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240</TotalTime>
  <Words>1058</Words>
  <Application>Microsoft Office PowerPoint</Application>
  <PresentationFormat>On-screen Show (4:3)</PresentationFormat>
  <Paragraphs>236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Mohosina Islam</dc:creator>
  <cp:lastModifiedBy>Mohosina Islam</cp:lastModifiedBy>
  <cp:revision>25</cp:revision>
  <dcterms:created xsi:type="dcterms:W3CDTF">2006-08-16T00:00:00Z</dcterms:created>
  <dcterms:modified xsi:type="dcterms:W3CDTF">2020-09-13T00:44:59Z</dcterms:modified>
</cp:coreProperties>
</file>