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506" r:id="rId3"/>
    <p:sldId id="259" r:id="rId4"/>
    <p:sldId id="507" r:id="rId5"/>
    <p:sldId id="258" r:id="rId6"/>
    <p:sldId id="260" r:id="rId7"/>
    <p:sldId id="262" r:id="rId8"/>
    <p:sldId id="261" r:id="rId9"/>
    <p:sldId id="508" r:id="rId10"/>
    <p:sldId id="265" r:id="rId11"/>
    <p:sldId id="271" r:id="rId12"/>
    <p:sldId id="264" r:id="rId13"/>
    <p:sldId id="267" r:id="rId14"/>
    <p:sldId id="268" r:id="rId15"/>
    <p:sldId id="269" r:id="rId16"/>
    <p:sldId id="270" r:id="rId17"/>
    <p:sldId id="276" r:id="rId18"/>
    <p:sldId id="280" r:id="rId19"/>
    <p:sldId id="274" r:id="rId20"/>
    <p:sldId id="279" r:id="rId21"/>
    <p:sldId id="32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98CA-0177-4635-8D61-B925B218954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260255-A041-4404-BF8D-583925B5734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08552E-9119-4B79-9E1A-D3D550E75ABF}"/>
              </a:ext>
            </a:extLst>
          </p:cNvPr>
          <p:cNvSpPr>
            <a:spLocks noGrp="1"/>
          </p:cNvSpPr>
          <p:nvPr>
            <p:ph type="dt" sz="half" idx="10"/>
          </p:nvPr>
        </p:nvSpPr>
        <p:spPr/>
        <p:txBody>
          <a:bodyPr/>
          <a:lstStyle/>
          <a:p>
            <a:fld id="{AAB88A33-35A7-43A7-B5CE-B6F9D652AC73}" type="datetimeFigureOut">
              <a:rPr lang="en-US" smtClean="0"/>
              <a:t>9/13/2020</a:t>
            </a:fld>
            <a:endParaRPr lang="en-US"/>
          </a:p>
        </p:txBody>
      </p:sp>
      <p:sp>
        <p:nvSpPr>
          <p:cNvPr id="5" name="Footer Placeholder 4">
            <a:extLst>
              <a:ext uri="{FF2B5EF4-FFF2-40B4-BE49-F238E27FC236}">
                <a16:creationId xmlns:a16="http://schemas.microsoft.com/office/drawing/2014/main" id="{449B4185-1E2D-406F-A9D8-A0E8C3816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B6714-FA3A-428D-9860-46586BBBEE6F}"/>
              </a:ext>
            </a:extLst>
          </p:cNvPr>
          <p:cNvSpPr>
            <a:spLocks noGrp="1"/>
          </p:cNvSpPr>
          <p:nvPr>
            <p:ph type="sldNum" sz="quarter" idx="12"/>
          </p:nvPr>
        </p:nvSpPr>
        <p:spPr/>
        <p:txBody>
          <a:bodyPr/>
          <a:lstStyle/>
          <a:p>
            <a:fld id="{A62CDD6A-62EC-4E39-BBFC-120C5E219519}" type="slidenum">
              <a:rPr lang="en-US" smtClean="0"/>
              <a:t>‹#›</a:t>
            </a:fld>
            <a:endParaRPr lang="en-US"/>
          </a:p>
        </p:txBody>
      </p:sp>
    </p:spTree>
    <p:extLst>
      <p:ext uri="{BB962C8B-B14F-4D97-AF65-F5344CB8AC3E}">
        <p14:creationId xmlns:p14="http://schemas.microsoft.com/office/powerpoint/2010/main" val="2601468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4266-A81C-4CB4-84D2-CA16483C9B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6889E4-45B8-48C6-BAB8-76E122FD6BA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7E976-BB95-4AF2-A34D-ED68CC96DDEC}"/>
              </a:ext>
            </a:extLst>
          </p:cNvPr>
          <p:cNvSpPr>
            <a:spLocks noGrp="1"/>
          </p:cNvSpPr>
          <p:nvPr>
            <p:ph type="dt" sz="half" idx="10"/>
          </p:nvPr>
        </p:nvSpPr>
        <p:spPr/>
        <p:txBody>
          <a:bodyPr/>
          <a:lstStyle/>
          <a:p>
            <a:fld id="{AAB88A33-35A7-43A7-B5CE-B6F9D652AC73}" type="datetimeFigureOut">
              <a:rPr lang="en-US" smtClean="0"/>
              <a:t>9/13/2020</a:t>
            </a:fld>
            <a:endParaRPr lang="en-US"/>
          </a:p>
        </p:txBody>
      </p:sp>
      <p:sp>
        <p:nvSpPr>
          <p:cNvPr id="5" name="Footer Placeholder 4">
            <a:extLst>
              <a:ext uri="{FF2B5EF4-FFF2-40B4-BE49-F238E27FC236}">
                <a16:creationId xmlns:a16="http://schemas.microsoft.com/office/drawing/2014/main" id="{2E00064D-9D9F-49C6-84B7-3E14945482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0A606-2956-472D-B79B-6DFDC2F38E9F}"/>
              </a:ext>
            </a:extLst>
          </p:cNvPr>
          <p:cNvSpPr>
            <a:spLocks noGrp="1"/>
          </p:cNvSpPr>
          <p:nvPr>
            <p:ph type="sldNum" sz="quarter" idx="12"/>
          </p:nvPr>
        </p:nvSpPr>
        <p:spPr/>
        <p:txBody>
          <a:bodyPr/>
          <a:lstStyle/>
          <a:p>
            <a:fld id="{A62CDD6A-62EC-4E39-BBFC-120C5E219519}" type="slidenum">
              <a:rPr lang="en-US" smtClean="0"/>
              <a:t>‹#›</a:t>
            </a:fld>
            <a:endParaRPr lang="en-US"/>
          </a:p>
        </p:txBody>
      </p:sp>
    </p:spTree>
    <p:extLst>
      <p:ext uri="{BB962C8B-B14F-4D97-AF65-F5344CB8AC3E}">
        <p14:creationId xmlns:p14="http://schemas.microsoft.com/office/powerpoint/2010/main" val="359277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536B8-3ABA-44B4-BB2D-D485F396824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D3F797-9402-4F61-BF64-8D7385779D9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EF5A4-2177-437D-83BD-E992222D6537}"/>
              </a:ext>
            </a:extLst>
          </p:cNvPr>
          <p:cNvSpPr>
            <a:spLocks noGrp="1"/>
          </p:cNvSpPr>
          <p:nvPr>
            <p:ph type="dt" sz="half" idx="10"/>
          </p:nvPr>
        </p:nvSpPr>
        <p:spPr/>
        <p:txBody>
          <a:bodyPr/>
          <a:lstStyle/>
          <a:p>
            <a:fld id="{AAB88A33-35A7-43A7-B5CE-B6F9D652AC73}" type="datetimeFigureOut">
              <a:rPr lang="en-US" smtClean="0"/>
              <a:t>9/13/2020</a:t>
            </a:fld>
            <a:endParaRPr lang="en-US"/>
          </a:p>
        </p:txBody>
      </p:sp>
      <p:sp>
        <p:nvSpPr>
          <p:cNvPr id="5" name="Footer Placeholder 4">
            <a:extLst>
              <a:ext uri="{FF2B5EF4-FFF2-40B4-BE49-F238E27FC236}">
                <a16:creationId xmlns:a16="http://schemas.microsoft.com/office/drawing/2014/main" id="{42241CD4-B02B-45C8-9D54-5FBE9B376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F3569-7CF4-4559-BD96-95D1612424EF}"/>
              </a:ext>
            </a:extLst>
          </p:cNvPr>
          <p:cNvSpPr>
            <a:spLocks noGrp="1"/>
          </p:cNvSpPr>
          <p:nvPr>
            <p:ph type="sldNum" sz="quarter" idx="12"/>
          </p:nvPr>
        </p:nvSpPr>
        <p:spPr/>
        <p:txBody>
          <a:bodyPr/>
          <a:lstStyle/>
          <a:p>
            <a:fld id="{A62CDD6A-62EC-4E39-BBFC-120C5E219519}" type="slidenum">
              <a:rPr lang="en-US" smtClean="0"/>
              <a:t>‹#›</a:t>
            </a:fld>
            <a:endParaRPr lang="en-US"/>
          </a:p>
        </p:txBody>
      </p:sp>
    </p:spTree>
    <p:extLst>
      <p:ext uri="{BB962C8B-B14F-4D97-AF65-F5344CB8AC3E}">
        <p14:creationId xmlns:p14="http://schemas.microsoft.com/office/powerpoint/2010/main" val="331155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94AA-9662-4112-9F0F-342CF9D804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5884B95-798B-442B-A247-9FA44EC02FF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84C04-997D-4A71-A56F-DCBC3CF82341}"/>
              </a:ext>
            </a:extLst>
          </p:cNvPr>
          <p:cNvSpPr>
            <a:spLocks noGrp="1"/>
          </p:cNvSpPr>
          <p:nvPr>
            <p:ph type="dt" sz="half" idx="10"/>
          </p:nvPr>
        </p:nvSpPr>
        <p:spPr/>
        <p:txBody>
          <a:bodyPr/>
          <a:lstStyle/>
          <a:p>
            <a:fld id="{AAB88A33-35A7-43A7-B5CE-B6F9D652AC73}" type="datetimeFigureOut">
              <a:rPr lang="en-US" smtClean="0"/>
              <a:t>9/13/2020</a:t>
            </a:fld>
            <a:endParaRPr lang="en-US"/>
          </a:p>
        </p:txBody>
      </p:sp>
      <p:sp>
        <p:nvSpPr>
          <p:cNvPr id="5" name="Footer Placeholder 4">
            <a:extLst>
              <a:ext uri="{FF2B5EF4-FFF2-40B4-BE49-F238E27FC236}">
                <a16:creationId xmlns:a16="http://schemas.microsoft.com/office/drawing/2014/main" id="{0242FFC7-7312-42E8-BC21-29E3C1A5AC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84824-E9B2-4EA5-8B32-76CCFA1E7CE0}"/>
              </a:ext>
            </a:extLst>
          </p:cNvPr>
          <p:cNvSpPr>
            <a:spLocks noGrp="1"/>
          </p:cNvSpPr>
          <p:nvPr>
            <p:ph type="sldNum" sz="quarter" idx="12"/>
          </p:nvPr>
        </p:nvSpPr>
        <p:spPr/>
        <p:txBody>
          <a:bodyPr/>
          <a:lstStyle/>
          <a:p>
            <a:fld id="{A62CDD6A-62EC-4E39-BBFC-120C5E219519}" type="slidenum">
              <a:rPr lang="en-US" smtClean="0"/>
              <a:t>‹#›</a:t>
            </a:fld>
            <a:endParaRPr lang="en-US"/>
          </a:p>
        </p:txBody>
      </p:sp>
    </p:spTree>
    <p:extLst>
      <p:ext uri="{BB962C8B-B14F-4D97-AF65-F5344CB8AC3E}">
        <p14:creationId xmlns:p14="http://schemas.microsoft.com/office/powerpoint/2010/main" val="414941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B53B5-7046-4130-9C08-751849E7A3C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40C394-7200-4D48-BC9C-61D4C1DE88C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068E89-99EE-482D-A6C2-DEE8E0968EBF}"/>
              </a:ext>
            </a:extLst>
          </p:cNvPr>
          <p:cNvSpPr>
            <a:spLocks noGrp="1"/>
          </p:cNvSpPr>
          <p:nvPr>
            <p:ph type="dt" sz="half" idx="10"/>
          </p:nvPr>
        </p:nvSpPr>
        <p:spPr/>
        <p:txBody>
          <a:bodyPr/>
          <a:lstStyle/>
          <a:p>
            <a:fld id="{AAB88A33-35A7-43A7-B5CE-B6F9D652AC73}" type="datetimeFigureOut">
              <a:rPr lang="en-US" smtClean="0"/>
              <a:t>9/13/2020</a:t>
            </a:fld>
            <a:endParaRPr lang="en-US"/>
          </a:p>
        </p:txBody>
      </p:sp>
      <p:sp>
        <p:nvSpPr>
          <p:cNvPr id="5" name="Footer Placeholder 4">
            <a:extLst>
              <a:ext uri="{FF2B5EF4-FFF2-40B4-BE49-F238E27FC236}">
                <a16:creationId xmlns:a16="http://schemas.microsoft.com/office/drawing/2014/main" id="{8945D726-718B-496F-A67A-8D50458C3E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71ED4-50BB-46DD-B810-13BC47426F2B}"/>
              </a:ext>
            </a:extLst>
          </p:cNvPr>
          <p:cNvSpPr>
            <a:spLocks noGrp="1"/>
          </p:cNvSpPr>
          <p:nvPr>
            <p:ph type="sldNum" sz="quarter" idx="12"/>
          </p:nvPr>
        </p:nvSpPr>
        <p:spPr/>
        <p:txBody>
          <a:bodyPr/>
          <a:lstStyle/>
          <a:p>
            <a:fld id="{A62CDD6A-62EC-4E39-BBFC-120C5E219519}" type="slidenum">
              <a:rPr lang="en-US" smtClean="0"/>
              <a:t>‹#›</a:t>
            </a:fld>
            <a:endParaRPr lang="en-US"/>
          </a:p>
        </p:txBody>
      </p:sp>
    </p:spTree>
    <p:extLst>
      <p:ext uri="{BB962C8B-B14F-4D97-AF65-F5344CB8AC3E}">
        <p14:creationId xmlns:p14="http://schemas.microsoft.com/office/powerpoint/2010/main" val="287558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7A23-5D7A-40C3-B0BD-9460AAC71F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FCCD029-910F-476E-A00B-D7111275936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19003A-E9AF-41EB-85D1-E76BCC14BC9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26F5DD-72E4-43C7-B237-E96D5F124FA0}"/>
              </a:ext>
            </a:extLst>
          </p:cNvPr>
          <p:cNvSpPr>
            <a:spLocks noGrp="1"/>
          </p:cNvSpPr>
          <p:nvPr>
            <p:ph type="dt" sz="half" idx="10"/>
          </p:nvPr>
        </p:nvSpPr>
        <p:spPr/>
        <p:txBody>
          <a:bodyPr/>
          <a:lstStyle/>
          <a:p>
            <a:fld id="{AAB88A33-35A7-43A7-B5CE-B6F9D652AC73}" type="datetimeFigureOut">
              <a:rPr lang="en-US" smtClean="0"/>
              <a:t>9/13/2020</a:t>
            </a:fld>
            <a:endParaRPr lang="en-US"/>
          </a:p>
        </p:txBody>
      </p:sp>
      <p:sp>
        <p:nvSpPr>
          <p:cNvPr id="6" name="Footer Placeholder 5">
            <a:extLst>
              <a:ext uri="{FF2B5EF4-FFF2-40B4-BE49-F238E27FC236}">
                <a16:creationId xmlns:a16="http://schemas.microsoft.com/office/drawing/2014/main" id="{2E5B6CA5-28CD-493E-924A-EEAE8295F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DD3923-6BD7-4A84-8E36-038C280EC0DB}"/>
              </a:ext>
            </a:extLst>
          </p:cNvPr>
          <p:cNvSpPr>
            <a:spLocks noGrp="1"/>
          </p:cNvSpPr>
          <p:nvPr>
            <p:ph type="sldNum" sz="quarter" idx="12"/>
          </p:nvPr>
        </p:nvSpPr>
        <p:spPr/>
        <p:txBody>
          <a:bodyPr/>
          <a:lstStyle/>
          <a:p>
            <a:fld id="{A62CDD6A-62EC-4E39-BBFC-120C5E219519}" type="slidenum">
              <a:rPr lang="en-US" smtClean="0"/>
              <a:t>‹#›</a:t>
            </a:fld>
            <a:endParaRPr lang="en-US"/>
          </a:p>
        </p:txBody>
      </p:sp>
    </p:spTree>
    <p:extLst>
      <p:ext uri="{BB962C8B-B14F-4D97-AF65-F5344CB8AC3E}">
        <p14:creationId xmlns:p14="http://schemas.microsoft.com/office/powerpoint/2010/main" val="274788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987F-2162-4697-AB1F-7E13DAE466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0884D15-8106-4CF6-A490-8B4BB2B0E3E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D21AC8-30A2-4E86-9800-F825E2DB2B3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AC388-1008-4903-AF1C-18BB8AEDC4D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9EB7CE-4634-4F74-995B-70860FF47D8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BE9A04-BBF4-4208-8E2D-609589F661CC}"/>
              </a:ext>
            </a:extLst>
          </p:cNvPr>
          <p:cNvSpPr>
            <a:spLocks noGrp="1"/>
          </p:cNvSpPr>
          <p:nvPr>
            <p:ph type="dt" sz="half" idx="10"/>
          </p:nvPr>
        </p:nvSpPr>
        <p:spPr/>
        <p:txBody>
          <a:bodyPr/>
          <a:lstStyle/>
          <a:p>
            <a:fld id="{AAB88A33-35A7-43A7-B5CE-B6F9D652AC73}" type="datetimeFigureOut">
              <a:rPr lang="en-US" smtClean="0"/>
              <a:t>9/13/2020</a:t>
            </a:fld>
            <a:endParaRPr lang="en-US"/>
          </a:p>
        </p:txBody>
      </p:sp>
      <p:sp>
        <p:nvSpPr>
          <p:cNvPr id="8" name="Footer Placeholder 7">
            <a:extLst>
              <a:ext uri="{FF2B5EF4-FFF2-40B4-BE49-F238E27FC236}">
                <a16:creationId xmlns:a16="http://schemas.microsoft.com/office/drawing/2014/main" id="{59D05E68-655B-4797-9245-1CF3BA5D6A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64AE81-C9AA-4700-81EE-3FC971E3D1A0}"/>
              </a:ext>
            </a:extLst>
          </p:cNvPr>
          <p:cNvSpPr>
            <a:spLocks noGrp="1"/>
          </p:cNvSpPr>
          <p:nvPr>
            <p:ph type="sldNum" sz="quarter" idx="12"/>
          </p:nvPr>
        </p:nvSpPr>
        <p:spPr/>
        <p:txBody>
          <a:bodyPr/>
          <a:lstStyle/>
          <a:p>
            <a:fld id="{A62CDD6A-62EC-4E39-BBFC-120C5E219519}" type="slidenum">
              <a:rPr lang="en-US" smtClean="0"/>
              <a:t>‹#›</a:t>
            </a:fld>
            <a:endParaRPr lang="en-US"/>
          </a:p>
        </p:txBody>
      </p:sp>
    </p:spTree>
    <p:extLst>
      <p:ext uri="{BB962C8B-B14F-4D97-AF65-F5344CB8AC3E}">
        <p14:creationId xmlns:p14="http://schemas.microsoft.com/office/powerpoint/2010/main" val="22462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C7AAD-5286-41B2-9010-D708E4EEA9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0D6C63F-E953-4081-86A0-4D2FB9CF85E9}"/>
              </a:ext>
            </a:extLst>
          </p:cNvPr>
          <p:cNvSpPr>
            <a:spLocks noGrp="1"/>
          </p:cNvSpPr>
          <p:nvPr>
            <p:ph type="dt" sz="half" idx="10"/>
          </p:nvPr>
        </p:nvSpPr>
        <p:spPr/>
        <p:txBody>
          <a:bodyPr/>
          <a:lstStyle/>
          <a:p>
            <a:fld id="{AAB88A33-35A7-43A7-B5CE-B6F9D652AC73}" type="datetimeFigureOut">
              <a:rPr lang="en-US" smtClean="0"/>
              <a:t>9/13/2020</a:t>
            </a:fld>
            <a:endParaRPr lang="en-US"/>
          </a:p>
        </p:txBody>
      </p:sp>
      <p:sp>
        <p:nvSpPr>
          <p:cNvPr id="4" name="Footer Placeholder 3">
            <a:extLst>
              <a:ext uri="{FF2B5EF4-FFF2-40B4-BE49-F238E27FC236}">
                <a16:creationId xmlns:a16="http://schemas.microsoft.com/office/drawing/2014/main" id="{C39699F7-C0FE-4AFE-9EDE-800BD54A55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B0B5CE-38E1-4753-99A3-0BBA164747AF}"/>
              </a:ext>
            </a:extLst>
          </p:cNvPr>
          <p:cNvSpPr>
            <a:spLocks noGrp="1"/>
          </p:cNvSpPr>
          <p:nvPr>
            <p:ph type="sldNum" sz="quarter" idx="12"/>
          </p:nvPr>
        </p:nvSpPr>
        <p:spPr/>
        <p:txBody>
          <a:bodyPr/>
          <a:lstStyle/>
          <a:p>
            <a:fld id="{A62CDD6A-62EC-4E39-BBFC-120C5E219519}" type="slidenum">
              <a:rPr lang="en-US" smtClean="0"/>
              <a:t>‹#›</a:t>
            </a:fld>
            <a:endParaRPr lang="en-US"/>
          </a:p>
        </p:txBody>
      </p:sp>
    </p:spTree>
    <p:extLst>
      <p:ext uri="{BB962C8B-B14F-4D97-AF65-F5344CB8AC3E}">
        <p14:creationId xmlns:p14="http://schemas.microsoft.com/office/powerpoint/2010/main" val="127979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647537-D254-4E62-B03B-D1944C4BAAA7}"/>
              </a:ext>
            </a:extLst>
          </p:cNvPr>
          <p:cNvSpPr>
            <a:spLocks noGrp="1"/>
          </p:cNvSpPr>
          <p:nvPr>
            <p:ph type="dt" sz="half" idx="10"/>
          </p:nvPr>
        </p:nvSpPr>
        <p:spPr/>
        <p:txBody>
          <a:bodyPr/>
          <a:lstStyle/>
          <a:p>
            <a:fld id="{AAB88A33-35A7-43A7-B5CE-B6F9D652AC73}" type="datetimeFigureOut">
              <a:rPr lang="en-US" smtClean="0"/>
              <a:t>9/13/2020</a:t>
            </a:fld>
            <a:endParaRPr lang="en-US"/>
          </a:p>
        </p:txBody>
      </p:sp>
      <p:sp>
        <p:nvSpPr>
          <p:cNvPr id="3" name="Footer Placeholder 2">
            <a:extLst>
              <a:ext uri="{FF2B5EF4-FFF2-40B4-BE49-F238E27FC236}">
                <a16:creationId xmlns:a16="http://schemas.microsoft.com/office/drawing/2014/main" id="{DD520D13-081D-45E7-92B6-2665D4C8E2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A9C215-4908-457D-997A-4876C840C809}"/>
              </a:ext>
            </a:extLst>
          </p:cNvPr>
          <p:cNvSpPr>
            <a:spLocks noGrp="1"/>
          </p:cNvSpPr>
          <p:nvPr>
            <p:ph type="sldNum" sz="quarter" idx="12"/>
          </p:nvPr>
        </p:nvSpPr>
        <p:spPr/>
        <p:txBody>
          <a:bodyPr/>
          <a:lstStyle/>
          <a:p>
            <a:fld id="{A62CDD6A-62EC-4E39-BBFC-120C5E219519}" type="slidenum">
              <a:rPr lang="en-US" smtClean="0"/>
              <a:t>‹#›</a:t>
            </a:fld>
            <a:endParaRPr lang="en-US"/>
          </a:p>
        </p:txBody>
      </p:sp>
    </p:spTree>
    <p:extLst>
      <p:ext uri="{BB962C8B-B14F-4D97-AF65-F5344CB8AC3E}">
        <p14:creationId xmlns:p14="http://schemas.microsoft.com/office/powerpoint/2010/main" val="153208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7922-1AC7-4EC7-BC86-8EF00ADF67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ECDB05-AEA5-409B-99C2-724E395A9DA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8A961F-A857-4792-8266-27072C5C6D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F0ED72-4A88-4FBA-A7EA-B2ED5C19855E}"/>
              </a:ext>
            </a:extLst>
          </p:cNvPr>
          <p:cNvSpPr>
            <a:spLocks noGrp="1"/>
          </p:cNvSpPr>
          <p:nvPr>
            <p:ph type="dt" sz="half" idx="10"/>
          </p:nvPr>
        </p:nvSpPr>
        <p:spPr/>
        <p:txBody>
          <a:bodyPr/>
          <a:lstStyle/>
          <a:p>
            <a:fld id="{AAB88A33-35A7-43A7-B5CE-B6F9D652AC73}" type="datetimeFigureOut">
              <a:rPr lang="en-US" smtClean="0"/>
              <a:t>9/13/2020</a:t>
            </a:fld>
            <a:endParaRPr lang="en-US"/>
          </a:p>
        </p:txBody>
      </p:sp>
      <p:sp>
        <p:nvSpPr>
          <p:cNvPr id="6" name="Footer Placeholder 5">
            <a:extLst>
              <a:ext uri="{FF2B5EF4-FFF2-40B4-BE49-F238E27FC236}">
                <a16:creationId xmlns:a16="http://schemas.microsoft.com/office/drawing/2014/main" id="{BBB82D65-5A35-4F0D-BE0B-D1167D72FD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F0001-DA6B-4A4D-A320-F2BE7CE747C3}"/>
              </a:ext>
            </a:extLst>
          </p:cNvPr>
          <p:cNvSpPr>
            <a:spLocks noGrp="1"/>
          </p:cNvSpPr>
          <p:nvPr>
            <p:ph type="sldNum" sz="quarter" idx="12"/>
          </p:nvPr>
        </p:nvSpPr>
        <p:spPr/>
        <p:txBody>
          <a:bodyPr/>
          <a:lstStyle/>
          <a:p>
            <a:fld id="{A62CDD6A-62EC-4E39-BBFC-120C5E219519}" type="slidenum">
              <a:rPr lang="en-US" smtClean="0"/>
              <a:t>‹#›</a:t>
            </a:fld>
            <a:endParaRPr lang="en-US"/>
          </a:p>
        </p:txBody>
      </p:sp>
    </p:spTree>
    <p:extLst>
      <p:ext uri="{BB962C8B-B14F-4D97-AF65-F5344CB8AC3E}">
        <p14:creationId xmlns:p14="http://schemas.microsoft.com/office/powerpoint/2010/main" val="356047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58266-BA4B-4A37-96CC-3B94496D980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4B1100-C0E8-4492-80AF-F53E1DC9E15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C19128-1DFC-4851-ABAA-B36ACB882E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FCF56-4D57-41D5-89BA-ABDB0D133DF6}"/>
              </a:ext>
            </a:extLst>
          </p:cNvPr>
          <p:cNvSpPr>
            <a:spLocks noGrp="1"/>
          </p:cNvSpPr>
          <p:nvPr>
            <p:ph type="dt" sz="half" idx="10"/>
          </p:nvPr>
        </p:nvSpPr>
        <p:spPr/>
        <p:txBody>
          <a:bodyPr/>
          <a:lstStyle/>
          <a:p>
            <a:fld id="{AAB88A33-35A7-43A7-B5CE-B6F9D652AC73}" type="datetimeFigureOut">
              <a:rPr lang="en-US" smtClean="0"/>
              <a:t>9/13/2020</a:t>
            </a:fld>
            <a:endParaRPr lang="en-US"/>
          </a:p>
        </p:txBody>
      </p:sp>
      <p:sp>
        <p:nvSpPr>
          <p:cNvPr id="6" name="Footer Placeholder 5">
            <a:extLst>
              <a:ext uri="{FF2B5EF4-FFF2-40B4-BE49-F238E27FC236}">
                <a16:creationId xmlns:a16="http://schemas.microsoft.com/office/drawing/2014/main" id="{EB697B51-8D32-40BB-8244-54C5111B4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A486BE-7E13-4078-9B5B-D90E1BC5491D}"/>
              </a:ext>
            </a:extLst>
          </p:cNvPr>
          <p:cNvSpPr>
            <a:spLocks noGrp="1"/>
          </p:cNvSpPr>
          <p:nvPr>
            <p:ph type="sldNum" sz="quarter" idx="12"/>
          </p:nvPr>
        </p:nvSpPr>
        <p:spPr/>
        <p:txBody>
          <a:bodyPr/>
          <a:lstStyle/>
          <a:p>
            <a:fld id="{A62CDD6A-62EC-4E39-BBFC-120C5E219519}" type="slidenum">
              <a:rPr lang="en-US" smtClean="0"/>
              <a:t>‹#›</a:t>
            </a:fld>
            <a:endParaRPr lang="en-US"/>
          </a:p>
        </p:txBody>
      </p:sp>
    </p:spTree>
    <p:extLst>
      <p:ext uri="{BB962C8B-B14F-4D97-AF65-F5344CB8AC3E}">
        <p14:creationId xmlns:p14="http://schemas.microsoft.com/office/powerpoint/2010/main" val="272336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4000"/>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2D1A6BC-72B9-4401-931F-2917C8872F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88A33-35A7-43A7-B5CE-B6F9D652AC73}" type="datetimeFigureOut">
              <a:rPr lang="en-US" smtClean="0"/>
              <a:t>9/13/2020</a:t>
            </a:fld>
            <a:endParaRPr lang="en-US"/>
          </a:p>
        </p:txBody>
      </p:sp>
      <p:sp>
        <p:nvSpPr>
          <p:cNvPr id="5" name="Footer Placeholder 4">
            <a:extLst>
              <a:ext uri="{FF2B5EF4-FFF2-40B4-BE49-F238E27FC236}">
                <a16:creationId xmlns:a16="http://schemas.microsoft.com/office/drawing/2014/main" id="{607D74FF-DD57-414F-9192-4CCBCA461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4D8AA7-B6D1-4B48-83A8-F30C363455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CDD6A-62EC-4E39-BBFC-120C5E219519}" type="slidenum">
              <a:rPr lang="en-US" smtClean="0"/>
              <a:t>‹#›</a:t>
            </a:fld>
            <a:endParaRPr lang="en-US"/>
          </a:p>
        </p:txBody>
      </p:sp>
      <p:sp>
        <p:nvSpPr>
          <p:cNvPr id="8" name="Frame 7">
            <a:extLst>
              <a:ext uri="{FF2B5EF4-FFF2-40B4-BE49-F238E27FC236}">
                <a16:creationId xmlns:a16="http://schemas.microsoft.com/office/drawing/2014/main" id="{E4EF87B3-8AC7-421B-9E4C-3C8CC964D128}"/>
              </a:ext>
            </a:extLst>
          </p:cNvPr>
          <p:cNvSpPr/>
          <p:nvPr userDrawn="1"/>
        </p:nvSpPr>
        <p:spPr>
          <a:xfrm>
            <a:off x="0" y="0"/>
            <a:ext cx="12192000" cy="7039429"/>
          </a:xfrm>
          <a:prstGeom prst="frame">
            <a:avLst>
              <a:gd name="adj1" fmla="val 3160"/>
            </a:avLst>
          </a:prstGeom>
          <a:gradFill flip="none" rotWithShape="1">
            <a:gsLst>
              <a:gs pos="0">
                <a:schemeClr val="accent4">
                  <a:lumMod val="67000"/>
                </a:schemeClr>
              </a:gs>
              <a:gs pos="48000">
                <a:schemeClr val="accent4">
                  <a:lumMod val="97000"/>
                  <a:lumOff val="3000"/>
                </a:schemeClr>
              </a:gs>
              <a:gs pos="100000">
                <a:srgbClr val="FF0000"/>
              </a:gs>
            </a:gsLst>
            <a:lin ang="16200000" scaled="1"/>
            <a:tileRect/>
          </a:gradFill>
          <a:ln w="76200">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4242429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eg"/><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lower tulip">
            <a:extLst>
              <a:ext uri="{FF2B5EF4-FFF2-40B4-BE49-F238E27FC236}">
                <a16:creationId xmlns:a16="http://schemas.microsoft.com/office/drawing/2014/main" id="{19452275-21FC-4C3B-95B4-C6C4960E5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080"/>
            <a:ext cx="12099235" cy="68408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6B594414-083A-4E04-9869-7E36C41B9094}"/>
              </a:ext>
            </a:extLst>
          </p:cNvPr>
          <p:cNvSpPr txBox="1">
            <a:spLocks noChangeArrowheads="1"/>
          </p:cNvSpPr>
          <p:nvPr/>
        </p:nvSpPr>
        <p:spPr bwMode="auto">
          <a:xfrm>
            <a:off x="2226365" y="214946"/>
            <a:ext cx="6970643" cy="1569660"/>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9600" dirty="0">
                <a:latin typeface="NikoshBAN" panose="02000000000000000000" pitchFamily="2" charset="0"/>
                <a:cs typeface="NikoshBAN" panose="02000000000000000000" pitchFamily="2" charset="0"/>
              </a:rPr>
              <a:t>স</a:t>
            </a:r>
            <a:r>
              <a:rPr lang="as-IN" altLang="en-US" sz="9600" dirty="0">
                <a:latin typeface="NikoshBAN" panose="02000000000000000000" pitchFamily="2" charset="0"/>
                <a:cs typeface="NikoshBAN" panose="02000000000000000000" pitchFamily="2" charset="0"/>
              </a:rPr>
              <a:t>ব</a:t>
            </a:r>
            <a:r>
              <a:rPr lang="en-US" altLang="en-US" sz="9600" dirty="0">
                <a:latin typeface="NikoshBAN" panose="02000000000000000000" pitchFamily="2" charset="0"/>
                <a:cs typeface="NikoshBAN" panose="02000000000000000000" pitchFamily="2" charset="0"/>
              </a:rPr>
              <a:t>া</a:t>
            </a:r>
            <a:r>
              <a:rPr lang="as-IN" altLang="en-US" sz="9600" dirty="0">
                <a:latin typeface="NikoshBAN" panose="02000000000000000000" pitchFamily="2" charset="0"/>
                <a:cs typeface="NikoshBAN" panose="02000000000000000000" pitchFamily="2" charset="0"/>
              </a:rPr>
              <a:t>ই</a:t>
            </a:r>
            <a:r>
              <a:rPr lang="en-US" altLang="en-US" sz="9600" dirty="0">
                <a:latin typeface="NikoshBAN" panose="02000000000000000000" pitchFamily="2" charset="0"/>
                <a:cs typeface="NikoshBAN" panose="02000000000000000000" pitchFamily="2" charset="0"/>
              </a:rPr>
              <a:t>ক</a:t>
            </a:r>
            <a:r>
              <a:rPr lang="as-IN" altLang="en-US" sz="9600" dirty="0">
                <a:latin typeface="NikoshBAN" panose="02000000000000000000" pitchFamily="2" charset="0"/>
                <a:cs typeface="NikoshBAN" panose="02000000000000000000" pitchFamily="2" charset="0"/>
              </a:rPr>
              <a:t>ে</a:t>
            </a:r>
            <a:r>
              <a:rPr lang="en-US" altLang="en-US" sz="9600" dirty="0">
                <a:latin typeface="NikoshBAN" panose="02000000000000000000" pitchFamily="2" charset="0"/>
                <a:cs typeface="NikoshBAN" panose="02000000000000000000" pitchFamily="2" charset="0"/>
              </a:rPr>
              <a:t> </a:t>
            </a:r>
            <a:r>
              <a:rPr lang="bn-IN" altLang="en-US" sz="9600" dirty="0">
                <a:latin typeface="NikoshBAN" panose="02000000000000000000" pitchFamily="2" charset="0"/>
                <a:cs typeface="NikoshBAN" panose="02000000000000000000" pitchFamily="2" charset="0"/>
              </a:rPr>
              <a:t>স্বাগতম</a:t>
            </a:r>
            <a:endParaRPr lang="en-US" altLang="en-US" sz="9600" dirty="0">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35E416B2-C239-4EB9-AE5F-77427F8BD7E5}"/>
              </a:ext>
            </a:extLst>
          </p:cNvPr>
          <p:cNvSpPr/>
          <p:nvPr/>
        </p:nvSpPr>
        <p:spPr>
          <a:xfrm>
            <a:off x="-152400" y="-23413"/>
            <a:ext cx="12496800" cy="6968837"/>
          </a:xfrm>
          <a:prstGeom prst="frame">
            <a:avLst>
              <a:gd name="adj1" fmla="val 2500"/>
            </a:avLst>
          </a:prstGeom>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2155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900851-0B51-4291-BA31-446ED5BEF463}"/>
              </a:ext>
            </a:extLst>
          </p:cNvPr>
          <p:cNvSpPr/>
          <p:nvPr/>
        </p:nvSpPr>
        <p:spPr>
          <a:xfrm>
            <a:off x="181092" y="302066"/>
            <a:ext cx="3405099" cy="132343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bn-IN" sz="8000" dirty="0">
                <a:solidFill>
                  <a:schemeClr val="tx1"/>
                </a:solidFill>
                <a:latin typeface="NikoshBAN" panose="02000000000000000000" pitchFamily="2" charset="0"/>
                <a:cs typeface="NikoshBAN" panose="02000000000000000000" pitchFamily="2" charset="0"/>
              </a:rPr>
              <a:t>আদর্শ পাঠ</a:t>
            </a:r>
            <a:endParaRPr lang="en-US" sz="8000" dirty="0">
              <a:solidFill>
                <a:schemeClr val="tx1"/>
              </a:solidFill>
              <a:latin typeface="NikoshBAN" panose="02000000000000000000" pitchFamily="2" charset="0"/>
              <a:cs typeface="NikoshBAN" panose="02000000000000000000" pitchFamily="2" charset="0"/>
            </a:endParaRPr>
          </a:p>
        </p:txBody>
      </p:sp>
      <p:pic>
        <p:nvPicPr>
          <p:cNvPr id="1026" name="Picture 2" descr="Image result for কবি আব্বদুল হাকিম ই">
            <a:extLst>
              <a:ext uri="{FF2B5EF4-FFF2-40B4-BE49-F238E27FC236}">
                <a16:creationId xmlns:a16="http://schemas.microsoft.com/office/drawing/2014/main" id="{503D8C3C-C993-492F-AAB4-DF78E85669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191" y="1938992"/>
            <a:ext cx="4206240" cy="3947159"/>
          </a:xfrm>
          <a:prstGeom prst="rect">
            <a:avLst/>
          </a:prstGeom>
          <a:noFill/>
        </p:spPr>
      </p:pic>
      <p:sp>
        <p:nvSpPr>
          <p:cNvPr id="5" name="Rectangle 4">
            <a:extLst>
              <a:ext uri="{FF2B5EF4-FFF2-40B4-BE49-F238E27FC236}">
                <a16:creationId xmlns:a16="http://schemas.microsoft.com/office/drawing/2014/main" id="{D64C422F-334C-4A73-99E6-C053F976FFA5}"/>
              </a:ext>
            </a:extLst>
          </p:cNvPr>
          <p:cNvSpPr/>
          <p:nvPr/>
        </p:nvSpPr>
        <p:spPr>
          <a:xfrm>
            <a:off x="7952962" y="302066"/>
            <a:ext cx="3830705" cy="5909310"/>
          </a:xfrm>
          <a:prstGeom prst="rect">
            <a:avLst/>
          </a:prstGeom>
        </p:spPr>
        <p:txBody>
          <a:bodyPr wrap="square">
            <a:spAutoFit/>
          </a:bodyPr>
          <a:lstStyle/>
          <a:p>
            <a:r>
              <a:rPr lang="as-IN" dirty="0">
                <a:solidFill>
                  <a:srgbClr val="363638"/>
                </a:solidFill>
                <a:latin typeface="SolaimanLipi"/>
              </a:rPr>
              <a:t>কিতাব পড়িতে যার নাহিক অভ্যাস।</a:t>
            </a:r>
            <a:br>
              <a:rPr lang="as-IN" dirty="0"/>
            </a:br>
            <a:r>
              <a:rPr lang="as-IN" dirty="0">
                <a:solidFill>
                  <a:srgbClr val="363638"/>
                </a:solidFill>
                <a:latin typeface="SolaimanLipi"/>
              </a:rPr>
              <a:t>সে সবে কহিল মোতে মনে হাবিলাষ।।</a:t>
            </a:r>
            <a:br>
              <a:rPr lang="as-IN" dirty="0"/>
            </a:br>
            <a:r>
              <a:rPr lang="as-IN" dirty="0">
                <a:solidFill>
                  <a:srgbClr val="363638"/>
                </a:solidFill>
                <a:latin typeface="SolaimanLipi"/>
              </a:rPr>
              <a:t>তে কাজে নিবেদি বাংলা করিয়া রচন।</a:t>
            </a:r>
            <a:br>
              <a:rPr lang="as-IN" dirty="0"/>
            </a:br>
            <a:r>
              <a:rPr lang="as-IN" dirty="0">
                <a:solidFill>
                  <a:srgbClr val="363638"/>
                </a:solidFill>
                <a:latin typeface="SolaimanLipi"/>
              </a:rPr>
              <a:t>নিজ পরিশ্রম তোষি আমি সর্বজন।।</a:t>
            </a:r>
            <a:br>
              <a:rPr lang="as-IN" dirty="0"/>
            </a:br>
            <a:r>
              <a:rPr lang="as-IN" dirty="0">
                <a:solidFill>
                  <a:srgbClr val="363638"/>
                </a:solidFill>
                <a:latin typeface="SolaimanLipi"/>
              </a:rPr>
              <a:t>আরবি ফারসি শাস্ত্রে নাই কোন রাগ।</a:t>
            </a:r>
            <a:br>
              <a:rPr lang="as-IN" dirty="0"/>
            </a:br>
            <a:r>
              <a:rPr lang="as-IN" dirty="0">
                <a:solidFill>
                  <a:srgbClr val="363638"/>
                </a:solidFill>
                <a:latin typeface="SolaimanLipi"/>
              </a:rPr>
              <a:t>দেশী ভাষে বুঝিতে ললাটে পুরে ভাগ।।</a:t>
            </a:r>
            <a:br>
              <a:rPr lang="as-IN" dirty="0"/>
            </a:br>
            <a:r>
              <a:rPr lang="as-IN" dirty="0">
                <a:solidFill>
                  <a:srgbClr val="363638"/>
                </a:solidFill>
                <a:latin typeface="SolaimanLipi"/>
              </a:rPr>
              <a:t>আরবি ফারসি হিন্দে নাই দুই মত।</a:t>
            </a:r>
            <a:br>
              <a:rPr lang="as-IN" dirty="0"/>
            </a:br>
            <a:r>
              <a:rPr lang="as-IN" dirty="0">
                <a:solidFill>
                  <a:srgbClr val="363638"/>
                </a:solidFill>
                <a:latin typeface="SolaimanLipi"/>
              </a:rPr>
              <a:t>যদি বা লিখয়ে আল্লা নবীর ছিফত।</a:t>
            </a:r>
            <a:br>
              <a:rPr lang="as-IN" dirty="0"/>
            </a:br>
            <a:r>
              <a:rPr lang="as-IN" dirty="0">
                <a:solidFill>
                  <a:srgbClr val="363638"/>
                </a:solidFill>
                <a:latin typeface="SolaimanLipi"/>
              </a:rPr>
              <a:t>যেই দেশে যেই বাক্য কহে নরগণ।</a:t>
            </a:r>
            <a:br>
              <a:rPr lang="as-IN" dirty="0"/>
            </a:br>
            <a:r>
              <a:rPr lang="as-IN" dirty="0">
                <a:solidFill>
                  <a:srgbClr val="363638"/>
                </a:solidFill>
                <a:latin typeface="SolaimanLipi"/>
              </a:rPr>
              <a:t>সেই বাক্য বুঝে প্রভু আপে নিরঞ্জন।।</a:t>
            </a:r>
            <a:br>
              <a:rPr lang="as-IN" dirty="0"/>
            </a:br>
            <a:r>
              <a:rPr lang="as-IN" dirty="0">
                <a:solidFill>
                  <a:srgbClr val="363638"/>
                </a:solidFill>
                <a:latin typeface="SolaimanLipi"/>
              </a:rPr>
              <a:t>সর্ববাক্য বুঝে প্রভু কিবা হিন্দুয়ানী।</a:t>
            </a:r>
            <a:br>
              <a:rPr lang="as-IN" dirty="0"/>
            </a:br>
            <a:r>
              <a:rPr lang="as-IN" dirty="0">
                <a:solidFill>
                  <a:srgbClr val="363638"/>
                </a:solidFill>
                <a:latin typeface="SolaimanLipi"/>
              </a:rPr>
              <a:t>বঙ্গদেশী বাক্য কিবা যত ইতি বাণী।।</a:t>
            </a:r>
            <a:br>
              <a:rPr lang="as-IN" dirty="0"/>
            </a:br>
            <a:r>
              <a:rPr lang="as-IN" dirty="0">
                <a:solidFill>
                  <a:srgbClr val="363638"/>
                </a:solidFill>
                <a:latin typeface="SolaimanLipi"/>
              </a:rPr>
              <a:t>মারফত ভেদে যার নাহিক গমন।</a:t>
            </a:r>
            <a:br>
              <a:rPr lang="as-IN" dirty="0"/>
            </a:br>
            <a:r>
              <a:rPr lang="as-IN" dirty="0">
                <a:solidFill>
                  <a:srgbClr val="363638"/>
                </a:solidFill>
                <a:latin typeface="SolaimanLipi"/>
              </a:rPr>
              <a:t>হিন্দুর অক্ষর হিংসে সে সবের গণ।।</a:t>
            </a:r>
            <a:br>
              <a:rPr lang="as-IN" dirty="0"/>
            </a:br>
            <a:r>
              <a:rPr lang="as-IN" dirty="0">
                <a:solidFill>
                  <a:srgbClr val="363638"/>
                </a:solidFill>
                <a:latin typeface="SolaimanLipi"/>
              </a:rPr>
              <a:t>যে সবে বঙ্গেত জন্মি হিংসে বঙ্গবাণী।</a:t>
            </a:r>
            <a:br>
              <a:rPr lang="as-IN" dirty="0"/>
            </a:br>
            <a:r>
              <a:rPr lang="as-IN" dirty="0">
                <a:solidFill>
                  <a:srgbClr val="363638"/>
                </a:solidFill>
                <a:latin typeface="SolaimanLipi"/>
              </a:rPr>
              <a:t>সে সব কাহার জন্ম নির্ণয় ন জানি।।</a:t>
            </a:r>
            <a:br>
              <a:rPr lang="as-IN" dirty="0"/>
            </a:br>
            <a:r>
              <a:rPr lang="as-IN" dirty="0">
                <a:solidFill>
                  <a:srgbClr val="363638"/>
                </a:solidFill>
                <a:latin typeface="SolaimanLipi"/>
              </a:rPr>
              <a:t>দেশি ভাষা বিদ্যা যার মনে ন জুয়ায়।</a:t>
            </a:r>
            <a:br>
              <a:rPr lang="as-IN" dirty="0"/>
            </a:br>
            <a:r>
              <a:rPr lang="as-IN" dirty="0">
                <a:solidFill>
                  <a:srgbClr val="363638"/>
                </a:solidFill>
                <a:latin typeface="SolaimanLipi"/>
              </a:rPr>
              <a:t>নিজ দেশ তেয়াগি কেন বিদেশ ন যায়।।</a:t>
            </a:r>
            <a:br>
              <a:rPr lang="as-IN" dirty="0"/>
            </a:br>
            <a:r>
              <a:rPr lang="as-IN" dirty="0">
                <a:solidFill>
                  <a:srgbClr val="363638"/>
                </a:solidFill>
                <a:latin typeface="SolaimanLipi"/>
              </a:rPr>
              <a:t>মাতা পিতামহ ক্রমে বঙ্গেত বসতি।</a:t>
            </a:r>
            <a:br>
              <a:rPr lang="as-IN" dirty="0"/>
            </a:br>
            <a:r>
              <a:rPr lang="as-IN" dirty="0">
                <a:solidFill>
                  <a:srgbClr val="363638"/>
                </a:solidFill>
                <a:latin typeface="SolaimanLipi"/>
              </a:rPr>
              <a:t>দেশী ভাষা উপদেশ মনে হিত অতি।।</a:t>
            </a:r>
            <a:endParaRPr lang="en-US" dirty="0"/>
          </a:p>
        </p:txBody>
      </p:sp>
      <p:sp>
        <p:nvSpPr>
          <p:cNvPr id="6" name="TextBox 5">
            <a:extLst>
              <a:ext uri="{FF2B5EF4-FFF2-40B4-BE49-F238E27FC236}">
                <a16:creationId xmlns:a16="http://schemas.microsoft.com/office/drawing/2014/main" id="{3612F3A0-3578-4FDE-9445-76AEBBA15A59}"/>
              </a:ext>
            </a:extLst>
          </p:cNvPr>
          <p:cNvSpPr txBox="1"/>
          <p:nvPr/>
        </p:nvSpPr>
        <p:spPr>
          <a:xfrm>
            <a:off x="4910309" y="333063"/>
            <a:ext cx="2819400" cy="193899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defRPr/>
            </a:pPr>
            <a:r>
              <a:rPr lang="bn-IN" sz="4000" dirty="0">
                <a:latin typeface="NikoshBAN" panose="02000000000000000000" pitchFamily="2" charset="0"/>
                <a:cs typeface="NikoshBAN" panose="02000000000000000000" pitchFamily="2" charset="0"/>
              </a:rPr>
              <a:t>বঙ্গবাণী</a:t>
            </a:r>
          </a:p>
          <a:p>
            <a:pPr>
              <a:defRPr/>
            </a:pPr>
            <a:r>
              <a:rPr lang="bn-IN" sz="4000" dirty="0">
                <a:latin typeface="NikoshBAN" panose="02000000000000000000" pitchFamily="2" charset="0"/>
                <a:cs typeface="NikoshBAN" panose="02000000000000000000" pitchFamily="2" charset="0"/>
              </a:rPr>
              <a:t>    আব্দুল হাকিম</a:t>
            </a:r>
            <a:endParaRPr lang="en-US" sz="4000" dirty="0">
              <a:latin typeface="NikoshBAN" panose="02000000000000000000" pitchFamily="2" charset="0"/>
              <a:cs typeface="NikoshBAN" panose="02000000000000000000" pitchFamily="2" charset="0"/>
            </a:endParaRPr>
          </a:p>
          <a:p>
            <a:endParaRPr lang="en-US" sz="4000" dirty="0">
              <a:latin typeface="NikoshBAN" panose="02000000000000000000" pitchFamily="2" charset="0"/>
              <a:cs typeface="NikoshBAN" panose="02000000000000000000" pitchFamily="2" charset="0"/>
            </a:endParaRPr>
          </a:p>
        </p:txBody>
      </p:sp>
      <p:pic>
        <p:nvPicPr>
          <p:cNvPr id="3" name="Recorded Sound">
            <a:hlinkClick r:id="" action="ppaction://media"/>
            <a:extLst>
              <a:ext uri="{FF2B5EF4-FFF2-40B4-BE49-F238E27FC236}">
                <a16:creationId xmlns:a16="http://schemas.microsoft.com/office/drawing/2014/main" id="{057715FA-B60A-4749-B7D2-74DB86FE27EB}"/>
              </a:ext>
            </a:extLst>
          </p:cNvPr>
          <p:cNvPicPr>
            <a:picLocks noChangeAspect="1"/>
          </p:cNvPicPr>
          <p:nvPr>
            <a:audioFile r:link="rId2"/>
            <p:extLst>
              <p:ext uri="{DAA4B4D4-6D71-4841-9C94-3DE7FCFB9230}">
                <p14:media xmlns:p14="http://schemas.microsoft.com/office/powerpoint/2010/main" r:embed="rId1"/>
              </p:ext>
            </p:extLst>
          </p:nvPr>
        </p:nvPicPr>
        <p:blipFill>
          <a:blip r:embed="rId5">
            <a:duotone>
              <a:prstClr val="black"/>
              <a:schemeClr val="accent2">
                <a:tint val="45000"/>
                <a:satMod val="400000"/>
              </a:schemeClr>
            </a:duotone>
          </a:blip>
          <a:stretch>
            <a:fillRect/>
          </a:stretch>
        </p:blipFill>
        <p:spPr>
          <a:xfrm>
            <a:off x="4910309" y="3429000"/>
            <a:ext cx="1843992" cy="1606427"/>
          </a:xfrm>
          <a:prstGeom prst="rect">
            <a:avLst/>
          </a:prstGeom>
        </p:spPr>
      </p:pic>
      <p:pic>
        <p:nvPicPr>
          <p:cNvPr id="8" name="Picture 7">
            <a:extLst>
              <a:ext uri="{FF2B5EF4-FFF2-40B4-BE49-F238E27FC236}">
                <a16:creationId xmlns:a16="http://schemas.microsoft.com/office/drawing/2014/main" id="{1BBED1AE-33A1-4054-8434-283C4E115B6F}"/>
              </a:ext>
            </a:extLst>
          </p:cNvPr>
          <p:cNvPicPr>
            <a:picLocks noChangeAspect="1"/>
          </p:cNvPicPr>
          <p:nvPr/>
        </p:nvPicPr>
        <p:blipFill rotWithShape="1">
          <a:blip r:embed="rId6">
            <a:extLst>
              <a:ext uri="{28A0092B-C50C-407E-A947-70E740481C1C}">
                <a14:useLocalDpi xmlns:a14="http://schemas.microsoft.com/office/drawing/2010/main" val="0"/>
              </a:ext>
            </a:extLst>
          </a:blip>
          <a:srcRect l="13852" t="5111" r="8518" b="33726"/>
          <a:stretch/>
        </p:blipFill>
        <p:spPr>
          <a:xfrm>
            <a:off x="271460" y="2169679"/>
            <a:ext cx="2766208" cy="371647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23035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3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0A8DEB-099E-434E-902B-D5699A720073}"/>
              </a:ext>
            </a:extLst>
          </p:cNvPr>
          <p:cNvSpPr/>
          <p:nvPr/>
        </p:nvSpPr>
        <p:spPr>
          <a:xfrm>
            <a:off x="511282" y="1958874"/>
            <a:ext cx="7859844" cy="707886"/>
          </a:xfrm>
          <a:prstGeom prst="rect">
            <a:avLst/>
          </a:prstGeom>
        </p:spPr>
        <p:txBody>
          <a:bodyPr wrap="none">
            <a:spAutoFit/>
          </a:bodyPr>
          <a:lstStyle/>
          <a:p>
            <a:r>
              <a:rPr lang="en-US" sz="4000" dirty="0">
                <a:latin typeface="NikoshBAN" pitchFamily="2" charset="0"/>
                <a:cs typeface="NikoshBAN" pitchFamily="2" charset="0"/>
              </a:rPr>
              <a:t>১।</a:t>
            </a:r>
            <a:r>
              <a:rPr lang="bn-BD" sz="4000" dirty="0">
                <a:latin typeface="NikoshBAN" pitchFamily="2" charset="0"/>
                <a:cs typeface="NikoshBAN" pitchFamily="2" charset="0"/>
              </a:rPr>
              <a:t>কবি আব্দুল হাকিম কোন গ্রামে জন্মগ্রহণ করেন।</a:t>
            </a:r>
          </a:p>
        </p:txBody>
      </p:sp>
      <p:sp>
        <p:nvSpPr>
          <p:cNvPr id="3" name="Rectangle 2">
            <a:extLst>
              <a:ext uri="{FF2B5EF4-FFF2-40B4-BE49-F238E27FC236}">
                <a16:creationId xmlns:a16="http://schemas.microsoft.com/office/drawing/2014/main" id="{061BA5C2-C841-499B-AEE8-56A1ADEECD1A}"/>
              </a:ext>
            </a:extLst>
          </p:cNvPr>
          <p:cNvSpPr/>
          <p:nvPr/>
        </p:nvSpPr>
        <p:spPr>
          <a:xfrm>
            <a:off x="8860154" y="1582340"/>
            <a:ext cx="2820564" cy="1261884"/>
          </a:xfrm>
          <a:prstGeom prst="rect">
            <a:avLst/>
          </a:prstGeom>
        </p:spPr>
        <p:txBody>
          <a:bodyPr wrap="square">
            <a:spAutoFit/>
          </a:bodyPr>
          <a:lstStyle/>
          <a:p>
            <a:pPr algn="ctr"/>
            <a:r>
              <a:rPr lang="en-US" sz="4000" dirty="0" err="1">
                <a:latin typeface="NikoshBAN" pitchFamily="2" charset="0"/>
                <a:cs typeface="NikoshBAN" pitchFamily="2" charset="0"/>
              </a:rPr>
              <a:t>উঃ</a:t>
            </a:r>
            <a:r>
              <a:rPr lang="bn-BD" sz="3600" dirty="0">
                <a:latin typeface="NikoshBAN" pitchFamily="2" charset="0"/>
                <a:cs typeface="NikoshBAN" pitchFamily="2" charset="0"/>
              </a:rPr>
              <a:t>সুধারামপুর গ্রামে </a:t>
            </a:r>
            <a:endParaRPr lang="en-US" sz="3600" dirty="0">
              <a:latin typeface="NikoshBAN" pitchFamily="2" charset="0"/>
              <a:cs typeface="NikoshBAN" pitchFamily="2" charset="0"/>
            </a:endParaRPr>
          </a:p>
        </p:txBody>
      </p:sp>
      <p:sp>
        <p:nvSpPr>
          <p:cNvPr id="7" name="Rectangle 6">
            <a:extLst>
              <a:ext uri="{FF2B5EF4-FFF2-40B4-BE49-F238E27FC236}">
                <a16:creationId xmlns:a16="http://schemas.microsoft.com/office/drawing/2014/main" id="{9253C130-7194-4F07-9086-72B976083202}"/>
              </a:ext>
            </a:extLst>
          </p:cNvPr>
          <p:cNvSpPr/>
          <p:nvPr/>
        </p:nvSpPr>
        <p:spPr>
          <a:xfrm>
            <a:off x="441924" y="2832631"/>
            <a:ext cx="4358886" cy="646331"/>
          </a:xfrm>
          <a:prstGeom prst="rect">
            <a:avLst/>
          </a:prstGeom>
        </p:spPr>
        <p:txBody>
          <a:bodyPr wrap="none">
            <a:spAutoFit/>
          </a:bodyPr>
          <a:lstStyle/>
          <a:p>
            <a:pPr>
              <a:lnSpc>
                <a:spcPct val="100000"/>
              </a:lnSpc>
              <a:spcBef>
                <a:spcPct val="0"/>
              </a:spcBef>
              <a:buNone/>
            </a:pPr>
            <a:r>
              <a:rPr lang="en-US" sz="3600" b="1" dirty="0">
                <a:latin typeface="NikoshBAN" panose="02000000000000000000" pitchFamily="2" charset="0"/>
                <a:cs typeface="NikoshBAN" panose="02000000000000000000" pitchFamily="2" charset="0"/>
              </a:rPr>
              <a:t>২</a:t>
            </a:r>
            <a:r>
              <a:rPr lang="bn-IN" sz="3600" b="1" dirty="0">
                <a:latin typeface="NikoshBAN" panose="02000000000000000000" pitchFamily="2" charset="0"/>
                <a:cs typeface="NikoshBAN" panose="02000000000000000000" pitchFamily="2" charset="0"/>
              </a:rPr>
              <a:t>। ‘হাবিলাষ’ শব্দের অর্থ কী</a:t>
            </a:r>
            <a:r>
              <a:rPr lang="bn-IN" altLang="en-US" sz="3600" b="1" dirty="0">
                <a:latin typeface="NikoshBAN" panose="02000000000000000000" pitchFamily="2" charset="0"/>
                <a:cs typeface="NikoshBAN" panose="02000000000000000000" pitchFamily="2" charset="0"/>
              </a:rPr>
              <a:t>?</a:t>
            </a:r>
            <a:endParaRPr lang="en-US" altLang="en-US" sz="2000" b="1"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D1ACF2E2-A058-47EC-B1C0-A8213777C256}"/>
              </a:ext>
            </a:extLst>
          </p:cNvPr>
          <p:cNvSpPr/>
          <p:nvPr/>
        </p:nvSpPr>
        <p:spPr>
          <a:xfrm>
            <a:off x="8254706" y="2982095"/>
            <a:ext cx="3581430" cy="646331"/>
          </a:xfrm>
          <a:prstGeom prst="rect">
            <a:avLst/>
          </a:prstGeom>
        </p:spPr>
        <p:txBody>
          <a:bodyPr wrap="none">
            <a:spAutoFit/>
          </a:bodyPr>
          <a:lstStyle/>
          <a:p>
            <a:pPr algn="ctr">
              <a:lnSpc>
                <a:spcPct val="100000"/>
              </a:lnSpc>
              <a:spcBef>
                <a:spcPct val="0"/>
              </a:spcBef>
              <a:buNone/>
            </a:pPr>
            <a:r>
              <a:rPr lang="bn-IN" altLang="en-US" sz="3600" b="1" dirty="0">
                <a:latin typeface="NikoshBAN" panose="02000000000000000000" pitchFamily="2" charset="0"/>
                <a:cs typeface="NikoshBAN" panose="02000000000000000000" pitchFamily="2" charset="0"/>
              </a:rPr>
              <a:t>উ: </a:t>
            </a:r>
            <a:r>
              <a:rPr lang="bn-IN" sz="3600" b="1" dirty="0">
                <a:latin typeface="NikoshBAN" panose="02000000000000000000" pitchFamily="2" charset="0"/>
                <a:cs typeface="NikoshBAN" panose="02000000000000000000" pitchFamily="2" charset="0"/>
              </a:rPr>
              <a:t>অভিলাষ/প্রবল ইচ্ছা </a:t>
            </a:r>
            <a:r>
              <a:rPr lang="bn-IN" altLang="en-US" sz="3600" b="1" dirty="0">
                <a:latin typeface="NikoshBAN" panose="02000000000000000000" pitchFamily="2" charset="0"/>
                <a:cs typeface="NikoshBAN" panose="02000000000000000000" pitchFamily="2" charset="0"/>
              </a:rPr>
              <a:t> </a:t>
            </a:r>
            <a:endParaRPr lang="en-US" altLang="en-US" sz="3600" b="1" dirty="0">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4817B31E-9E19-43A2-A01B-6087EAFE7CCE}"/>
              </a:ext>
            </a:extLst>
          </p:cNvPr>
          <p:cNvSpPr/>
          <p:nvPr/>
        </p:nvSpPr>
        <p:spPr>
          <a:xfrm>
            <a:off x="630590" y="3759637"/>
            <a:ext cx="4216219" cy="646331"/>
          </a:xfrm>
          <a:prstGeom prst="rect">
            <a:avLst/>
          </a:prstGeom>
        </p:spPr>
        <p:txBody>
          <a:bodyPr wrap="none">
            <a:spAutoFit/>
          </a:bodyPr>
          <a:lstStyle/>
          <a:p>
            <a:pPr>
              <a:lnSpc>
                <a:spcPct val="100000"/>
              </a:lnSpc>
              <a:spcBef>
                <a:spcPct val="0"/>
              </a:spcBef>
              <a:buNone/>
            </a:pPr>
            <a:r>
              <a:rPr lang="bn-IN" sz="3600" b="1" dirty="0">
                <a:latin typeface="NikoshBAN" panose="02000000000000000000" pitchFamily="2" charset="0"/>
                <a:cs typeface="NikoshBAN" panose="02000000000000000000" pitchFamily="2" charset="0"/>
              </a:rPr>
              <a:t>৩। ‘নিরঞ্জন’ শব্দের অর্থ কী</a:t>
            </a:r>
            <a:r>
              <a:rPr lang="bn-IN" altLang="en-US" sz="3600" b="1" dirty="0">
                <a:latin typeface="NikoshBAN" panose="02000000000000000000" pitchFamily="2" charset="0"/>
                <a:cs typeface="NikoshBAN" panose="02000000000000000000" pitchFamily="2" charset="0"/>
              </a:rPr>
              <a:t>?</a:t>
            </a:r>
            <a:endParaRPr lang="en-US" altLang="en-US" sz="3600" b="1" dirty="0">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id="{BDC5C287-9850-4C62-897A-C27FC432FD42}"/>
              </a:ext>
            </a:extLst>
          </p:cNvPr>
          <p:cNvSpPr/>
          <p:nvPr/>
        </p:nvSpPr>
        <p:spPr>
          <a:xfrm>
            <a:off x="7975784" y="3618842"/>
            <a:ext cx="3860352" cy="1200329"/>
          </a:xfrm>
          <a:prstGeom prst="rect">
            <a:avLst/>
          </a:prstGeom>
        </p:spPr>
        <p:txBody>
          <a:bodyPr wrap="none">
            <a:spAutoFit/>
          </a:bodyPr>
          <a:lstStyle/>
          <a:p>
            <a:pPr lvl="0" algn="ctr" defTabSz="914400" eaLnBrk="0" fontAlgn="base" hangingPunct="0">
              <a:spcBef>
                <a:spcPct val="0"/>
              </a:spcBef>
              <a:spcAft>
                <a:spcPct val="0"/>
              </a:spcAft>
            </a:pPr>
            <a:r>
              <a:rPr lang="bn-IN" altLang="en-US" sz="3600" b="1" dirty="0">
                <a:solidFill>
                  <a:prstClr val="black"/>
                </a:solidFill>
                <a:latin typeface="NikoshBAN" panose="02000000000000000000" pitchFamily="2" charset="0"/>
                <a:cs typeface="NikoshBAN" panose="02000000000000000000" pitchFamily="2" charset="0"/>
              </a:rPr>
              <a:t>উ: </a:t>
            </a:r>
            <a:r>
              <a:rPr lang="en-US" altLang="en-US" sz="3600" b="1" dirty="0">
                <a:solidFill>
                  <a:prstClr val="black"/>
                </a:solidFill>
                <a:latin typeface="NikoshBAN" panose="02000000000000000000" pitchFamily="2" charset="0"/>
                <a:cs typeface="NikoshBAN" panose="02000000000000000000" pitchFamily="2" charset="0"/>
              </a:rPr>
              <a:t>ন</a:t>
            </a:r>
            <a:r>
              <a:rPr lang="as-IN" altLang="en-US" sz="3600" b="1" dirty="0">
                <a:solidFill>
                  <a:prstClr val="black"/>
                </a:solidFill>
                <a:latin typeface="NikoshBAN" panose="02000000000000000000" pitchFamily="2" charset="0"/>
                <a:cs typeface="NikoshBAN" panose="02000000000000000000" pitchFamily="2" charset="0"/>
              </a:rPr>
              <a:t>ির</a:t>
            </a:r>
            <a:r>
              <a:rPr lang="en-US" altLang="en-US" sz="3600" b="1" dirty="0" err="1">
                <a:solidFill>
                  <a:prstClr val="black"/>
                </a:solidFill>
                <a:latin typeface="NikoshBAN" panose="02000000000000000000" pitchFamily="2" charset="0"/>
                <a:cs typeface="NikoshBAN" panose="02000000000000000000" pitchFamily="2" charset="0"/>
              </a:rPr>
              <a:t>্ম</a:t>
            </a:r>
            <a:r>
              <a:rPr lang="as-IN" altLang="en-US" sz="3600" b="1" dirty="0">
                <a:solidFill>
                  <a:prstClr val="black"/>
                </a:solidFill>
                <a:latin typeface="NikoshBAN" panose="02000000000000000000" pitchFamily="2" charset="0"/>
                <a:cs typeface="NikoshBAN" panose="02000000000000000000" pitchFamily="2" charset="0"/>
              </a:rPr>
              <a:t>ল</a:t>
            </a:r>
            <a:r>
              <a:rPr lang="en-US" altLang="en-US" sz="3600" b="1" dirty="0">
                <a:solidFill>
                  <a:prstClr val="black"/>
                </a:solidFill>
                <a:latin typeface="NikoshBAN" panose="02000000000000000000" pitchFamily="2" charset="0"/>
                <a:cs typeface="NikoshBAN" panose="02000000000000000000" pitchFamily="2" charset="0"/>
              </a:rPr>
              <a:t>/</a:t>
            </a:r>
            <a:r>
              <a:rPr lang="as-IN" altLang="en-US" sz="3600" b="1" dirty="0">
                <a:solidFill>
                  <a:prstClr val="black"/>
                </a:solidFill>
                <a:latin typeface="NikoshBAN" panose="02000000000000000000" pitchFamily="2" charset="0"/>
                <a:cs typeface="NikoshBAN" panose="02000000000000000000" pitchFamily="2" charset="0"/>
              </a:rPr>
              <a:t>এ</a:t>
            </a:r>
            <a:r>
              <a:rPr lang="en-US" altLang="en-US" sz="3600" b="1" dirty="0" err="1">
                <a:solidFill>
                  <a:prstClr val="black"/>
                </a:solidFill>
                <a:latin typeface="NikoshBAN" panose="02000000000000000000" pitchFamily="2" charset="0"/>
                <a:cs typeface="NikoshBAN" panose="02000000000000000000" pitchFamily="2" charset="0"/>
              </a:rPr>
              <a:t>খানে</a:t>
            </a:r>
            <a:r>
              <a:rPr lang="en-US" altLang="en-US" sz="3600" b="1" dirty="0">
                <a:solidFill>
                  <a:prstClr val="black"/>
                </a:solidFill>
                <a:latin typeface="NikoshBAN" panose="02000000000000000000" pitchFamily="2" charset="0"/>
                <a:cs typeface="NikoshBAN" panose="02000000000000000000" pitchFamily="2" charset="0"/>
              </a:rPr>
              <a:t> </a:t>
            </a:r>
            <a:r>
              <a:rPr lang="bn-IN" sz="3600" b="1" dirty="0">
                <a:solidFill>
                  <a:prstClr val="black"/>
                </a:solidFill>
                <a:latin typeface="NikoshBAN" panose="02000000000000000000" pitchFamily="2" charset="0"/>
                <a:cs typeface="NikoshBAN" panose="02000000000000000000" pitchFamily="2" charset="0"/>
              </a:rPr>
              <a:t>সৃষ্টিকর্তা</a:t>
            </a:r>
            <a:r>
              <a:rPr lang="en-US" sz="3600" b="1" dirty="0">
                <a:solidFill>
                  <a:prstClr val="black"/>
                </a:solidFill>
                <a:latin typeface="NikoshBAN" panose="02000000000000000000" pitchFamily="2" charset="0"/>
                <a:cs typeface="NikoshBAN" panose="02000000000000000000" pitchFamily="2" charset="0"/>
              </a:rPr>
              <a:t>,</a:t>
            </a:r>
          </a:p>
          <a:p>
            <a:pPr lvl="0" algn="ctr" defTabSz="914400" eaLnBrk="0" fontAlgn="base" hangingPunct="0">
              <a:spcBef>
                <a:spcPct val="0"/>
              </a:spcBef>
              <a:spcAft>
                <a:spcPct val="0"/>
              </a:spcAft>
            </a:pPr>
            <a:r>
              <a:rPr lang="bn-IN" sz="3600" b="1" dirty="0">
                <a:solidFill>
                  <a:prstClr val="black"/>
                </a:solidFill>
                <a:latin typeface="NikoshBAN" panose="02000000000000000000" pitchFamily="2" charset="0"/>
                <a:cs typeface="NikoshBAN" panose="02000000000000000000" pitchFamily="2" charset="0"/>
              </a:rPr>
              <a:t>আল্লাহ</a:t>
            </a:r>
            <a:endParaRPr lang="en-US" altLang="en-US" sz="3600" b="1" dirty="0">
              <a:solidFill>
                <a:prstClr val="black"/>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id="{1FFC2C46-A258-435E-8E73-13D10053F302}"/>
              </a:ext>
            </a:extLst>
          </p:cNvPr>
          <p:cNvSpPr/>
          <p:nvPr/>
        </p:nvSpPr>
        <p:spPr>
          <a:xfrm>
            <a:off x="625285" y="4841853"/>
            <a:ext cx="6816596"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en-US" sz="3600" dirty="0">
                <a:latin typeface="NikoshBAN" panose="02000000000000000000" pitchFamily="2" charset="0"/>
                <a:cs typeface="NikoshBAN" panose="02000000000000000000" pitchFamily="2" charset="0"/>
              </a:rPr>
              <a:t>৪।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ভাষা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মানুষ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ভালোভাবে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বুঝতে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a:t>
            </a:r>
            <a:r>
              <a:rPr lang="en-US" sz="3600" dirty="0">
                <a:latin typeface="NikoshBAN" panose="02000000000000000000" pitchFamily="2" charset="0"/>
                <a:cs typeface="NikoshBAN" panose="02000000000000000000" pitchFamily="2" charset="0"/>
              </a:rPr>
              <a:t> ? </a:t>
            </a:r>
          </a:p>
        </p:txBody>
      </p:sp>
      <p:sp>
        <p:nvSpPr>
          <p:cNvPr id="13" name="TextBox 12">
            <a:extLst>
              <a:ext uri="{FF2B5EF4-FFF2-40B4-BE49-F238E27FC236}">
                <a16:creationId xmlns:a16="http://schemas.microsoft.com/office/drawing/2014/main" id="{71324AC7-E5D6-4C7F-A7FC-76DD3CF76587}"/>
              </a:ext>
            </a:extLst>
          </p:cNvPr>
          <p:cNvSpPr txBox="1"/>
          <p:nvPr/>
        </p:nvSpPr>
        <p:spPr>
          <a:xfrm>
            <a:off x="9229606" y="5009014"/>
            <a:ext cx="2081660" cy="707886"/>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দ</a:t>
            </a:r>
            <a:r>
              <a:rPr lang="as-IN" sz="4000" dirty="0">
                <a:latin typeface="NikoshBAN" panose="02000000000000000000" pitchFamily="2" charset="0"/>
                <a:cs typeface="NikoshBAN" panose="02000000000000000000" pitchFamily="2" charset="0"/>
              </a:rPr>
              <a:t>ে</a:t>
            </a:r>
            <a:r>
              <a:rPr lang="en-US" sz="4000" dirty="0" err="1">
                <a:latin typeface="NikoshBAN" panose="02000000000000000000" pitchFamily="2" charset="0"/>
                <a:cs typeface="NikoshBAN" panose="02000000000000000000" pitchFamily="2" charset="0"/>
              </a:rPr>
              <a:t>শি</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ভাষা</a:t>
            </a:r>
            <a:r>
              <a:rPr lang="en-US" sz="4000" dirty="0">
                <a:latin typeface="NikoshBAN" panose="02000000000000000000" pitchFamily="2" charset="0"/>
                <a:cs typeface="NikoshBAN" panose="02000000000000000000" pitchFamily="2" charset="0"/>
              </a:rPr>
              <a:t> </a:t>
            </a:r>
          </a:p>
        </p:txBody>
      </p:sp>
      <p:sp>
        <p:nvSpPr>
          <p:cNvPr id="14" name="Rectangle 13">
            <a:extLst>
              <a:ext uri="{FF2B5EF4-FFF2-40B4-BE49-F238E27FC236}">
                <a16:creationId xmlns:a16="http://schemas.microsoft.com/office/drawing/2014/main" id="{34B37076-F357-4999-B2F6-5EA05D6304A4}"/>
              </a:ext>
            </a:extLst>
          </p:cNvPr>
          <p:cNvSpPr/>
          <p:nvPr/>
        </p:nvSpPr>
        <p:spPr>
          <a:xfrm>
            <a:off x="9524879" y="507837"/>
            <a:ext cx="1491114" cy="10156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bn-IN" altLang="en-US" sz="6000" b="1" dirty="0">
                <a:latin typeface="NikoshBAN" panose="02000000000000000000" pitchFamily="2" charset="0"/>
                <a:cs typeface="NikoshBAN" panose="02000000000000000000" pitchFamily="2" charset="0"/>
              </a:rPr>
              <a:t>উ</a:t>
            </a:r>
            <a:r>
              <a:rPr lang="en-US" altLang="en-US" sz="6000" b="1" dirty="0">
                <a:latin typeface="NikoshBAN" panose="02000000000000000000" pitchFamily="2" charset="0"/>
                <a:cs typeface="NikoshBAN" panose="02000000000000000000" pitchFamily="2" charset="0"/>
              </a:rPr>
              <a:t>ত</a:t>
            </a:r>
            <a:r>
              <a:rPr lang="as-IN" altLang="en-US" sz="6000" b="1" dirty="0">
                <a:latin typeface="NikoshBAN" panose="02000000000000000000" pitchFamily="2" charset="0"/>
                <a:cs typeface="NikoshBAN" panose="02000000000000000000" pitchFamily="2" charset="0"/>
              </a:rPr>
              <a:t>্</a:t>
            </a:r>
            <a:r>
              <a:rPr lang="en-US" altLang="en-US" sz="6000" b="1" dirty="0" err="1">
                <a:latin typeface="NikoshBAN" panose="02000000000000000000" pitchFamily="2" charset="0"/>
                <a:cs typeface="NikoshBAN" panose="02000000000000000000" pitchFamily="2" charset="0"/>
              </a:rPr>
              <a:t>তর</a:t>
            </a:r>
            <a:r>
              <a:rPr lang="en-US" altLang="en-US" sz="6000" b="1" dirty="0">
                <a:latin typeface="NikoshBAN" panose="02000000000000000000" pitchFamily="2" charset="0"/>
                <a:cs typeface="NikoshBAN" panose="02000000000000000000" pitchFamily="2" charset="0"/>
              </a:rPr>
              <a:t> </a:t>
            </a:r>
            <a:endParaRPr lang="en-US" sz="6000" dirty="0"/>
          </a:p>
        </p:txBody>
      </p:sp>
      <p:sp>
        <p:nvSpPr>
          <p:cNvPr id="15" name="TextBox 14">
            <a:extLst>
              <a:ext uri="{FF2B5EF4-FFF2-40B4-BE49-F238E27FC236}">
                <a16:creationId xmlns:a16="http://schemas.microsoft.com/office/drawing/2014/main" id="{FD31ADB7-4DCA-4724-90FF-03175076E193}"/>
              </a:ext>
            </a:extLst>
          </p:cNvPr>
          <p:cNvSpPr txBox="1"/>
          <p:nvPr/>
        </p:nvSpPr>
        <p:spPr>
          <a:xfrm>
            <a:off x="776972" y="777340"/>
            <a:ext cx="194807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dirty="0">
                <a:latin typeface="NikoshBAN" panose="02000000000000000000" pitchFamily="2" charset="0"/>
                <a:cs typeface="NikoshBAN" panose="02000000000000000000" pitchFamily="2" charset="0"/>
              </a:rPr>
              <a:t>প</a:t>
            </a:r>
            <a:r>
              <a:rPr lang="as-IN" sz="6000" dirty="0">
                <a:latin typeface="NikoshBAN" panose="02000000000000000000" pitchFamily="2" charset="0"/>
                <a:cs typeface="NikoshBAN" panose="02000000000000000000" pitchFamily="2" charset="0"/>
              </a:rPr>
              <a:t>্</a:t>
            </a:r>
            <a:r>
              <a:rPr lang="en-US" sz="6000" dirty="0" err="1">
                <a:latin typeface="NikoshBAN" panose="02000000000000000000" pitchFamily="2" charset="0"/>
                <a:cs typeface="NikoshBAN" panose="02000000000000000000" pitchFamily="2" charset="0"/>
              </a:rPr>
              <a:t>রশ্ন</a:t>
            </a:r>
            <a:r>
              <a:rPr lang="en-US" sz="6000" dirty="0">
                <a:latin typeface="NikoshBAN" panose="02000000000000000000" pitchFamily="2" charset="0"/>
                <a:cs typeface="NikoshBAN" panose="02000000000000000000" pitchFamily="2" charset="0"/>
              </a:rPr>
              <a:t> </a:t>
            </a:r>
          </a:p>
        </p:txBody>
      </p:sp>
      <p:sp>
        <p:nvSpPr>
          <p:cNvPr id="16" name="Rectangle 15">
            <a:extLst>
              <a:ext uri="{FF2B5EF4-FFF2-40B4-BE49-F238E27FC236}">
                <a16:creationId xmlns:a16="http://schemas.microsoft.com/office/drawing/2014/main" id="{FD67FB9F-6DFA-4996-BEA7-C74E2B59D132}"/>
              </a:ext>
            </a:extLst>
          </p:cNvPr>
          <p:cNvSpPr/>
          <p:nvPr/>
        </p:nvSpPr>
        <p:spPr>
          <a:xfrm>
            <a:off x="4750118" y="554003"/>
            <a:ext cx="2691763" cy="92333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bn-BD" sz="5400" dirty="0">
                <a:latin typeface="NikoshBAN" pitchFamily="2" charset="0"/>
                <a:cs typeface="NikoshBAN" pitchFamily="2" charset="0"/>
              </a:rPr>
              <a:t>একক কাজ </a:t>
            </a:r>
            <a:endParaRPr lang="en-US" sz="5400" dirty="0"/>
          </a:p>
        </p:txBody>
      </p:sp>
    </p:spTree>
    <p:extLst>
      <p:ext uri="{BB962C8B-B14F-4D97-AF65-F5344CB8AC3E}">
        <p14:creationId xmlns:p14="http://schemas.microsoft.com/office/powerpoint/2010/main" val="15948177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80">
                                          <p:stCondLst>
                                            <p:cond delay="0"/>
                                          </p:stCondLst>
                                        </p:cTn>
                                        <p:tgtEl>
                                          <p:spTgt spid="9"/>
                                        </p:tgtEl>
                                      </p:cBhvr>
                                    </p:animEffect>
                                    <p:anim calcmode="lin" valueType="num">
                                      <p:cBhvr>
                                        <p:cTn id="5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9" dur="26">
                                          <p:stCondLst>
                                            <p:cond delay="650"/>
                                          </p:stCondLst>
                                        </p:cTn>
                                        <p:tgtEl>
                                          <p:spTgt spid="9"/>
                                        </p:tgtEl>
                                      </p:cBhvr>
                                      <p:to x="100000" y="60000"/>
                                    </p:animScale>
                                    <p:animScale>
                                      <p:cBhvr>
                                        <p:cTn id="60" dur="166" decel="50000">
                                          <p:stCondLst>
                                            <p:cond delay="676"/>
                                          </p:stCondLst>
                                        </p:cTn>
                                        <p:tgtEl>
                                          <p:spTgt spid="9"/>
                                        </p:tgtEl>
                                      </p:cBhvr>
                                      <p:to x="100000" y="100000"/>
                                    </p:animScale>
                                    <p:animScale>
                                      <p:cBhvr>
                                        <p:cTn id="61" dur="26">
                                          <p:stCondLst>
                                            <p:cond delay="1312"/>
                                          </p:stCondLst>
                                        </p:cTn>
                                        <p:tgtEl>
                                          <p:spTgt spid="9"/>
                                        </p:tgtEl>
                                      </p:cBhvr>
                                      <p:to x="100000" y="80000"/>
                                    </p:animScale>
                                    <p:animScale>
                                      <p:cBhvr>
                                        <p:cTn id="62" dur="166" decel="50000">
                                          <p:stCondLst>
                                            <p:cond delay="1338"/>
                                          </p:stCondLst>
                                        </p:cTn>
                                        <p:tgtEl>
                                          <p:spTgt spid="9"/>
                                        </p:tgtEl>
                                      </p:cBhvr>
                                      <p:to x="100000" y="100000"/>
                                    </p:animScale>
                                    <p:animScale>
                                      <p:cBhvr>
                                        <p:cTn id="63" dur="26">
                                          <p:stCondLst>
                                            <p:cond delay="1642"/>
                                          </p:stCondLst>
                                        </p:cTn>
                                        <p:tgtEl>
                                          <p:spTgt spid="9"/>
                                        </p:tgtEl>
                                      </p:cBhvr>
                                      <p:to x="100000" y="90000"/>
                                    </p:animScale>
                                    <p:animScale>
                                      <p:cBhvr>
                                        <p:cTn id="64" dur="166" decel="50000">
                                          <p:stCondLst>
                                            <p:cond delay="1668"/>
                                          </p:stCondLst>
                                        </p:cTn>
                                        <p:tgtEl>
                                          <p:spTgt spid="9"/>
                                        </p:tgtEl>
                                      </p:cBhvr>
                                      <p:to x="100000" y="100000"/>
                                    </p:animScale>
                                    <p:animScale>
                                      <p:cBhvr>
                                        <p:cTn id="65" dur="26">
                                          <p:stCondLst>
                                            <p:cond delay="1808"/>
                                          </p:stCondLst>
                                        </p:cTn>
                                        <p:tgtEl>
                                          <p:spTgt spid="9"/>
                                        </p:tgtEl>
                                      </p:cBhvr>
                                      <p:to x="100000" y="95000"/>
                                    </p:animScale>
                                    <p:animScale>
                                      <p:cBhvr>
                                        <p:cTn id="66" dur="166" decel="50000">
                                          <p:stCondLst>
                                            <p:cond delay="1834"/>
                                          </p:stCondLst>
                                        </p:cTn>
                                        <p:tgtEl>
                                          <p:spTgt spid="9"/>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80">
                                          <p:stCondLst>
                                            <p:cond delay="0"/>
                                          </p:stCondLst>
                                        </p:cTn>
                                        <p:tgtEl>
                                          <p:spTgt spid="11"/>
                                        </p:tgtEl>
                                      </p:cBhvr>
                                    </p:animEffect>
                                    <p:anim calcmode="lin" valueType="num">
                                      <p:cBhvr>
                                        <p:cTn id="7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7" dur="26">
                                          <p:stCondLst>
                                            <p:cond delay="650"/>
                                          </p:stCondLst>
                                        </p:cTn>
                                        <p:tgtEl>
                                          <p:spTgt spid="11"/>
                                        </p:tgtEl>
                                      </p:cBhvr>
                                      <p:to x="100000" y="60000"/>
                                    </p:animScale>
                                    <p:animScale>
                                      <p:cBhvr>
                                        <p:cTn id="78" dur="166" decel="50000">
                                          <p:stCondLst>
                                            <p:cond delay="676"/>
                                          </p:stCondLst>
                                        </p:cTn>
                                        <p:tgtEl>
                                          <p:spTgt spid="11"/>
                                        </p:tgtEl>
                                      </p:cBhvr>
                                      <p:to x="100000" y="100000"/>
                                    </p:animScale>
                                    <p:animScale>
                                      <p:cBhvr>
                                        <p:cTn id="79" dur="26">
                                          <p:stCondLst>
                                            <p:cond delay="1312"/>
                                          </p:stCondLst>
                                        </p:cTn>
                                        <p:tgtEl>
                                          <p:spTgt spid="11"/>
                                        </p:tgtEl>
                                      </p:cBhvr>
                                      <p:to x="100000" y="80000"/>
                                    </p:animScale>
                                    <p:animScale>
                                      <p:cBhvr>
                                        <p:cTn id="80" dur="166" decel="50000">
                                          <p:stCondLst>
                                            <p:cond delay="1338"/>
                                          </p:stCondLst>
                                        </p:cTn>
                                        <p:tgtEl>
                                          <p:spTgt spid="11"/>
                                        </p:tgtEl>
                                      </p:cBhvr>
                                      <p:to x="100000" y="100000"/>
                                    </p:animScale>
                                    <p:animScale>
                                      <p:cBhvr>
                                        <p:cTn id="81" dur="26">
                                          <p:stCondLst>
                                            <p:cond delay="1642"/>
                                          </p:stCondLst>
                                        </p:cTn>
                                        <p:tgtEl>
                                          <p:spTgt spid="11"/>
                                        </p:tgtEl>
                                      </p:cBhvr>
                                      <p:to x="100000" y="90000"/>
                                    </p:animScale>
                                    <p:animScale>
                                      <p:cBhvr>
                                        <p:cTn id="82" dur="166" decel="50000">
                                          <p:stCondLst>
                                            <p:cond delay="1668"/>
                                          </p:stCondLst>
                                        </p:cTn>
                                        <p:tgtEl>
                                          <p:spTgt spid="11"/>
                                        </p:tgtEl>
                                      </p:cBhvr>
                                      <p:to x="100000" y="100000"/>
                                    </p:animScale>
                                    <p:animScale>
                                      <p:cBhvr>
                                        <p:cTn id="83" dur="26">
                                          <p:stCondLst>
                                            <p:cond delay="1808"/>
                                          </p:stCondLst>
                                        </p:cTn>
                                        <p:tgtEl>
                                          <p:spTgt spid="11"/>
                                        </p:tgtEl>
                                      </p:cBhvr>
                                      <p:to x="100000" y="95000"/>
                                    </p:animScale>
                                    <p:animScale>
                                      <p:cBhvr>
                                        <p:cTn id="84" dur="166" decel="50000">
                                          <p:stCondLst>
                                            <p:cond delay="1834"/>
                                          </p:stCondLst>
                                        </p:cTn>
                                        <p:tgtEl>
                                          <p:spTgt spid="11"/>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heel(1)">
                                      <p:cBhvr>
                                        <p:cTn id="89" dur="2000"/>
                                        <p:tgtEl>
                                          <p:spTgt spid="14"/>
                                        </p:tgtEl>
                                      </p:cBhvr>
                                    </p:animEffect>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down)">
                                      <p:cBhvr>
                                        <p:cTn id="94" dur="580">
                                          <p:stCondLst>
                                            <p:cond delay="0"/>
                                          </p:stCondLst>
                                        </p:cTn>
                                        <p:tgtEl>
                                          <p:spTgt spid="3"/>
                                        </p:tgtEl>
                                      </p:cBhvr>
                                    </p:animEffect>
                                    <p:anim calcmode="lin" valueType="num">
                                      <p:cBhvr>
                                        <p:cTn id="9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00" dur="26">
                                          <p:stCondLst>
                                            <p:cond delay="650"/>
                                          </p:stCondLst>
                                        </p:cTn>
                                        <p:tgtEl>
                                          <p:spTgt spid="3"/>
                                        </p:tgtEl>
                                      </p:cBhvr>
                                      <p:to x="100000" y="60000"/>
                                    </p:animScale>
                                    <p:animScale>
                                      <p:cBhvr>
                                        <p:cTn id="101" dur="166" decel="50000">
                                          <p:stCondLst>
                                            <p:cond delay="676"/>
                                          </p:stCondLst>
                                        </p:cTn>
                                        <p:tgtEl>
                                          <p:spTgt spid="3"/>
                                        </p:tgtEl>
                                      </p:cBhvr>
                                      <p:to x="100000" y="100000"/>
                                    </p:animScale>
                                    <p:animScale>
                                      <p:cBhvr>
                                        <p:cTn id="102" dur="26">
                                          <p:stCondLst>
                                            <p:cond delay="1312"/>
                                          </p:stCondLst>
                                        </p:cTn>
                                        <p:tgtEl>
                                          <p:spTgt spid="3"/>
                                        </p:tgtEl>
                                      </p:cBhvr>
                                      <p:to x="100000" y="80000"/>
                                    </p:animScale>
                                    <p:animScale>
                                      <p:cBhvr>
                                        <p:cTn id="103" dur="166" decel="50000">
                                          <p:stCondLst>
                                            <p:cond delay="1338"/>
                                          </p:stCondLst>
                                        </p:cTn>
                                        <p:tgtEl>
                                          <p:spTgt spid="3"/>
                                        </p:tgtEl>
                                      </p:cBhvr>
                                      <p:to x="100000" y="100000"/>
                                    </p:animScale>
                                    <p:animScale>
                                      <p:cBhvr>
                                        <p:cTn id="104" dur="26">
                                          <p:stCondLst>
                                            <p:cond delay="1642"/>
                                          </p:stCondLst>
                                        </p:cTn>
                                        <p:tgtEl>
                                          <p:spTgt spid="3"/>
                                        </p:tgtEl>
                                      </p:cBhvr>
                                      <p:to x="100000" y="90000"/>
                                    </p:animScale>
                                    <p:animScale>
                                      <p:cBhvr>
                                        <p:cTn id="105" dur="166" decel="50000">
                                          <p:stCondLst>
                                            <p:cond delay="1668"/>
                                          </p:stCondLst>
                                        </p:cTn>
                                        <p:tgtEl>
                                          <p:spTgt spid="3"/>
                                        </p:tgtEl>
                                      </p:cBhvr>
                                      <p:to x="100000" y="100000"/>
                                    </p:animScale>
                                    <p:animScale>
                                      <p:cBhvr>
                                        <p:cTn id="106" dur="26">
                                          <p:stCondLst>
                                            <p:cond delay="1808"/>
                                          </p:stCondLst>
                                        </p:cTn>
                                        <p:tgtEl>
                                          <p:spTgt spid="3"/>
                                        </p:tgtEl>
                                      </p:cBhvr>
                                      <p:to x="100000" y="95000"/>
                                    </p:animScale>
                                    <p:animScale>
                                      <p:cBhvr>
                                        <p:cTn id="107" dur="166" decel="50000">
                                          <p:stCondLst>
                                            <p:cond delay="1834"/>
                                          </p:stCondLst>
                                        </p:cTn>
                                        <p:tgtEl>
                                          <p:spTgt spid="3"/>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down)">
                                      <p:cBhvr>
                                        <p:cTn id="112" dur="580">
                                          <p:stCondLst>
                                            <p:cond delay="0"/>
                                          </p:stCondLst>
                                        </p:cTn>
                                        <p:tgtEl>
                                          <p:spTgt spid="8"/>
                                        </p:tgtEl>
                                      </p:cBhvr>
                                    </p:animEffect>
                                    <p:anim calcmode="lin" valueType="num">
                                      <p:cBhvr>
                                        <p:cTn id="1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8" dur="26">
                                          <p:stCondLst>
                                            <p:cond delay="650"/>
                                          </p:stCondLst>
                                        </p:cTn>
                                        <p:tgtEl>
                                          <p:spTgt spid="8"/>
                                        </p:tgtEl>
                                      </p:cBhvr>
                                      <p:to x="100000" y="60000"/>
                                    </p:animScale>
                                    <p:animScale>
                                      <p:cBhvr>
                                        <p:cTn id="119" dur="166" decel="50000">
                                          <p:stCondLst>
                                            <p:cond delay="676"/>
                                          </p:stCondLst>
                                        </p:cTn>
                                        <p:tgtEl>
                                          <p:spTgt spid="8"/>
                                        </p:tgtEl>
                                      </p:cBhvr>
                                      <p:to x="100000" y="100000"/>
                                    </p:animScale>
                                    <p:animScale>
                                      <p:cBhvr>
                                        <p:cTn id="120" dur="26">
                                          <p:stCondLst>
                                            <p:cond delay="1312"/>
                                          </p:stCondLst>
                                        </p:cTn>
                                        <p:tgtEl>
                                          <p:spTgt spid="8"/>
                                        </p:tgtEl>
                                      </p:cBhvr>
                                      <p:to x="100000" y="80000"/>
                                    </p:animScale>
                                    <p:animScale>
                                      <p:cBhvr>
                                        <p:cTn id="121" dur="166" decel="50000">
                                          <p:stCondLst>
                                            <p:cond delay="1338"/>
                                          </p:stCondLst>
                                        </p:cTn>
                                        <p:tgtEl>
                                          <p:spTgt spid="8"/>
                                        </p:tgtEl>
                                      </p:cBhvr>
                                      <p:to x="100000" y="100000"/>
                                    </p:animScale>
                                    <p:animScale>
                                      <p:cBhvr>
                                        <p:cTn id="122" dur="26">
                                          <p:stCondLst>
                                            <p:cond delay="1642"/>
                                          </p:stCondLst>
                                        </p:cTn>
                                        <p:tgtEl>
                                          <p:spTgt spid="8"/>
                                        </p:tgtEl>
                                      </p:cBhvr>
                                      <p:to x="100000" y="90000"/>
                                    </p:animScale>
                                    <p:animScale>
                                      <p:cBhvr>
                                        <p:cTn id="123" dur="166" decel="50000">
                                          <p:stCondLst>
                                            <p:cond delay="1668"/>
                                          </p:stCondLst>
                                        </p:cTn>
                                        <p:tgtEl>
                                          <p:spTgt spid="8"/>
                                        </p:tgtEl>
                                      </p:cBhvr>
                                      <p:to x="100000" y="100000"/>
                                    </p:animScale>
                                    <p:animScale>
                                      <p:cBhvr>
                                        <p:cTn id="124" dur="26">
                                          <p:stCondLst>
                                            <p:cond delay="1808"/>
                                          </p:stCondLst>
                                        </p:cTn>
                                        <p:tgtEl>
                                          <p:spTgt spid="8"/>
                                        </p:tgtEl>
                                      </p:cBhvr>
                                      <p:to x="100000" y="95000"/>
                                    </p:animScale>
                                    <p:animScale>
                                      <p:cBhvr>
                                        <p:cTn id="125" dur="166" decel="50000">
                                          <p:stCondLst>
                                            <p:cond delay="1834"/>
                                          </p:stCondLst>
                                        </p:cTn>
                                        <p:tgtEl>
                                          <p:spTgt spid="8"/>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10"/>
                                        </p:tgtEl>
                                        <p:attrNameLst>
                                          <p:attrName>style.visibility</p:attrName>
                                        </p:attrNameLst>
                                      </p:cBhvr>
                                      <p:to>
                                        <p:strVal val="visible"/>
                                      </p:to>
                                    </p:set>
                                    <p:animEffect transition="in" filter="wipe(down)">
                                      <p:cBhvr>
                                        <p:cTn id="130" dur="580">
                                          <p:stCondLst>
                                            <p:cond delay="0"/>
                                          </p:stCondLst>
                                        </p:cTn>
                                        <p:tgtEl>
                                          <p:spTgt spid="10"/>
                                        </p:tgtEl>
                                      </p:cBhvr>
                                    </p:animEffect>
                                    <p:anim calcmode="lin" valueType="num">
                                      <p:cBhvr>
                                        <p:cTn id="1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6" dur="26">
                                          <p:stCondLst>
                                            <p:cond delay="650"/>
                                          </p:stCondLst>
                                        </p:cTn>
                                        <p:tgtEl>
                                          <p:spTgt spid="10"/>
                                        </p:tgtEl>
                                      </p:cBhvr>
                                      <p:to x="100000" y="60000"/>
                                    </p:animScale>
                                    <p:animScale>
                                      <p:cBhvr>
                                        <p:cTn id="137" dur="166" decel="50000">
                                          <p:stCondLst>
                                            <p:cond delay="676"/>
                                          </p:stCondLst>
                                        </p:cTn>
                                        <p:tgtEl>
                                          <p:spTgt spid="10"/>
                                        </p:tgtEl>
                                      </p:cBhvr>
                                      <p:to x="100000" y="100000"/>
                                    </p:animScale>
                                    <p:animScale>
                                      <p:cBhvr>
                                        <p:cTn id="138" dur="26">
                                          <p:stCondLst>
                                            <p:cond delay="1312"/>
                                          </p:stCondLst>
                                        </p:cTn>
                                        <p:tgtEl>
                                          <p:spTgt spid="10"/>
                                        </p:tgtEl>
                                      </p:cBhvr>
                                      <p:to x="100000" y="80000"/>
                                    </p:animScale>
                                    <p:animScale>
                                      <p:cBhvr>
                                        <p:cTn id="139" dur="166" decel="50000">
                                          <p:stCondLst>
                                            <p:cond delay="1338"/>
                                          </p:stCondLst>
                                        </p:cTn>
                                        <p:tgtEl>
                                          <p:spTgt spid="10"/>
                                        </p:tgtEl>
                                      </p:cBhvr>
                                      <p:to x="100000" y="100000"/>
                                    </p:animScale>
                                    <p:animScale>
                                      <p:cBhvr>
                                        <p:cTn id="140" dur="26">
                                          <p:stCondLst>
                                            <p:cond delay="1642"/>
                                          </p:stCondLst>
                                        </p:cTn>
                                        <p:tgtEl>
                                          <p:spTgt spid="10"/>
                                        </p:tgtEl>
                                      </p:cBhvr>
                                      <p:to x="100000" y="90000"/>
                                    </p:animScale>
                                    <p:animScale>
                                      <p:cBhvr>
                                        <p:cTn id="141" dur="166" decel="50000">
                                          <p:stCondLst>
                                            <p:cond delay="1668"/>
                                          </p:stCondLst>
                                        </p:cTn>
                                        <p:tgtEl>
                                          <p:spTgt spid="10"/>
                                        </p:tgtEl>
                                      </p:cBhvr>
                                      <p:to x="100000" y="100000"/>
                                    </p:animScale>
                                    <p:animScale>
                                      <p:cBhvr>
                                        <p:cTn id="142" dur="26">
                                          <p:stCondLst>
                                            <p:cond delay="1808"/>
                                          </p:stCondLst>
                                        </p:cTn>
                                        <p:tgtEl>
                                          <p:spTgt spid="10"/>
                                        </p:tgtEl>
                                      </p:cBhvr>
                                      <p:to x="100000" y="95000"/>
                                    </p:animScale>
                                    <p:animScale>
                                      <p:cBhvr>
                                        <p:cTn id="143" dur="166" decel="50000">
                                          <p:stCondLst>
                                            <p:cond delay="1834"/>
                                          </p:stCondLst>
                                        </p:cTn>
                                        <p:tgtEl>
                                          <p:spTgt spid="10"/>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26" presetClass="entr" presetSubtype="0" fill="hold" grpId="0" nodeType="clickEffect">
                                  <p:stCondLst>
                                    <p:cond delay="0"/>
                                  </p:stCondLst>
                                  <p:childTnLst>
                                    <p:set>
                                      <p:cBhvr>
                                        <p:cTn id="147" dur="1" fill="hold">
                                          <p:stCondLst>
                                            <p:cond delay="0"/>
                                          </p:stCondLst>
                                        </p:cTn>
                                        <p:tgtEl>
                                          <p:spTgt spid="13"/>
                                        </p:tgtEl>
                                        <p:attrNameLst>
                                          <p:attrName>style.visibility</p:attrName>
                                        </p:attrNameLst>
                                      </p:cBhvr>
                                      <p:to>
                                        <p:strVal val="visible"/>
                                      </p:to>
                                    </p:set>
                                    <p:animEffect transition="in" filter="wipe(down)">
                                      <p:cBhvr>
                                        <p:cTn id="148" dur="580">
                                          <p:stCondLst>
                                            <p:cond delay="0"/>
                                          </p:stCondLst>
                                        </p:cTn>
                                        <p:tgtEl>
                                          <p:spTgt spid="13"/>
                                        </p:tgtEl>
                                      </p:cBhvr>
                                    </p:animEffect>
                                    <p:anim calcmode="lin" valueType="num">
                                      <p:cBhvr>
                                        <p:cTn id="1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4" dur="26">
                                          <p:stCondLst>
                                            <p:cond delay="650"/>
                                          </p:stCondLst>
                                        </p:cTn>
                                        <p:tgtEl>
                                          <p:spTgt spid="13"/>
                                        </p:tgtEl>
                                      </p:cBhvr>
                                      <p:to x="100000" y="60000"/>
                                    </p:animScale>
                                    <p:animScale>
                                      <p:cBhvr>
                                        <p:cTn id="155" dur="166" decel="50000">
                                          <p:stCondLst>
                                            <p:cond delay="676"/>
                                          </p:stCondLst>
                                        </p:cTn>
                                        <p:tgtEl>
                                          <p:spTgt spid="13"/>
                                        </p:tgtEl>
                                      </p:cBhvr>
                                      <p:to x="100000" y="100000"/>
                                    </p:animScale>
                                    <p:animScale>
                                      <p:cBhvr>
                                        <p:cTn id="156" dur="26">
                                          <p:stCondLst>
                                            <p:cond delay="1312"/>
                                          </p:stCondLst>
                                        </p:cTn>
                                        <p:tgtEl>
                                          <p:spTgt spid="13"/>
                                        </p:tgtEl>
                                      </p:cBhvr>
                                      <p:to x="100000" y="80000"/>
                                    </p:animScale>
                                    <p:animScale>
                                      <p:cBhvr>
                                        <p:cTn id="157" dur="166" decel="50000">
                                          <p:stCondLst>
                                            <p:cond delay="1338"/>
                                          </p:stCondLst>
                                        </p:cTn>
                                        <p:tgtEl>
                                          <p:spTgt spid="13"/>
                                        </p:tgtEl>
                                      </p:cBhvr>
                                      <p:to x="100000" y="100000"/>
                                    </p:animScale>
                                    <p:animScale>
                                      <p:cBhvr>
                                        <p:cTn id="158" dur="26">
                                          <p:stCondLst>
                                            <p:cond delay="1642"/>
                                          </p:stCondLst>
                                        </p:cTn>
                                        <p:tgtEl>
                                          <p:spTgt spid="13"/>
                                        </p:tgtEl>
                                      </p:cBhvr>
                                      <p:to x="100000" y="90000"/>
                                    </p:animScale>
                                    <p:animScale>
                                      <p:cBhvr>
                                        <p:cTn id="159" dur="166" decel="50000">
                                          <p:stCondLst>
                                            <p:cond delay="1668"/>
                                          </p:stCondLst>
                                        </p:cTn>
                                        <p:tgtEl>
                                          <p:spTgt spid="13"/>
                                        </p:tgtEl>
                                      </p:cBhvr>
                                      <p:to x="100000" y="100000"/>
                                    </p:animScale>
                                    <p:animScale>
                                      <p:cBhvr>
                                        <p:cTn id="160" dur="26">
                                          <p:stCondLst>
                                            <p:cond delay="1808"/>
                                          </p:stCondLst>
                                        </p:cTn>
                                        <p:tgtEl>
                                          <p:spTgt spid="13"/>
                                        </p:tgtEl>
                                      </p:cBhvr>
                                      <p:to x="100000" y="95000"/>
                                    </p:animScale>
                                    <p:animScale>
                                      <p:cBhvr>
                                        <p:cTn id="16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p:bldP spid="13" grpId="0"/>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3A9D-C78E-4117-81CF-A94D44D62902}"/>
              </a:ext>
            </a:extLst>
          </p:cNvPr>
          <p:cNvSpPr/>
          <p:nvPr/>
        </p:nvSpPr>
        <p:spPr>
          <a:xfrm>
            <a:off x="706705" y="3754425"/>
            <a:ext cx="789432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কিতাব</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পড়িতে</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যার</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নাহিক</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অভ্যাস</a:t>
            </a:r>
            <a:r>
              <a:rPr lang="en-US" sz="3600" dirty="0">
                <a:solidFill>
                  <a:prstClr val="black"/>
                </a:solidFill>
                <a:latin typeface="NikoshBAN" panose="02000000000000000000" pitchFamily="2" charset="0"/>
                <a:cs typeface="NikoshBAN" panose="02000000000000000000" pitchFamily="2" charset="0"/>
              </a:rPr>
              <a:t>।</a:t>
            </a:r>
          </a:p>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সে</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সবে</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কহিল</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মোতে</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মনে</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হাবিলাষ</a:t>
            </a:r>
            <a:r>
              <a:rPr lang="en-US" sz="3600" dirty="0">
                <a:solidFill>
                  <a:prstClr val="black"/>
                </a:solidFill>
                <a:latin typeface="NikoshBAN" panose="02000000000000000000" pitchFamily="2" charset="0"/>
                <a:cs typeface="NikoshBAN" panose="02000000000000000000" pitchFamily="2" charset="0"/>
              </a:rPr>
              <a:t>।।</a:t>
            </a:r>
          </a:p>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তে</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কাজে</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নিবেদি</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বাংলা</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করিয়া</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রচন</a:t>
            </a:r>
            <a:r>
              <a:rPr lang="en-US" sz="3600" dirty="0">
                <a:solidFill>
                  <a:prstClr val="black"/>
                </a:solidFill>
                <a:latin typeface="NikoshBAN" panose="02000000000000000000" pitchFamily="2" charset="0"/>
                <a:cs typeface="NikoshBAN" panose="02000000000000000000" pitchFamily="2" charset="0"/>
              </a:rPr>
              <a:t>।</a:t>
            </a:r>
          </a:p>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নিজ</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পরিশ্রম</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তোষি</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আমি</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সর্বজন</a:t>
            </a:r>
            <a:r>
              <a:rPr lang="en-US" sz="3600" dirty="0">
                <a:solidFill>
                  <a:prstClr val="black"/>
                </a:solidFill>
                <a:latin typeface="NikoshBAN" panose="02000000000000000000" pitchFamily="2" charset="0"/>
                <a:cs typeface="NikoshBAN" panose="02000000000000000000" pitchFamily="2" charset="0"/>
              </a:rPr>
              <a:t>।।</a:t>
            </a:r>
          </a:p>
        </p:txBody>
      </p:sp>
      <p:grpSp>
        <p:nvGrpSpPr>
          <p:cNvPr id="7" name="Group 6">
            <a:extLst>
              <a:ext uri="{FF2B5EF4-FFF2-40B4-BE49-F238E27FC236}">
                <a16:creationId xmlns:a16="http://schemas.microsoft.com/office/drawing/2014/main" id="{D2BB5E65-270A-47CB-AA9A-8769221AD7A7}"/>
              </a:ext>
            </a:extLst>
          </p:cNvPr>
          <p:cNvGrpSpPr/>
          <p:nvPr/>
        </p:nvGrpSpPr>
        <p:grpSpPr>
          <a:xfrm>
            <a:off x="397627" y="502920"/>
            <a:ext cx="11172445" cy="2926080"/>
            <a:chOff x="365761" y="60960"/>
            <a:chExt cx="11172445" cy="3368040"/>
          </a:xfrm>
        </p:grpSpPr>
        <p:pic>
          <p:nvPicPr>
            <p:cNvPr id="3074" name="Picture 2" descr="Image result for বই ">
              <a:extLst>
                <a:ext uri="{FF2B5EF4-FFF2-40B4-BE49-F238E27FC236}">
                  <a16:creationId xmlns:a16="http://schemas.microsoft.com/office/drawing/2014/main" id="{9CB03E77-8818-4334-B994-9F6BABDD0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761" y="60960"/>
              <a:ext cx="3840480" cy="33680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বই ">
              <a:extLst>
                <a:ext uri="{FF2B5EF4-FFF2-40B4-BE49-F238E27FC236}">
                  <a16:creationId xmlns:a16="http://schemas.microsoft.com/office/drawing/2014/main" id="{385C081E-E790-45C0-BA7C-54BA2C2D1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1" y="60960"/>
              <a:ext cx="3276600" cy="3368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28A54F-3569-4E25-AE1C-1C74EF1B2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0042" y="60960"/>
              <a:ext cx="3598164" cy="3261360"/>
            </a:xfrm>
            <a:prstGeom prst="rect">
              <a:avLst/>
            </a:prstGeom>
          </p:spPr>
        </p:pic>
      </p:grpSp>
    </p:spTree>
    <p:extLst>
      <p:ext uri="{BB962C8B-B14F-4D97-AF65-F5344CB8AC3E}">
        <p14:creationId xmlns:p14="http://schemas.microsoft.com/office/powerpoint/2010/main" val="18902167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BF60CF-58B1-4339-A0C0-9217C42578C9}"/>
              </a:ext>
            </a:extLst>
          </p:cNvPr>
          <p:cNvSpPr/>
          <p:nvPr/>
        </p:nvSpPr>
        <p:spPr>
          <a:xfrm>
            <a:off x="505778" y="3849321"/>
            <a:ext cx="8379142"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আরবি</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ফারসি</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শাস্ত্রে</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নাই</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কোন</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রাগ</a:t>
            </a:r>
            <a:r>
              <a:rPr lang="en-US" sz="3600" dirty="0">
                <a:solidFill>
                  <a:prstClr val="black"/>
                </a:solidFill>
                <a:latin typeface="NikoshBAN" panose="02000000000000000000" pitchFamily="2" charset="0"/>
                <a:cs typeface="NikoshBAN" panose="02000000000000000000" pitchFamily="2" charset="0"/>
              </a:rPr>
              <a:t>।</a:t>
            </a:r>
          </a:p>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দেশী</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ভাষে</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বুঝিতে</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ললাটে</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পুরে</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ভাগ</a:t>
            </a:r>
            <a:r>
              <a:rPr lang="en-US" sz="3600" dirty="0">
                <a:solidFill>
                  <a:prstClr val="black"/>
                </a:solidFill>
                <a:latin typeface="NikoshBAN" panose="02000000000000000000" pitchFamily="2" charset="0"/>
                <a:cs typeface="NikoshBAN" panose="02000000000000000000" pitchFamily="2" charset="0"/>
              </a:rPr>
              <a:t>।।</a:t>
            </a:r>
          </a:p>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আরবি</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ফারসি</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হিন্দে</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নাই</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দুই</a:t>
            </a: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মত</a:t>
            </a:r>
            <a:r>
              <a:rPr lang="en-US" sz="3600" dirty="0">
                <a:solidFill>
                  <a:prstClr val="black"/>
                </a:solidFill>
                <a:latin typeface="NikoshBAN" panose="02000000000000000000" pitchFamily="2" charset="0"/>
                <a:cs typeface="NikoshBAN" panose="02000000000000000000" pitchFamily="2" charset="0"/>
              </a:rPr>
              <a:t>।</a:t>
            </a:r>
          </a:p>
          <a:p>
            <a:pPr lvl="0">
              <a:defRPr/>
            </a:pPr>
            <a:r>
              <a:rPr lang="en-US" sz="3600" dirty="0">
                <a:solidFill>
                  <a:prstClr val="black"/>
                </a:solidFill>
                <a:latin typeface="NikoshBAN" panose="02000000000000000000" pitchFamily="2" charset="0"/>
                <a:cs typeface="NikoshBAN" panose="02000000000000000000" pitchFamily="2" charset="0"/>
              </a:rPr>
              <a:t> </a:t>
            </a:r>
            <a:r>
              <a:rPr lang="en-US" sz="3600" dirty="0" err="1">
                <a:solidFill>
                  <a:prstClr val="black"/>
                </a:solidFill>
                <a:latin typeface="NikoshBAN" panose="02000000000000000000" pitchFamily="2" charset="0"/>
                <a:cs typeface="NikoshBAN" panose="02000000000000000000" pitchFamily="2" charset="0"/>
              </a:rPr>
              <a:t>যদি</a:t>
            </a:r>
            <a:r>
              <a:rPr lang="bn-IN" sz="3600" dirty="0">
                <a:solidFill>
                  <a:prstClr val="black"/>
                </a:solidFill>
                <a:latin typeface="NikoshBAN" panose="02000000000000000000" pitchFamily="2" charset="0"/>
                <a:cs typeface="NikoshBAN" panose="02000000000000000000" pitchFamily="2" charset="0"/>
              </a:rPr>
              <a:t> বা লিখয়ে আল্লা নবীর ছিফত।।</a:t>
            </a:r>
            <a:endParaRPr lang="en-US" sz="3200" dirty="0"/>
          </a:p>
        </p:txBody>
      </p:sp>
      <p:pic>
        <p:nvPicPr>
          <p:cNvPr id="4098" name="Picture 2" descr="Image result for আরবী বই ">
            <a:extLst>
              <a:ext uri="{FF2B5EF4-FFF2-40B4-BE49-F238E27FC236}">
                <a16:creationId xmlns:a16="http://schemas.microsoft.com/office/drawing/2014/main" id="{4CDF4199-6C46-46F9-826E-1E6DA28F6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78" y="563880"/>
            <a:ext cx="2526982" cy="30632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আরবী বই ">
            <a:extLst>
              <a:ext uri="{FF2B5EF4-FFF2-40B4-BE49-F238E27FC236}">
                <a16:creationId xmlns:a16="http://schemas.microsoft.com/office/drawing/2014/main" id="{1EAE55C0-692E-4630-8BA1-19D76E06A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640" y="502919"/>
            <a:ext cx="2526982" cy="318515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ফার্সি বই ">
            <a:extLst>
              <a:ext uri="{FF2B5EF4-FFF2-40B4-BE49-F238E27FC236}">
                <a16:creationId xmlns:a16="http://schemas.microsoft.com/office/drawing/2014/main" id="{222EA99F-B1A7-4919-8180-61D720EF2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943" y="563881"/>
            <a:ext cx="2621279" cy="30632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697D259-2473-4BDA-A489-04170D2E74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5977" y="563879"/>
            <a:ext cx="2968943" cy="3063237"/>
          </a:xfrm>
          <a:prstGeom prst="rect">
            <a:avLst/>
          </a:prstGeom>
        </p:spPr>
      </p:pic>
    </p:spTree>
    <p:extLst>
      <p:ext uri="{BB962C8B-B14F-4D97-AF65-F5344CB8AC3E}">
        <p14:creationId xmlns:p14="http://schemas.microsoft.com/office/powerpoint/2010/main" val="5606114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59D607-9816-4CBE-8436-D5EC4416F518}"/>
              </a:ext>
            </a:extLst>
          </p:cNvPr>
          <p:cNvSpPr/>
          <p:nvPr/>
        </p:nvSpPr>
        <p:spPr>
          <a:xfrm>
            <a:off x="1001078" y="3971835"/>
            <a:ext cx="7269480"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3200" dirty="0">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যেই দেশে যেই বাক্য কহে নরগণ।</a:t>
            </a:r>
          </a:p>
          <a:p>
            <a:pPr>
              <a:defRPr/>
            </a:pP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সেই বাক্য বুঝে প্রভু আপে নিরঞ্জন।।</a:t>
            </a:r>
          </a:p>
          <a:p>
            <a:pPr>
              <a:defRPr/>
            </a:pP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সর্ববাক্য বুঝে প্রভু কিবা হিন্দুয়ানী।</a:t>
            </a:r>
          </a:p>
          <a:p>
            <a:pPr>
              <a:defRPr/>
            </a:pP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বঙ্গদেশী বাক্য কিবা যত ইতি বাণী।।</a:t>
            </a:r>
            <a:endParaRPr lang="en-US" sz="3200" dirty="0">
              <a:solidFill>
                <a:schemeClr val="tx1"/>
              </a:solidFill>
            </a:endParaRPr>
          </a:p>
        </p:txBody>
      </p:sp>
      <p:grpSp>
        <p:nvGrpSpPr>
          <p:cNvPr id="3" name="Group 2">
            <a:extLst>
              <a:ext uri="{FF2B5EF4-FFF2-40B4-BE49-F238E27FC236}">
                <a16:creationId xmlns:a16="http://schemas.microsoft.com/office/drawing/2014/main" id="{DF246DD1-ED28-42D2-874E-C6DF9A0541D9}"/>
              </a:ext>
            </a:extLst>
          </p:cNvPr>
          <p:cNvGrpSpPr/>
          <p:nvPr/>
        </p:nvGrpSpPr>
        <p:grpSpPr>
          <a:xfrm>
            <a:off x="1090612" y="257262"/>
            <a:ext cx="10010775" cy="3489961"/>
            <a:chOff x="574357" y="365758"/>
            <a:chExt cx="10010775" cy="3489961"/>
          </a:xfrm>
        </p:grpSpPr>
        <p:pic>
          <p:nvPicPr>
            <p:cNvPr id="5122" name="Picture 2" descr="Image result for প্রার্থনা  বই ">
              <a:extLst>
                <a:ext uri="{FF2B5EF4-FFF2-40B4-BE49-F238E27FC236}">
                  <a16:creationId xmlns:a16="http://schemas.microsoft.com/office/drawing/2014/main" id="{1AE633C1-811B-4B5D-A4D1-3A91C6B6D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57" y="365759"/>
              <a:ext cx="3286127" cy="34899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প্রার্থনা  বই ">
              <a:extLst>
                <a:ext uri="{FF2B5EF4-FFF2-40B4-BE49-F238E27FC236}">
                  <a16:creationId xmlns:a16="http://schemas.microsoft.com/office/drawing/2014/main" id="{D3991838-C1C9-4669-A90C-79684EF38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936" y="365758"/>
              <a:ext cx="3286127" cy="348995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হিন্দু প্রার্থনা ">
              <a:extLst>
                <a:ext uri="{FF2B5EF4-FFF2-40B4-BE49-F238E27FC236}">
                  <a16:creationId xmlns:a16="http://schemas.microsoft.com/office/drawing/2014/main" id="{053FB77A-D2CE-4099-992F-C712332B3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7675" y="365761"/>
              <a:ext cx="2517457" cy="3489958"/>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C:\Users\HPPRO2000MT\Desktop\New folder (6)\1490420306.jpg">
            <a:extLst>
              <a:ext uri="{FF2B5EF4-FFF2-40B4-BE49-F238E27FC236}">
                <a16:creationId xmlns:a16="http://schemas.microsoft.com/office/drawing/2014/main" id="{E1BC9E39-D5FA-44BE-A36B-EFB3FF6E3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3930" y="3971835"/>
            <a:ext cx="3095209" cy="171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3658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CDBDAA-6569-4CB9-8BB4-9FA069B43552}"/>
              </a:ext>
            </a:extLst>
          </p:cNvPr>
          <p:cNvSpPr/>
          <p:nvPr/>
        </p:nvSpPr>
        <p:spPr>
          <a:xfrm>
            <a:off x="960120" y="3926116"/>
            <a:ext cx="6096000" cy="206210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মারফত ভেদে যার নাহিক গমন।</a:t>
            </a:r>
          </a:p>
          <a:p>
            <a:pPr>
              <a:defRPr/>
            </a:pP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হিন্দুর অক্ষর হিংসে সে সবের গণ।।</a:t>
            </a:r>
          </a:p>
          <a:p>
            <a:pPr>
              <a:defRPr/>
            </a:pP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যে সবে বঙ্গেত জন্মি হিংসে বঙ্গবাণী।</a:t>
            </a:r>
          </a:p>
          <a:p>
            <a:pPr>
              <a:defRPr/>
            </a:pP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সে সব কাহার জন্ম নির্ণয় ন জানি।।</a:t>
            </a:r>
            <a:endParaRPr lang="en-US" sz="3200" dirty="0"/>
          </a:p>
        </p:txBody>
      </p:sp>
      <p:pic>
        <p:nvPicPr>
          <p:cNvPr id="9" name="Picture 8">
            <a:extLst>
              <a:ext uri="{FF2B5EF4-FFF2-40B4-BE49-F238E27FC236}">
                <a16:creationId xmlns:a16="http://schemas.microsoft.com/office/drawing/2014/main" id="{F956B2B9-D22C-48AF-96EB-ED5F9673A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85" y="411477"/>
            <a:ext cx="3214687" cy="3017519"/>
          </a:xfrm>
          <a:prstGeom prst="rect">
            <a:avLst/>
          </a:prstGeom>
        </p:spPr>
      </p:pic>
      <p:pic>
        <p:nvPicPr>
          <p:cNvPr id="6156" name="Picture 12" descr="Image result for বাঙ্গলা বই">
            <a:extLst>
              <a:ext uri="{FF2B5EF4-FFF2-40B4-BE49-F238E27FC236}">
                <a16:creationId xmlns:a16="http://schemas.microsoft.com/office/drawing/2014/main" id="{4C5B4F86-79E2-4DA7-A59C-968EED397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125" y="411478"/>
            <a:ext cx="1965008" cy="3017519"/>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Image result for বাঙ্গলা বই">
            <a:extLst>
              <a:ext uri="{FF2B5EF4-FFF2-40B4-BE49-F238E27FC236}">
                <a16:creationId xmlns:a16="http://schemas.microsoft.com/office/drawing/2014/main" id="{A8008280-C91B-41A3-A8C9-21FF299A32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537" y="411479"/>
            <a:ext cx="1914525" cy="3017519"/>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Image result for বাঙ্গলা বই">
            <a:extLst>
              <a:ext uri="{FF2B5EF4-FFF2-40B4-BE49-F238E27FC236}">
                <a16:creationId xmlns:a16="http://schemas.microsoft.com/office/drawing/2014/main" id="{85E48E6A-22A1-4891-9F00-8F3FEC4C13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7567" y="411479"/>
            <a:ext cx="2362200" cy="301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0394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96CBE2-358D-43B5-A096-2D51743FC96D}"/>
              </a:ext>
            </a:extLst>
          </p:cNvPr>
          <p:cNvSpPr/>
          <p:nvPr/>
        </p:nvSpPr>
        <p:spPr>
          <a:xfrm>
            <a:off x="836292" y="3550919"/>
            <a:ext cx="6096000" cy="2308324"/>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bn-IN" sz="3600" dirty="0">
                <a:latin typeface="NikoshBAN" panose="02000000000000000000" pitchFamily="2" charset="0"/>
                <a:cs typeface="NikoshBAN" panose="02000000000000000000" pitchFamily="2" charset="0"/>
              </a:rPr>
              <a:t>দেশী ভাষা বিদ্যা যার মনে ন জুয়ায়</a:t>
            </a:r>
          </a:p>
          <a:p>
            <a:pPr>
              <a:defRPr/>
            </a:pPr>
            <a:r>
              <a:rPr lang="bn-IN" sz="3600" dirty="0">
                <a:latin typeface="NikoshBAN" panose="02000000000000000000" pitchFamily="2" charset="0"/>
                <a:cs typeface="NikoshBAN" panose="02000000000000000000" pitchFamily="2" charset="0"/>
              </a:rPr>
              <a:t>নিজ দেশ তেয়াগী কেন বিদেশ ন যায়।।</a:t>
            </a:r>
          </a:p>
          <a:p>
            <a:pPr>
              <a:defRPr/>
            </a:pPr>
            <a:r>
              <a:rPr lang="bn-IN" sz="3600" dirty="0">
                <a:latin typeface="NikoshBAN" panose="02000000000000000000" pitchFamily="2" charset="0"/>
                <a:cs typeface="NikoshBAN" panose="02000000000000000000" pitchFamily="2" charset="0"/>
              </a:rPr>
              <a:t>মাতা পিতামহ ক্রমে বঙ্গেত বসতি।</a:t>
            </a:r>
          </a:p>
          <a:p>
            <a:pPr>
              <a:defRPr/>
            </a:pPr>
            <a:r>
              <a:rPr lang="bn-IN" sz="3600" dirty="0">
                <a:latin typeface="NikoshBAN" panose="02000000000000000000" pitchFamily="2" charset="0"/>
                <a:cs typeface="NikoshBAN" panose="02000000000000000000" pitchFamily="2" charset="0"/>
              </a:rPr>
              <a:t>দেশী ভাষা উপদেশ মনে হিত অতি।।</a:t>
            </a:r>
            <a:endParaRPr lang="en-US" sz="3600" dirty="0">
              <a:latin typeface="NikoshBAN" panose="02000000000000000000" pitchFamily="2" charset="0"/>
              <a:cs typeface="NikoshBAN" panose="02000000000000000000" pitchFamily="2" charset="0"/>
            </a:endParaRPr>
          </a:p>
        </p:txBody>
      </p:sp>
      <p:grpSp>
        <p:nvGrpSpPr>
          <p:cNvPr id="5" name="Group 4">
            <a:extLst>
              <a:ext uri="{FF2B5EF4-FFF2-40B4-BE49-F238E27FC236}">
                <a16:creationId xmlns:a16="http://schemas.microsoft.com/office/drawing/2014/main" id="{C5AD823D-45CA-4DB3-BF8F-AC635E5F3323}"/>
              </a:ext>
            </a:extLst>
          </p:cNvPr>
          <p:cNvGrpSpPr/>
          <p:nvPr/>
        </p:nvGrpSpPr>
        <p:grpSpPr>
          <a:xfrm>
            <a:off x="595312" y="167640"/>
            <a:ext cx="11216639" cy="5364480"/>
            <a:chOff x="213361" y="396240"/>
            <a:chExt cx="11216639" cy="5364480"/>
          </a:xfrm>
        </p:grpSpPr>
        <p:pic>
          <p:nvPicPr>
            <p:cNvPr id="7170" name="Picture 2" descr="Image result for বাঙ্গলা বই">
              <a:extLst>
                <a:ext uri="{FF2B5EF4-FFF2-40B4-BE49-F238E27FC236}">
                  <a16:creationId xmlns:a16="http://schemas.microsoft.com/office/drawing/2014/main" id="{6555E288-7159-4679-8382-4DDD3A3F2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1" y="396241"/>
              <a:ext cx="2191702" cy="288036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বাঙ্গলা বই">
              <a:extLst>
                <a:ext uri="{FF2B5EF4-FFF2-40B4-BE49-F238E27FC236}">
                  <a16:creationId xmlns:a16="http://schemas.microsoft.com/office/drawing/2014/main" id="{68AB2A18-1192-4AC4-9342-E334D6F7F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810" y="396241"/>
              <a:ext cx="1945005" cy="28803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ফার্সি বই ">
              <a:extLst>
                <a:ext uri="{FF2B5EF4-FFF2-40B4-BE49-F238E27FC236}">
                  <a16:creationId xmlns:a16="http://schemas.microsoft.com/office/drawing/2014/main" id="{B9E4135A-4F09-4DC1-9E9D-C65110F53D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9204" y="396240"/>
              <a:ext cx="2962275" cy="288035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অ আ বই ">
              <a:extLst>
                <a:ext uri="{FF2B5EF4-FFF2-40B4-BE49-F238E27FC236}">
                  <a16:creationId xmlns:a16="http://schemas.microsoft.com/office/drawing/2014/main" id="{B8BED7F3-B1E6-4C2A-8E82-B4E475176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7218" y="396240"/>
              <a:ext cx="2633662" cy="288035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অ আ বই ">
              <a:extLst>
                <a:ext uri="{FF2B5EF4-FFF2-40B4-BE49-F238E27FC236}">
                  <a16:creationId xmlns:a16="http://schemas.microsoft.com/office/drawing/2014/main" id="{BF4F8F8C-5537-4BD8-B59B-D40C6FAD84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5326" y="3429000"/>
              <a:ext cx="3104674" cy="23317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54034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48A746-A974-4B3B-807F-09B2F4AF3EE2}"/>
              </a:ext>
            </a:extLst>
          </p:cNvPr>
          <p:cNvSpPr/>
          <p:nvPr/>
        </p:nvSpPr>
        <p:spPr>
          <a:xfrm>
            <a:off x="764540" y="4152757"/>
            <a:ext cx="762000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dirty="0">
                <a:latin typeface="NikoshBAN" pitchFamily="2" charset="0"/>
                <a:cs typeface="NikoshBAN" pitchFamily="2" charset="0"/>
              </a:rPr>
              <a:t>প</a:t>
            </a:r>
            <a:r>
              <a:rPr lang="as-IN" sz="3600" dirty="0">
                <a:latin typeface="NikoshBAN" pitchFamily="2" charset="0"/>
                <a:cs typeface="NikoshBAN" pitchFamily="2" charset="0"/>
              </a:rPr>
              <a:t>্</a:t>
            </a:r>
            <a:r>
              <a:rPr lang="en-US" sz="3600" dirty="0" err="1">
                <a:latin typeface="NikoshBAN" pitchFamily="2" charset="0"/>
                <a:cs typeface="NikoshBAN" pitchFamily="2" charset="0"/>
              </a:rPr>
              <a:t>রশ্নঃ</a:t>
            </a:r>
            <a:r>
              <a:rPr lang="en-US" sz="3600" dirty="0">
                <a:latin typeface="NikoshBAN" pitchFamily="2" charset="0"/>
                <a:cs typeface="NikoshBAN" pitchFamily="2" charset="0"/>
              </a:rPr>
              <a:t> </a:t>
            </a:r>
            <a:r>
              <a:rPr lang="bn-BD" sz="3600" dirty="0">
                <a:latin typeface="NikoshBAN" pitchFamily="2" charset="0"/>
                <a:cs typeface="NikoshBAN" pitchFamily="2" charset="0"/>
              </a:rPr>
              <a:t>‘যে সবে বঙ্গেত জন্মি হিংসে বঙ্গবাণী।</a:t>
            </a:r>
          </a:p>
          <a:p>
            <a:r>
              <a:rPr lang="bn-BD" sz="3600" dirty="0">
                <a:latin typeface="NikoshBAN" pitchFamily="2" charset="0"/>
                <a:cs typeface="NikoshBAN" pitchFamily="2" charset="0"/>
              </a:rPr>
              <a:t> সে সব কাহার জন্ম নির্ণয় ন জানি।।’-কবিতার এ       চরণ দুটির ভাব বিশ্লেষণ কর।  </a:t>
            </a:r>
          </a:p>
        </p:txBody>
      </p:sp>
      <p:sp>
        <p:nvSpPr>
          <p:cNvPr id="3" name="Rectangle 2">
            <a:extLst>
              <a:ext uri="{FF2B5EF4-FFF2-40B4-BE49-F238E27FC236}">
                <a16:creationId xmlns:a16="http://schemas.microsoft.com/office/drawing/2014/main" id="{E1D73F12-1F2C-483C-AA0D-0F77D6A6B334}"/>
              </a:ext>
            </a:extLst>
          </p:cNvPr>
          <p:cNvSpPr/>
          <p:nvPr/>
        </p:nvSpPr>
        <p:spPr>
          <a:xfrm>
            <a:off x="764540" y="275847"/>
            <a:ext cx="3188693" cy="110799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bn-BD" sz="6600" dirty="0">
                <a:latin typeface="NikoshBAN" pitchFamily="2" charset="0"/>
                <a:cs typeface="NikoshBAN" pitchFamily="2" charset="0"/>
              </a:rPr>
              <a:t>দলীয় কাজ </a:t>
            </a:r>
            <a:endParaRPr lang="en-US" sz="6600" dirty="0"/>
          </a:p>
        </p:txBody>
      </p:sp>
      <p:pic>
        <p:nvPicPr>
          <p:cNvPr id="5" name="Picture 4">
            <a:extLst>
              <a:ext uri="{FF2B5EF4-FFF2-40B4-BE49-F238E27FC236}">
                <a16:creationId xmlns:a16="http://schemas.microsoft.com/office/drawing/2014/main" id="{9C4D4D54-BE1A-4D37-9F71-4FE820DFD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870" y="1441969"/>
            <a:ext cx="5340626" cy="2451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765464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252AF8-E520-4D40-BB2E-CFAECEA60677}"/>
              </a:ext>
            </a:extLst>
          </p:cNvPr>
          <p:cNvSpPr/>
          <p:nvPr/>
        </p:nvSpPr>
        <p:spPr>
          <a:xfrm>
            <a:off x="722030" y="2860885"/>
            <a:ext cx="6096000" cy="1754326"/>
          </a:xfrm>
          <a:prstGeom prst="rect">
            <a:avLst/>
          </a:prstGeom>
        </p:spPr>
        <p:txBody>
          <a:bodyPr>
            <a:spAutoFit/>
          </a:bodyPr>
          <a:lstStyle/>
          <a:p>
            <a:r>
              <a:rPr lang="en-US" sz="3600" dirty="0">
                <a:latin typeface="NikoshBAN" pitchFamily="2" charset="0"/>
                <a:cs typeface="NikoshBAN" pitchFamily="2" charset="0"/>
              </a:rPr>
              <a:t>২।</a:t>
            </a:r>
            <a:r>
              <a:rPr lang="bn-BD" sz="3600" dirty="0">
                <a:latin typeface="NikoshBAN" pitchFamily="2" charset="0"/>
                <a:cs typeface="NikoshBAN" pitchFamily="2" charset="0"/>
              </a:rPr>
              <a:t>বাংলাদেশে জন্ম নিয়েও বাংলা ভাষাকে যারা ভালবাসে না তাদের সম্পর্কে কবি নির্দেশ করেছেন?</a:t>
            </a:r>
          </a:p>
        </p:txBody>
      </p:sp>
      <p:sp>
        <p:nvSpPr>
          <p:cNvPr id="3" name="Rectangle 2">
            <a:extLst>
              <a:ext uri="{FF2B5EF4-FFF2-40B4-BE49-F238E27FC236}">
                <a16:creationId xmlns:a16="http://schemas.microsoft.com/office/drawing/2014/main" id="{78874EF4-3613-4438-935D-DE6A0DF199B6}"/>
              </a:ext>
            </a:extLst>
          </p:cNvPr>
          <p:cNvSpPr/>
          <p:nvPr/>
        </p:nvSpPr>
        <p:spPr>
          <a:xfrm>
            <a:off x="6522411" y="2911088"/>
            <a:ext cx="5669589" cy="1323439"/>
          </a:xfrm>
          <a:prstGeom prst="rect">
            <a:avLst/>
          </a:prstGeom>
        </p:spPr>
        <p:txBody>
          <a:bodyPr wrap="square">
            <a:spAutoFit/>
          </a:bodyPr>
          <a:lstStyle/>
          <a:p>
            <a:pPr algn="ctr"/>
            <a:r>
              <a:rPr lang="bn-BD" sz="4000" dirty="0">
                <a:latin typeface="NikoshBAN" pitchFamily="2" charset="0"/>
                <a:cs typeface="NikoshBAN" pitchFamily="2" charset="0"/>
              </a:rPr>
              <a:t>দেশ ছেড়ে যাওয়ার নির্দেশ করেছেন</a:t>
            </a:r>
            <a:r>
              <a:rPr lang="en-US" sz="4000" dirty="0">
                <a:latin typeface="NikoshBAN" pitchFamily="2" charset="0"/>
                <a:cs typeface="NikoshBAN" pitchFamily="2" charset="0"/>
              </a:rPr>
              <a:t>।</a:t>
            </a:r>
            <a:r>
              <a:rPr lang="bn-BD" sz="4000" dirty="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4" name="Rectangle 3">
            <a:extLst>
              <a:ext uri="{FF2B5EF4-FFF2-40B4-BE49-F238E27FC236}">
                <a16:creationId xmlns:a16="http://schemas.microsoft.com/office/drawing/2014/main" id="{66AED748-B8EA-493B-B4DD-F83150AF8EA2}"/>
              </a:ext>
            </a:extLst>
          </p:cNvPr>
          <p:cNvSpPr/>
          <p:nvPr/>
        </p:nvSpPr>
        <p:spPr>
          <a:xfrm>
            <a:off x="581891" y="4827376"/>
            <a:ext cx="6096000" cy="707886"/>
          </a:xfrm>
          <a:prstGeom prst="rect">
            <a:avLst/>
          </a:prstGeom>
        </p:spPr>
        <p:txBody>
          <a:bodyPr wrap="square">
            <a:spAutoFit/>
          </a:bodyPr>
          <a:lstStyle/>
          <a:p>
            <a:r>
              <a:rPr lang="bn-BD" sz="4000" dirty="0">
                <a:latin typeface="NikoshBAN" pitchFamily="2" charset="0"/>
                <a:cs typeface="NikoshBAN" pitchFamily="2" charset="0"/>
              </a:rPr>
              <a:t>৩</a:t>
            </a:r>
            <a:r>
              <a:rPr lang="en-US" sz="4000" dirty="0">
                <a:latin typeface="NikoshBAN" pitchFamily="2" charset="0"/>
                <a:cs typeface="NikoshBAN" pitchFamily="2" charset="0"/>
              </a:rPr>
              <a:t>।  </a:t>
            </a:r>
            <a:r>
              <a:rPr lang="bn-BD" sz="4000" dirty="0">
                <a:latin typeface="NikoshBAN" pitchFamily="2" charset="0"/>
                <a:cs typeface="NikoshBAN" pitchFamily="2" charset="0"/>
              </a:rPr>
              <a:t>প্রভু কোন ভাষা বুঝতে পারেন? </a:t>
            </a:r>
          </a:p>
        </p:txBody>
      </p:sp>
      <p:sp>
        <p:nvSpPr>
          <p:cNvPr id="5" name="Rectangle 4">
            <a:extLst>
              <a:ext uri="{FF2B5EF4-FFF2-40B4-BE49-F238E27FC236}">
                <a16:creationId xmlns:a16="http://schemas.microsoft.com/office/drawing/2014/main" id="{1BFED9D8-B54E-4201-AE1D-50F7E7BADEE3}"/>
              </a:ext>
            </a:extLst>
          </p:cNvPr>
          <p:cNvSpPr/>
          <p:nvPr/>
        </p:nvSpPr>
        <p:spPr>
          <a:xfrm>
            <a:off x="8379490" y="4868227"/>
            <a:ext cx="2191627" cy="769441"/>
          </a:xfrm>
          <a:prstGeom prst="rect">
            <a:avLst/>
          </a:prstGeom>
        </p:spPr>
        <p:txBody>
          <a:bodyPr wrap="none">
            <a:spAutoFit/>
          </a:bodyPr>
          <a:lstStyle/>
          <a:p>
            <a:pPr algn="ctr"/>
            <a:r>
              <a:rPr lang="bn-BD" sz="4400" dirty="0">
                <a:latin typeface="NikoshBAN" pitchFamily="2" charset="0"/>
                <a:cs typeface="NikoshBAN" pitchFamily="2" charset="0"/>
              </a:rPr>
              <a:t>সকল ভাষা </a:t>
            </a:r>
            <a:endParaRPr lang="en-US" sz="4400" dirty="0">
              <a:latin typeface="NikoshBAN" pitchFamily="2" charset="0"/>
              <a:cs typeface="NikoshBAN" pitchFamily="2" charset="0"/>
            </a:endParaRPr>
          </a:p>
        </p:txBody>
      </p:sp>
      <p:sp>
        <p:nvSpPr>
          <p:cNvPr id="6" name="Rectangle 5">
            <a:extLst>
              <a:ext uri="{FF2B5EF4-FFF2-40B4-BE49-F238E27FC236}">
                <a16:creationId xmlns:a16="http://schemas.microsoft.com/office/drawing/2014/main" id="{76D0967D-8D72-418A-A2F0-E811BDE6B5F7}"/>
              </a:ext>
            </a:extLst>
          </p:cNvPr>
          <p:cNvSpPr/>
          <p:nvPr/>
        </p:nvSpPr>
        <p:spPr>
          <a:xfrm>
            <a:off x="429491" y="1610353"/>
            <a:ext cx="7142922" cy="1631216"/>
          </a:xfrm>
          <a:prstGeom prst="rect">
            <a:avLst/>
          </a:prstGeom>
        </p:spPr>
        <p:txBody>
          <a:bodyPr wrap="square">
            <a:spAutoFit/>
          </a:bodyPr>
          <a:lstStyle/>
          <a:p>
            <a:pPr>
              <a:spcBef>
                <a:spcPct val="0"/>
              </a:spcBef>
            </a:pPr>
            <a:r>
              <a:rPr lang="bn-IN" altLang="en-US" sz="3200" b="1" dirty="0">
                <a:solidFill>
                  <a:prstClr val="black"/>
                </a:solidFill>
                <a:latin typeface="NikoshBAN" panose="02000000000000000000" pitchFamily="2" charset="0"/>
                <a:cs typeface="NikoshBAN" panose="02000000000000000000" pitchFamily="2" charset="0"/>
              </a:rPr>
              <a:t> </a:t>
            </a:r>
            <a:r>
              <a:rPr lang="bn-IN" altLang="en-US" sz="3200" b="1" dirty="0">
                <a:latin typeface="NikoshBAN" panose="02000000000000000000" pitchFamily="2" charset="0"/>
                <a:cs typeface="NikoshBAN" panose="02000000000000000000" pitchFamily="2" charset="0"/>
              </a:rPr>
              <a:t>১। কবি আবদুল হাকিম বাংলা সাহিত্যের কোন যুগের অন্যতম শ্রেষ্ঠ কবি ছিলেন?</a:t>
            </a:r>
            <a:endParaRPr lang="en-US" altLang="en-US" sz="3200" b="1" dirty="0">
              <a:latin typeface="NikoshBAN" panose="02000000000000000000" pitchFamily="2" charset="0"/>
              <a:cs typeface="NikoshBAN" panose="02000000000000000000" pitchFamily="2" charset="0"/>
            </a:endParaRPr>
          </a:p>
          <a:p>
            <a:pPr lvl="0">
              <a:spcBef>
                <a:spcPct val="0"/>
              </a:spcBef>
            </a:pPr>
            <a:endParaRPr lang="en-US" altLang="en-US" sz="3200" b="1" dirty="0">
              <a:solidFill>
                <a:prstClr val="black"/>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21B2105E-FD37-4AD7-B954-57453CEF44A4}"/>
              </a:ext>
            </a:extLst>
          </p:cNvPr>
          <p:cNvSpPr/>
          <p:nvPr/>
        </p:nvSpPr>
        <p:spPr>
          <a:xfrm>
            <a:off x="8354156" y="2115746"/>
            <a:ext cx="1773241" cy="707886"/>
          </a:xfrm>
          <a:prstGeom prst="rect">
            <a:avLst/>
          </a:prstGeom>
        </p:spPr>
        <p:txBody>
          <a:bodyPr wrap="none">
            <a:spAutoFit/>
          </a:bodyPr>
          <a:lstStyle/>
          <a:p>
            <a:pPr algn="ctr">
              <a:lnSpc>
                <a:spcPct val="100000"/>
              </a:lnSpc>
              <a:spcBef>
                <a:spcPct val="0"/>
              </a:spcBef>
              <a:buFontTx/>
              <a:buNone/>
            </a:pPr>
            <a:r>
              <a:rPr lang="bn-IN" altLang="en-US" sz="4000" b="1" dirty="0">
                <a:latin typeface="NikoshBAN" panose="02000000000000000000" pitchFamily="2" charset="0"/>
                <a:cs typeface="NikoshBAN" panose="02000000000000000000" pitchFamily="2" charset="0"/>
              </a:rPr>
              <a:t>মধ্যযুগের </a:t>
            </a:r>
            <a:endParaRPr lang="en-US" altLang="en-US" sz="4000" b="1" dirty="0">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68C5751F-2985-4C1D-93BD-D76AF9BD36BE}"/>
              </a:ext>
            </a:extLst>
          </p:cNvPr>
          <p:cNvSpPr/>
          <p:nvPr/>
        </p:nvSpPr>
        <p:spPr>
          <a:xfrm>
            <a:off x="4358628" y="382525"/>
            <a:ext cx="3026755" cy="1015663"/>
          </a:xfrm>
          <a:prstGeom prst="rect">
            <a:avLst/>
          </a:prstGeom>
          <a:scene3d>
            <a:camera prst="orthographicFront">
              <a:rot lat="0" lon="0" rev="0"/>
            </a:camera>
            <a:lightRig rig="balanced" dir="t">
              <a:rot lat="0" lon="0" rev="1080000"/>
            </a:lightRig>
          </a:scene3d>
          <a:sp3d>
            <a:bevelT w="38100" h="12700" prst="angle"/>
          </a:sp3d>
        </p:spPr>
        <p:style>
          <a:lnRef idx="0">
            <a:schemeClr val="accent3"/>
          </a:lnRef>
          <a:fillRef idx="3">
            <a:schemeClr val="accent3"/>
          </a:fillRef>
          <a:effectRef idx="3">
            <a:schemeClr val="accent3"/>
          </a:effectRef>
          <a:fontRef idx="minor">
            <a:schemeClr val="lt1"/>
          </a:fontRef>
        </p:style>
        <p:txBody>
          <a:bodyPr wrap="square">
            <a:spAutoFit/>
          </a:bodyPr>
          <a:lstStyle/>
          <a:p>
            <a:r>
              <a:rPr lang="bn-BD" sz="6000" dirty="0">
                <a:latin typeface="NikoshBAN" pitchFamily="2" charset="0"/>
                <a:cs typeface="NikoshBAN" pitchFamily="2" charset="0"/>
              </a:rPr>
              <a:t>মূল্যায়ন</a:t>
            </a:r>
            <a:r>
              <a:rPr lang="bn-BD" dirty="0">
                <a:latin typeface="NikoshBAN" pitchFamily="2" charset="0"/>
                <a:cs typeface="NikoshBAN" pitchFamily="2" charset="0"/>
              </a:rPr>
              <a:t> </a:t>
            </a:r>
            <a:endParaRPr lang="en-US" dirty="0"/>
          </a:p>
        </p:txBody>
      </p:sp>
      <p:sp>
        <p:nvSpPr>
          <p:cNvPr id="9" name="Rectangle 8">
            <a:extLst>
              <a:ext uri="{FF2B5EF4-FFF2-40B4-BE49-F238E27FC236}">
                <a16:creationId xmlns:a16="http://schemas.microsoft.com/office/drawing/2014/main" id="{95421B62-35AF-47D1-A1CF-5A984308BDB3}"/>
              </a:ext>
            </a:extLst>
          </p:cNvPr>
          <p:cNvSpPr/>
          <p:nvPr/>
        </p:nvSpPr>
        <p:spPr>
          <a:xfrm>
            <a:off x="8611648" y="785986"/>
            <a:ext cx="1491114" cy="1015663"/>
          </a:xfrm>
          <a:prstGeom prst="rect">
            <a:avLst/>
          </a:prstGeom>
          <a:scene3d>
            <a:camera prst="orthographicFront">
              <a:rot lat="0" lon="0" rev="0"/>
            </a:camera>
            <a:lightRig rig="balanced" dir="t">
              <a:rot lat="0" lon="0" rev="1080000"/>
            </a:lightRig>
          </a:scene3d>
          <a:sp3d>
            <a:bevelT w="38100" h="12700" prst="angle"/>
          </a:sp3d>
        </p:spPr>
        <p:style>
          <a:lnRef idx="0">
            <a:schemeClr val="accent2"/>
          </a:lnRef>
          <a:fillRef idx="3">
            <a:schemeClr val="accent2"/>
          </a:fillRef>
          <a:effectRef idx="3">
            <a:schemeClr val="accent2"/>
          </a:effectRef>
          <a:fontRef idx="minor">
            <a:schemeClr val="lt1"/>
          </a:fontRef>
        </p:style>
        <p:txBody>
          <a:bodyPr wrap="none">
            <a:spAutoFit/>
          </a:bodyPr>
          <a:lstStyle/>
          <a:p>
            <a:r>
              <a:rPr lang="bn-IN" altLang="en-US" sz="6000" b="1" dirty="0">
                <a:latin typeface="NikoshBAN" panose="02000000000000000000" pitchFamily="2" charset="0"/>
                <a:cs typeface="NikoshBAN" panose="02000000000000000000" pitchFamily="2" charset="0"/>
              </a:rPr>
              <a:t>উ</a:t>
            </a:r>
            <a:r>
              <a:rPr lang="en-US" altLang="en-US" sz="6000" b="1" dirty="0">
                <a:latin typeface="NikoshBAN" panose="02000000000000000000" pitchFamily="2" charset="0"/>
                <a:cs typeface="NikoshBAN" panose="02000000000000000000" pitchFamily="2" charset="0"/>
              </a:rPr>
              <a:t>ত</a:t>
            </a:r>
            <a:r>
              <a:rPr lang="as-IN" altLang="en-US" sz="6000" b="1" dirty="0">
                <a:latin typeface="NikoshBAN" panose="02000000000000000000" pitchFamily="2" charset="0"/>
                <a:cs typeface="NikoshBAN" panose="02000000000000000000" pitchFamily="2" charset="0"/>
              </a:rPr>
              <a:t>্</a:t>
            </a:r>
            <a:r>
              <a:rPr lang="en-US" altLang="en-US" sz="6000" b="1" dirty="0" err="1">
                <a:latin typeface="NikoshBAN" panose="02000000000000000000" pitchFamily="2" charset="0"/>
                <a:cs typeface="NikoshBAN" panose="02000000000000000000" pitchFamily="2" charset="0"/>
              </a:rPr>
              <a:t>তর</a:t>
            </a:r>
            <a:r>
              <a:rPr lang="en-US" altLang="en-US" sz="6000" b="1" dirty="0">
                <a:latin typeface="NikoshBAN" panose="02000000000000000000" pitchFamily="2" charset="0"/>
                <a:cs typeface="NikoshBAN" panose="02000000000000000000" pitchFamily="2" charset="0"/>
              </a:rPr>
              <a:t> </a:t>
            </a:r>
            <a:endParaRPr lang="en-US" sz="6000" dirty="0"/>
          </a:p>
        </p:txBody>
      </p:sp>
      <p:sp>
        <p:nvSpPr>
          <p:cNvPr id="10" name="TextBox 9">
            <a:extLst>
              <a:ext uri="{FF2B5EF4-FFF2-40B4-BE49-F238E27FC236}">
                <a16:creationId xmlns:a16="http://schemas.microsoft.com/office/drawing/2014/main" id="{88C2DED6-8BE1-4487-9AE3-42B3A703A6AD}"/>
              </a:ext>
            </a:extLst>
          </p:cNvPr>
          <p:cNvSpPr txBox="1"/>
          <p:nvPr/>
        </p:nvSpPr>
        <p:spPr>
          <a:xfrm>
            <a:off x="805577" y="594690"/>
            <a:ext cx="1948070" cy="1015663"/>
          </a:xfrm>
          <a:prstGeom prst="rect">
            <a:avLst/>
          </a:prstGeom>
          <a:scene3d>
            <a:camera prst="orthographicFron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6000" dirty="0">
                <a:latin typeface="NikoshBAN" panose="02000000000000000000" pitchFamily="2" charset="0"/>
                <a:cs typeface="NikoshBAN" panose="02000000000000000000" pitchFamily="2" charset="0"/>
              </a:rPr>
              <a:t>প</a:t>
            </a:r>
            <a:r>
              <a:rPr lang="as-IN" sz="6000" dirty="0">
                <a:latin typeface="NikoshBAN" panose="02000000000000000000" pitchFamily="2" charset="0"/>
                <a:cs typeface="NikoshBAN" panose="02000000000000000000" pitchFamily="2" charset="0"/>
              </a:rPr>
              <a:t>্</a:t>
            </a:r>
            <a:r>
              <a:rPr lang="en-US" sz="6000" dirty="0" err="1">
                <a:latin typeface="NikoshBAN" panose="02000000000000000000" pitchFamily="2" charset="0"/>
                <a:cs typeface="NikoshBAN" panose="02000000000000000000" pitchFamily="2" charset="0"/>
              </a:rPr>
              <a:t>রশ্ন</a:t>
            </a:r>
            <a:r>
              <a:rPr lang="en-US" sz="60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6939659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fade">
                                      <p:cBhvr>
                                        <p:cTn id="50" dur="1000"/>
                                        <p:tgtEl>
                                          <p:spTgt spid="3">
                                            <p:txEl>
                                              <p:pRg st="0" end="0"/>
                                            </p:txEl>
                                          </p:spTgt>
                                        </p:tgtEl>
                                      </p:cBhvr>
                                    </p:animEffect>
                                    <p:anim calcmode="lin" valueType="num">
                                      <p:cBhvr>
                                        <p:cTn id="5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Effect transition="in" filter="fade">
                                      <p:cBhvr>
                                        <p:cTn id="57" dur="1000"/>
                                        <p:tgtEl>
                                          <p:spTgt spid="5">
                                            <p:txEl>
                                              <p:pRg st="0" end="0"/>
                                            </p:txEl>
                                          </p:spTgt>
                                        </p:tgtEl>
                                      </p:cBhvr>
                                    </p:animEffect>
                                    <p:anim calcmode="lin" valueType="num">
                                      <p:cBhvr>
                                        <p:cTn id="5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142" y="244829"/>
            <a:ext cx="3307080" cy="914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dirty="0" err="1">
                <a:latin typeface="NikoshBAN" panose="02000000000000000000" pitchFamily="2" charset="0"/>
                <a:cs typeface="NikoshBAN" panose="02000000000000000000" pitchFamily="2" charset="0"/>
              </a:rPr>
              <a:t>বাড়ির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কাজ</a:t>
            </a:r>
            <a:endParaRPr lang="en-US" sz="60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48BA56D0-9801-4D1B-BD78-829A6B3810F6}"/>
              </a:ext>
            </a:extLst>
          </p:cNvPr>
          <p:cNvPicPr>
            <a:picLocks noChangeAspect="1"/>
          </p:cNvPicPr>
          <p:nvPr/>
        </p:nvPicPr>
        <p:blipFill rotWithShape="1">
          <a:blip r:embed="rId2">
            <a:extLst>
              <a:ext uri="{28A0092B-C50C-407E-A947-70E740481C1C}">
                <a14:useLocalDpi xmlns:a14="http://schemas.microsoft.com/office/drawing/2010/main" val="0"/>
              </a:ext>
            </a:extLst>
          </a:blip>
          <a:srcRect l="1636" t="4178" r="2749"/>
          <a:stretch/>
        </p:blipFill>
        <p:spPr>
          <a:xfrm>
            <a:off x="3684222" y="1509984"/>
            <a:ext cx="6983778" cy="3778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a:extLst>
              <a:ext uri="{FF2B5EF4-FFF2-40B4-BE49-F238E27FC236}">
                <a16:creationId xmlns:a16="http://schemas.microsoft.com/office/drawing/2014/main" id="{C2E1FF39-B485-4F88-8186-A599F3DE1EA2}"/>
              </a:ext>
            </a:extLst>
          </p:cNvPr>
          <p:cNvSpPr/>
          <p:nvPr/>
        </p:nvSpPr>
        <p:spPr>
          <a:xfrm>
            <a:off x="750626" y="5337202"/>
            <a:ext cx="10690747" cy="113877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s-IN" sz="3200" dirty="0">
                <a:solidFill>
                  <a:schemeClr val="tx1"/>
                </a:solidFill>
                <a:latin typeface="SolaimanLipi"/>
              </a:rPr>
              <a:t>কবি আবদুল হাকিমের স্বভাষার প্রতি ছিল গভীর শ্রদ্ধা ও মমতা।</a:t>
            </a:r>
            <a:endParaRPr lang="en-US" sz="3200" dirty="0">
              <a:solidFill>
                <a:schemeClr val="tx1"/>
              </a:solidFill>
              <a:latin typeface="SolaimanLipi"/>
            </a:endParaRPr>
          </a:p>
          <a:p>
            <a:r>
              <a:rPr lang="en-US" sz="3600" dirty="0">
                <a:solidFill>
                  <a:schemeClr val="tx1"/>
                </a:solidFill>
                <a:latin typeface="NikoshBAN" panose="02000000000000000000" pitchFamily="2" charset="0"/>
                <a:cs typeface="NikoshBAN" panose="02000000000000000000" pitchFamily="2" charset="0"/>
              </a:rPr>
              <a:t>ব</a:t>
            </a:r>
            <a:r>
              <a:rPr lang="as-IN"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য</a:t>
            </a:r>
            <a:r>
              <a:rPr lang="as-IN" sz="3600" dirty="0">
                <a:solidFill>
                  <a:schemeClr val="tx1"/>
                </a:solidFill>
                <a:latin typeface="NikoshBAN" panose="02000000000000000000" pitchFamily="2" charset="0"/>
                <a:cs typeface="NikoshBAN" panose="02000000000000000000" pitchFamily="2" charset="0"/>
              </a:rPr>
              <a:t>া</a:t>
            </a:r>
            <a:r>
              <a:rPr lang="en-US" sz="3600" dirty="0" err="1">
                <a:solidFill>
                  <a:schemeClr val="tx1"/>
                </a:solidFill>
                <a:latin typeface="NikoshBAN" panose="02000000000000000000" pitchFamily="2" charset="0"/>
                <a:cs typeface="NikoshBAN" panose="02000000000000000000" pitchFamily="2" charset="0"/>
              </a:rPr>
              <a:t>খ্যা</a:t>
            </a:r>
            <a:r>
              <a:rPr lang="en-US" sz="3600" dirty="0">
                <a:solidFill>
                  <a:schemeClr val="tx1"/>
                </a:solidFill>
                <a:latin typeface="NikoshBAN" panose="02000000000000000000" pitchFamily="2" charset="0"/>
                <a:cs typeface="NikoshBAN" panose="02000000000000000000" pitchFamily="2" charset="0"/>
              </a:rPr>
              <a:t> </a:t>
            </a:r>
            <a:r>
              <a:rPr lang="en-US" sz="3600" dirty="0" err="1">
                <a:solidFill>
                  <a:schemeClr val="tx1"/>
                </a:solidFill>
                <a:latin typeface="NikoshBAN" panose="02000000000000000000" pitchFamily="2" charset="0"/>
                <a:cs typeface="NikoshBAN" panose="02000000000000000000" pitchFamily="2" charset="0"/>
              </a:rPr>
              <a:t>কর</a:t>
            </a:r>
            <a:r>
              <a:rPr lang="en-US" sz="3600" dirty="0">
                <a:solidFill>
                  <a:schemeClr val="tx1"/>
                </a:solidFill>
                <a:latin typeface="NikoshBAN" panose="02000000000000000000" pitchFamily="2" charset="0"/>
                <a:cs typeface="NikoshBAN" panose="02000000000000000000" pitchFamily="2" charset="0"/>
              </a:rPr>
              <a:t>। </a:t>
            </a:r>
            <a:r>
              <a:rPr lang="as-IN" sz="3200" dirty="0">
                <a:solidFill>
                  <a:schemeClr val="tx1"/>
                </a:solidFill>
                <a:latin typeface="SolaimanLipi"/>
              </a:rPr>
              <a:t> </a:t>
            </a:r>
            <a:endParaRPr lang="en-US" sz="3200" dirty="0">
              <a:solidFill>
                <a:schemeClr val="tx1"/>
              </a:solidFill>
            </a:endParaRPr>
          </a:p>
        </p:txBody>
      </p:sp>
    </p:spTree>
    <p:extLst>
      <p:ext uri="{BB962C8B-B14F-4D97-AF65-F5344CB8AC3E}">
        <p14:creationId xmlns:p14="http://schemas.microsoft.com/office/powerpoint/2010/main" val="26175912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10869A-1376-41BE-9189-D56A26D2F503}"/>
              </a:ext>
            </a:extLst>
          </p:cNvPr>
          <p:cNvSpPr txBox="1"/>
          <p:nvPr/>
        </p:nvSpPr>
        <p:spPr>
          <a:xfrm>
            <a:off x="7616320" y="2423178"/>
            <a:ext cx="4575680" cy="2862322"/>
          </a:xfrm>
          <a:prstGeom prst="rect">
            <a:avLst/>
          </a:prstGeom>
          <a:solidFill>
            <a:srgbClr val="00B0F0"/>
          </a:solid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bn-IN" sz="3600" b="1" i="0" u="none" strike="noStrike" kern="1200" normalizeH="0" baseline="0" noProof="0" dirty="0">
                <a:ln/>
                <a:solidFill>
                  <a:srgbClr val="C00000"/>
                </a:solidFill>
                <a:uLnTx/>
                <a:uFillTx/>
                <a:latin typeface="Corbel" panose="020B0503020204020204"/>
                <a:ea typeface="+mn-ea"/>
                <a:cs typeface="Vrinda" panose="020B0502040204020203" pitchFamily="34" charset="0"/>
              </a:rPr>
              <a:t>রেহানা পারভীন।</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bn-IN" sz="3600" b="1" i="0" u="none" strike="noStrike" kern="1200" normalizeH="0" baseline="0" noProof="0" dirty="0">
                <a:ln/>
                <a:solidFill>
                  <a:srgbClr val="C00000"/>
                </a:solidFill>
                <a:uLnTx/>
                <a:uFillTx/>
                <a:latin typeface="Corbel" panose="020B0503020204020204"/>
                <a:ea typeface="+mn-ea"/>
                <a:cs typeface="Vrinda" panose="020B0502040204020203" pitchFamily="34" charset="0"/>
              </a:rPr>
              <a:t>সহকারী শিক্ষক।</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bn-IN" sz="3600" b="1" i="0" u="none" strike="noStrike" kern="1200" normalizeH="0" baseline="0" noProof="0" dirty="0">
                <a:ln/>
                <a:solidFill>
                  <a:srgbClr val="C00000"/>
                </a:solidFill>
                <a:uLnTx/>
                <a:uFillTx/>
                <a:latin typeface="Corbel" panose="020B0503020204020204"/>
                <a:ea typeface="+mn-ea"/>
                <a:cs typeface="Vrinda" panose="020B0502040204020203" pitchFamily="34" charset="0"/>
              </a:rPr>
              <a:t>জামতলা দাখিল মাদ্রাসা</a:t>
            </a:r>
            <a:r>
              <a:rPr kumimoji="0" lang="en-US" sz="3600" b="1" i="0" u="none" strike="noStrike" kern="1200" normalizeH="0" baseline="0" noProof="0" dirty="0">
                <a:ln/>
                <a:solidFill>
                  <a:srgbClr val="C00000"/>
                </a:solidFill>
                <a:uLnTx/>
                <a:uFillTx/>
                <a:latin typeface="Corbel" panose="020B0503020204020204"/>
                <a:ea typeface="+mn-ea"/>
              </a:rPr>
              <a:t>। </a:t>
            </a:r>
            <a:endParaRPr kumimoji="0" lang="bn-IN" sz="3600" b="1" i="0" u="none" strike="noStrike" kern="1200" normalizeH="0" baseline="0" noProof="0" dirty="0">
              <a:ln/>
              <a:solidFill>
                <a:srgbClr val="C00000"/>
              </a:solidFill>
              <a:uLnTx/>
              <a:uFillTx/>
              <a:latin typeface="Corbel" panose="020B0503020204020204"/>
              <a:ea typeface="+mn-ea"/>
              <a:cs typeface="Vrinda"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bn-IN" sz="3600" b="1" i="0" u="none" strike="noStrike" kern="1200" normalizeH="0" baseline="0" noProof="0" dirty="0">
                <a:ln/>
                <a:solidFill>
                  <a:srgbClr val="C00000"/>
                </a:solidFill>
                <a:uLnTx/>
                <a:uFillTx/>
                <a:latin typeface="Corbel" panose="020B0503020204020204"/>
                <a:ea typeface="+mn-ea"/>
                <a:cs typeface="Vrinda" panose="020B0502040204020203" pitchFamily="34" charset="0"/>
              </a:rPr>
              <a:t>গোয়ালন্দ,রাজবাড়ী। </a:t>
            </a:r>
            <a:endParaRPr kumimoji="0" lang="en-US" sz="3600" b="1" i="0" u="none" strike="noStrike" kern="1200" normalizeH="0" baseline="0" noProof="0" dirty="0">
              <a:ln/>
              <a:solidFill>
                <a:srgbClr val="C00000"/>
              </a:solidFill>
              <a:uLnTx/>
              <a:uFillTx/>
              <a:latin typeface="Corbel" panose="020B0503020204020204"/>
              <a:ea typeface="+mn-ea"/>
            </a:endParaRPr>
          </a:p>
        </p:txBody>
      </p:sp>
      <p:sp>
        <p:nvSpPr>
          <p:cNvPr id="6" name="TextBox 5">
            <a:extLst>
              <a:ext uri="{FF2B5EF4-FFF2-40B4-BE49-F238E27FC236}">
                <a16:creationId xmlns:a16="http://schemas.microsoft.com/office/drawing/2014/main" id="{4E4B3C73-1A2D-416D-A827-ED5781AB188D}"/>
              </a:ext>
            </a:extLst>
          </p:cNvPr>
          <p:cNvSpPr txBox="1"/>
          <p:nvPr/>
        </p:nvSpPr>
        <p:spPr>
          <a:xfrm>
            <a:off x="4028758" y="42161"/>
            <a:ext cx="4169045" cy="2201333"/>
          </a:xfrm>
          <a:prstGeom prst="rect">
            <a:avLst/>
          </a:prstGeom>
          <a:noFill/>
        </p:spPr>
        <p:style>
          <a:lnRef idx="0">
            <a:schemeClr val="accent5"/>
          </a:lnRef>
          <a:fillRef idx="3">
            <a:schemeClr val="accent5"/>
          </a:fillRef>
          <a:effectRef idx="3">
            <a:schemeClr val="accent5"/>
          </a:effectRef>
          <a:fontRef idx="minor">
            <a:schemeClr val="lt1"/>
          </a:fontRef>
        </p:style>
        <p:txBody>
          <a:bodyPr wrap="square">
            <a:prstTxWarp prst="textChevro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BD" sz="8000" b="0" i="0" u="none" strike="noStrike" kern="1200" cap="none" spc="0" normalizeH="0" baseline="0" noProof="0" dirty="0">
                <a:ln>
                  <a:noFill/>
                </a:ln>
                <a:solidFill>
                  <a:srgbClr val="C00000"/>
                </a:solidFill>
                <a:effectLst/>
                <a:uLnTx/>
                <a:uFillTx/>
                <a:latin typeface="NikoshBAN" pitchFamily="2" charset="0"/>
                <a:ea typeface="+mn-ea"/>
                <a:cs typeface="NikoshBAN" pitchFamily="2" charset="0"/>
              </a:rPr>
              <a:t>উপস্থাপনায়</a:t>
            </a:r>
            <a:endParaRPr kumimoji="0" lang="en-US" sz="8000" b="0" i="0" u="none" strike="noStrike" kern="1200" cap="none" spc="0" normalizeH="0" baseline="0" noProof="0" dirty="0">
              <a:ln>
                <a:noFill/>
              </a:ln>
              <a:solidFill>
                <a:srgbClr val="C00000"/>
              </a:solidFill>
              <a:effectLst/>
              <a:uLnTx/>
              <a:uFillTx/>
              <a:latin typeface="NikoshBAN" pitchFamily="2" charset="0"/>
              <a:ea typeface="+mn-ea"/>
              <a:cs typeface="NikoshBAN" pitchFamily="2" charset="0"/>
            </a:endParaRPr>
          </a:p>
        </p:txBody>
      </p:sp>
      <p:pic>
        <p:nvPicPr>
          <p:cNvPr id="21" name="Picture 20">
            <a:extLst>
              <a:ext uri="{FF2B5EF4-FFF2-40B4-BE49-F238E27FC236}">
                <a16:creationId xmlns:a16="http://schemas.microsoft.com/office/drawing/2014/main" id="{29BFA03B-AC21-49D5-8732-8A04A5510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127" y="2112041"/>
            <a:ext cx="2327482" cy="4097061"/>
          </a:xfrm>
          <a:prstGeom prst="ellipse">
            <a:avLst/>
          </a:prstGeom>
          <a:ln>
            <a:noFill/>
          </a:ln>
          <a:effectLst>
            <a:softEdge rad="112500"/>
          </a:effectLst>
        </p:spPr>
      </p:pic>
      <p:pic>
        <p:nvPicPr>
          <p:cNvPr id="2" name="Picture 1">
            <a:extLst>
              <a:ext uri="{FF2B5EF4-FFF2-40B4-BE49-F238E27FC236}">
                <a16:creationId xmlns:a16="http://schemas.microsoft.com/office/drawing/2014/main" id="{080A23F6-BB59-407E-B53E-4A82306A9C88}"/>
              </a:ext>
            </a:extLst>
          </p:cNvPr>
          <p:cNvPicPr>
            <a:picLocks noChangeAspect="1"/>
          </p:cNvPicPr>
          <p:nvPr/>
        </p:nvPicPr>
        <p:blipFill rotWithShape="1">
          <a:blip r:embed="rId3">
            <a:extLst>
              <a:ext uri="{28A0092B-C50C-407E-A947-70E740481C1C}">
                <a14:useLocalDpi xmlns:a14="http://schemas.microsoft.com/office/drawing/2010/main" val="0"/>
              </a:ext>
            </a:extLst>
          </a:blip>
          <a:srcRect l="13852" t="5111" r="8518" b="33726"/>
          <a:stretch/>
        </p:blipFill>
        <p:spPr>
          <a:xfrm>
            <a:off x="241747" y="1720455"/>
            <a:ext cx="3331669" cy="426776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67434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01989F-9D7C-4CFB-8B4A-D1ED1B7FA6DF}"/>
              </a:ext>
            </a:extLst>
          </p:cNvPr>
          <p:cNvSpPr/>
          <p:nvPr/>
        </p:nvSpPr>
        <p:spPr>
          <a:xfrm>
            <a:off x="231913" y="457056"/>
            <a:ext cx="5479774" cy="5509200"/>
          </a:xfrm>
          <a:prstGeom prst="rect">
            <a:avLst/>
          </a:prstGeom>
        </p:spPr>
        <p:txBody>
          <a:bodyPr wrap="square">
            <a:spAutoFit/>
          </a:bodyPr>
          <a:lstStyle/>
          <a:p>
            <a:r>
              <a:rPr lang="as-IN" sz="1600" dirty="0">
                <a:solidFill>
                  <a:srgbClr val="363638"/>
                </a:solidFill>
                <a:latin typeface="SolaimanLipi"/>
              </a:rPr>
              <a:t>কবি আবদুল হাকিমের স্বভাষার প্রতি ছিল গভীর শ্রদ্ধা ও মমতা। সেই শ্রদ্ধা আর মমতায় উৎসারিত হয়েই তিনি উপর্যুক্ত কবিতাটি লেখায় হাত দিয়েছেন। সেই মধ্যযুগেও কারো যে মাতৃভাষার প্রতি এতোটা মমত্ববোধ, প্রগাঢ় ভালোবাসা ছিল, সত্যিই বিষয়টি ভাবনার উদ্রেককারী।</a:t>
            </a:r>
            <a:br>
              <a:rPr lang="as-IN" sz="1600" dirty="0"/>
            </a:br>
            <a:r>
              <a:rPr lang="as-IN" sz="1600" dirty="0">
                <a:solidFill>
                  <a:srgbClr val="363638"/>
                </a:solidFill>
                <a:latin typeface="SolaimanLipi"/>
              </a:rPr>
              <a:t>এখন দেখা যেতে পারে, কবি আবদুল হাকিমের ভাষ্যমতে তৎকালে বাংলা ভাষার সংকটটা [ ক্রাইসিস] কী ছিল। তাঁর কবিতার অনুগামী হলে দেখা যায়, তৎকালে মানুষ ধর্মীয় ভুল ব্যাখ্যার অনুগামী হয়ে বাংলা ভাষার প্রতি চরম বৈরি আচরণ করেছে। তাদের হয়তো ধারণা ছিল যে,</a:t>
            </a:r>
            <a:br>
              <a:rPr lang="as-IN" sz="1600" dirty="0"/>
            </a:br>
            <a:r>
              <a:rPr lang="as-IN" sz="1600" dirty="0">
                <a:solidFill>
                  <a:srgbClr val="363638"/>
                </a:solidFill>
                <a:latin typeface="SolaimanLipi"/>
              </a:rPr>
              <a:t>আরবি-ফারসি আল্লাহর ভাষা; এই ভাষা ব্যতীত অন্যসকল ভাষায় আল্লাহকে ডাকলে সাড়া দেন না; বা তৎকালের অতি মূর্খদের হয়তো ধারণা ছিল যে, আরবি-ফারসি ছাড়া খোদাতায়ালা অন্য ভাষা বুঝতেই পারেন না। সম্পূর্ণ এই ভুল ধারণার বশবর্তী হয়ে তৎকালে মানুষ বাংলা ভাষাকে মনে-প্রাণে গ্রহণ করতে পারেনি; তারা এই ভাষাটির সঙ্গে বিমাতাসুলভ আচরণ করেছে। তারা এই দেশে বাস করেছে, এই দেশের আলো-হাওয়ায় বেড়ে উঠেছে; কিন্তু দুঃখের বিষয়, এই দেশের ভাষাটিকে গ্রহণ করতে পারেনি; একে হিন্দুর ভাষা বলে চালিয়ে দেয়ার চেষ্টা করেছে। তারা এতোটাই অজ্ঞ ও নাদান ছিল যে, তারা জানতই না যে কোন ভাষাবিশেষের প্রতি সৃষ্টিকর্তার রাগ-অনুরাগ নেই। তিনি সকল ভাষাই বোঝেন, সকল ভাষাতেই সমানভাবে সাড়া দেন</a:t>
            </a:r>
            <a:endParaRPr lang="en-US" sz="1600" dirty="0"/>
          </a:p>
        </p:txBody>
      </p:sp>
      <p:sp>
        <p:nvSpPr>
          <p:cNvPr id="3" name="Rectangle 2">
            <a:extLst>
              <a:ext uri="{FF2B5EF4-FFF2-40B4-BE49-F238E27FC236}">
                <a16:creationId xmlns:a16="http://schemas.microsoft.com/office/drawing/2014/main" id="{92D29224-D5D2-41B2-9E91-861398C8934F}"/>
              </a:ext>
            </a:extLst>
          </p:cNvPr>
          <p:cNvSpPr/>
          <p:nvPr/>
        </p:nvSpPr>
        <p:spPr>
          <a:xfrm>
            <a:off x="6096000" y="380928"/>
            <a:ext cx="5652655" cy="5355312"/>
          </a:xfrm>
          <a:prstGeom prst="rect">
            <a:avLst/>
          </a:prstGeom>
        </p:spPr>
        <p:txBody>
          <a:bodyPr wrap="square">
            <a:spAutoFit/>
          </a:bodyPr>
          <a:lstStyle/>
          <a:p>
            <a:r>
              <a:rPr lang="as-IN" dirty="0">
                <a:solidFill>
                  <a:srgbClr val="363638"/>
                </a:solidFill>
                <a:latin typeface="SolaimanLipi"/>
              </a:rPr>
              <a:t>রাষ্ট্র ভাষা বাংলা প্রাপ্তি বীর বাঙ্গালীদের এক গর্বের ইতিহাস।১৯৫২ সালের ভাষা আন্দোলনের রক্তের ইতিহাস আমাদের সকলেরই জানা রয়েছে। বিশ্বজনীন বাংলা ভাষার গুরুত্ব তুলে ধরতে ইউনেসকো ২১শে ফেব্রুয়ারিকে আন্তর্জাতিক মাতৃভাষা দিবসের স্বীকৃতি দিয়েছে।বায়ান্নর ভাষা আন্দোলনকে স্বাধীনতা আন্দোলতের আতুরঘর বলা হয়ে থাকে।</a:t>
            </a:r>
            <a:br>
              <a:rPr lang="as-IN" dirty="0"/>
            </a:br>
            <a:r>
              <a:rPr lang="as-IN" dirty="0">
                <a:solidFill>
                  <a:srgbClr val="363638"/>
                </a:solidFill>
                <a:latin typeface="SolaimanLipi"/>
              </a:rPr>
              <a:t>অমর একুশে গ্রন্থমেলা বাঙ্গালীর প্রাণেরমেলা।বাংলা একাডেমী প্রাঙ্গণ এবং সোহরাওয়ার্দী উদ্যানে জমতে শুরু করেছে গ্রন্থ মেলা।ছুটির দিনগুলিতে থাকে ক্রেতা-দর্শনার্থীদের উপচেপড়া ভিড় যা মেলায় প্রাণের সঞ্চার আনে।অমর একুশে গ্রন্থ মেলায় লেখক-পাঠকদের এক কাতারে নিয়ে আসে যা আমাদের এক নতুন অভিজ্ঞতার সন্ধান দেয়,পুলকিত করে হৃদয়।</a:t>
            </a:r>
            <a:br>
              <a:rPr lang="as-IN" dirty="0"/>
            </a:br>
            <a:r>
              <a:rPr lang="as-IN" dirty="0">
                <a:solidFill>
                  <a:srgbClr val="363638"/>
                </a:solidFill>
                <a:latin typeface="SolaimanLipi"/>
              </a:rPr>
              <a:t>বাংলা একাডেমীর আয়োজনে অমর একুশে গ্রন্থমেলা সাঁজে নব সাঁজে।শিশু থেকে বৃদ্ধ সকলের কাছে এ মেলার গুরুত্ব বহন করে। আমি এবছর বই মেলায় ইতোমধ্যে কয়েকদিন সময় অতিবাহিত করেছি।মেলা আমাদের সংস্কৃতির একটি গুরুত্বপূর্ণ অংশ যা আমাদের সভ্যতাকে বহন করে এবং শিল্প সাহিত্যকে সমৃদ্ধ করে চলেছে। এমনই উৎসবে আমরা মাততে যায় যুগ যুগ।অমর একুশে গ্রন্থমেলার শুভ কামনা করছি</a:t>
            </a:r>
            <a:endParaRPr lang="en-US" dirty="0"/>
          </a:p>
        </p:txBody>
      </p:sp>
    </p:spTree>
    <p:extLst>
      <p:ext uri="{BB962C8B-B14F-4D97-AF65-F5344CB8AC3E}">
        <p14:creationId xmlns:p14="http://schemas.microsoft.com/office/powerpoint/2010/main" val="3349724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0AC881AD-F983-4DE1-A6B9-44167A8792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2" r="1673" b="246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B1126D-7E22-46C6-BFFE-0CAE5A0D7EEE}"/>
              </a:ext>
            </a:extLst>
          </p:cNvPr>
          <p:cNvSpPr txBox="1"/>
          <p:nvPr/>
        </p:nvSpPr>
        <p:spPr>
          <a:xfrm>
            <a:off x="411028" y="449610"/>
            <a:ext cx="8138612" cy="4524315"/>
          </a:xfrm>
          <a:prstGeom prst="rect">
            <a:avLst/>
          </a:prstGeom>
          <a:noFill/>
        </p:spPr>
        <p:txBody>
          <a:bodyPr wrap="square" rtlCol="0">
            <a:spAutoFit/>
          </a:bodyPr>
          <a:lstStyle/>
          <a:p>
            <a:r>
              <a:rPr lang="en-US" sz="9600" b="1" dirty="0" err="1">
                <a:ln w="6600">
                  <a:solidFill>
                    <a:schemeClr val="accent2"/>
                  </a:solidFill>
                  <a:prstDash val="solid"/>
                </a:ln>
                <a:solidFill>
                  <a:srgbClr val="FFFF00"/>
                </a:solidFill>
                <a:effectLst>
                  <a:outerShdw dist="38100" dir="2700000" algn="tl" rotWithShape="0">
                    <a:schemeClr val="accent2"/>
                  </a:outerShdw>
                </a:effectLst>
              </a:rPr>
              <a:t>ধন্যবাদ</a:t>
            </a:r>
            <a:r>
              <a:rPr lang="en-US" sz="9600" b="1" dirty="0">
                <a:ln w="6600">
                  <a:solidFill>
                    <a:schemeClr val="accent2"/>
                  </a:solidFill>
                  <a:prstDash val="solid"/>
                </a:ln>
                <a:solidFill>
                  <a:srgbClr val="FFFF00"/>
                </a:solidFill>
                <a:effectLst>
                  <a:outerShdw dist="38100" dir="2700000" algn="tl" rotWithShape="0">
                    <a:schemeClr val="accent2"/>
                  </a:outerShdw>
                </a:effectLst>
              </a:rPr>
              <a:t> </a:t>
            </a:r>
            <a:r>
              <a:rPr lang="en-US" sz="9600" b="1" dirty="0" err="1">
                <a:ln w="6600">
                  <a:solidFill>
                    <a:schemeClr val="accent2"/>
                  </a:solidFill>
                  <a:prstDash val="solid"/>
                </a:ln>
                <a:solidFill>
                  <a:srgbClr val="FFFF00"/>
                </a:solidFill>
                <a:effectLst>
                  <a:outerShdw dist="38100" dir="2700000" algn="tl" rotWithShape="0">
                    <a:schemeClr val="accent2"/>
                  </a:outerShdw>
                </a:effectLst>
              </a:rPr>
              <a:t>ভালো</a:t>
            </a:r>
            <a:r>
              <a:rPr lang="en-US" sz="9600" b="1" dirty="0">
                <a:ln w="6600">
                  <a:solidFill>
                    <a:schemeClr val="accent2"/>
                  </a:solidFill>
                  <a:prstDash val="solid"/>
                </a:ln>
                <a:solidFill>
                  <a:srgbClr val="FFFF00"/>
                </a:solidFill>
                <a:effectLst>
                  <a:outerShdw dist="38100" dir="2700000" algn="tl" rotWithShape="0">
                    <a:schemeClr val="accent2"/>
                  </a:outerShdw>
                </a:effectLst>
              </a:rPr>
              <a:t> </a:t>
            </a:r>
            <a:r>
              <a:rPr lang="en-US" sz="9600" b="1" dirty="0" err="1">
                <a:ln w="6600">
                  <a:solidFill>
                    <a:schemeClr val="accent2"/>
                  </a:solidFill>
                  <a:prstDash val="solid"/>
                </a:ln>
                <a:solidFill>
                  <a:srgbClr val="FFFF00"/>
                </a:solidFill>
                <a:effectLst>
                  <a:outerShdw dist="38100" dir="2700000" algn="tl" rotWithShape="0">
                    <a:schemeClr val="accent2"/>
                  </a:outerShdw>
                </a:effectLst>
              </a:rPr>
              <a:t>থাকো,সুস্থ</a:t>
            </a:r>
            <a:r>
              <a:rPr lang="en-US" sz="9600" b="1" dirty="0">
                <a:ln w="6600">
                  <a:solidFill>
                    <a:schemeClr val="accent2"/>
                  </a:solidFill>
                  <a:prstDash val="solid"/>
                </a:ln>
                <a:solidFill>
                  <a:srgbClr val="FFFF00"/>
                </a:solidFill>
                <a:effectLst>
                  <a:outerShdw dist="38100" dir="2700000" algn="tl" rotWithShape="0">
                    <a:schemeClr val="accent2"/>
                  </a:outerShdw>
                </a:effectLst>
              </a:rPr>
              <a:t> </a:t>
            </a:r>
            <a:r>
              <a:rPr lang="en-US" sz="9600" b="1" dirty="0" err="1">
                <a:ln w="6600">
                  <a:solidFill>
                    <a:schemeClr val="accent2"/>
                  </a:solidFill>
                  <a:prstDash val="solid"/>
                </a:ln>
                <a:solidFill>
                  <a:srgbClr val="FFFF00"/>
                </a:solidFill>
                <a:effectLst>
                  <a:outerShdw dist="38100" dir="2700000" algn="tl" rotWithShape="0">
                    <a:schemeClr val="accent2"/>
                  </a:outerShdw>
                </a:effectLst>
              </a:rPr>
              <a:t>থাকো</a:t>
            </a:r>
            <a:r>
              <a:rPr lang="en-US" sz="9600" b="1" dirty="0">
                <a:ln w="6600">
                  <a:solidFill>
                    <a:schemeClr val="accent2"/>
                  </a:solidFill>
                  <a:prstDash val="solid"/>
                </a:ln>
                <a:solidFill>
                  <a:srgbClr val="FFFF00"/>
                </a:solidFill>
                <a:effectLst>
                  <a:outerShdw dist="38100" dir="2700000" algn="tl" rotWithShape="0">
                    <a:schemeClr val="accent2"/>
                  </a:outerShdw>
                </a:effectLst>
              </a:rPr>
              <a:t>।</a:t>
            </a:r>
          </a:p>
        </p:txBody>
      </p:sp>
      <p:sp>
        <p:nvSpPr>
          <p:cNvPr id="2" name="Frame 1">
            <a:extLst>
              <a:ext uri="{FF2B5EF4-FFF2-40B4-BE49-F238E27FC236}">
                <a16:creationId xmlns:a16="http://schemas.microsoft.com/office/drawing/2014/main" id="{E7E35837-145B-4112-ACE4-8BAAFC733C62}"/>
              </a:ext>
            </a:extLst>
          </p:cNvPr>
          <p:cNvSpPr/>
          <p:nvPr/>
        </p:nvSpPr>
        <p:spPr>
          <a:xfrm>
            <a:off x="-152400" y="0"/>
            <a:ext cx="12496800" cy="6968837"/>
          </a:xfrm>
          <a:prstGeom prst="frame">
            <a:avLst>
              <a:gd name="adj1" fmla="val 2500"/>
            </a:avLst>
          </a:prstGeom>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809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02280" y="404016"/>
            <a:ext cx="4602480" cy="822960"/>
          </a:xfrm>
          <a:prstGeom prst="roundRect">
            <a:avLst>
              <a:gd name="adj" fmla="val 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s-IN" sz="6000" dirty="0">
                <a:solidFill>
                  <a:schemeClr val="tx1"/>
                </a:solidFill>
                <a:latin typeface="NikoshBAN" panose="02000000000000000000" pitchFamily="2" charset="0"/>
                <a:cs typeface="NikoshBAN" panose="02000000000000000000" pitchFamily="2" charset="0"/>
              </a:rPr>
              <a:t>প</a:t>
            </a:r>
            <a:r>
              <a:rPr lang="en-US" sz="6000" dirty="0" err="1">
                <a:solidFill>
                  <a:schemeClr val="tx1"/>
                </a:solidFill>
                <a:latin typeface="NikoshBAN" panose="02000000000000000000" pitchFamily="2" charset="0"/>
                <a:cs typeface="NikoshBAN" panose="02000000000000000000" pitchFamily="2" charset="0"/>
              </a:rPr>
              <a:t>াঠ</a:t>
            </a:r>
            <a:r>
              <a:rPr lang="en-US" sz="6000" dirty="0">
                <a:solidFill>
                  <a:schemeClr val="tx1"/>
                </a:solidFill>
                <a:latin typeface="NikoshBAN" panose="02000000000000000000" pitchFamily="2" charset="0"/>
                <a:cs typeface="NikoshBAN" panose="02000000000000000000" pitchFamily="2" charset="0"/>
              </a:rPr>
              <a:t> </a:t>
            </a:r>
            <a:r>
              <a:rPr lang="en-US" sz="6000" dirty="0" err="1">
                <a:solidFill>
                  <a:schemeClr val="tx1"/>
                </a:solidFill>
                <a:latin typeface="NikoshBAN" panose="02000000000000000000" pitchFamily="2" charset="0"/>
                <a:cs typeface="NikoshBAN" panose="02000000000000000000" pitchFamily="2" charset="0"/>
              </a:rPr>
              <a:t>পরিচিতি</a:t>
            </a:r>
            <a:r>
              <a:rPr lang="en-US" sz="6000" dirty="0">
                <a:solidFill>
                  <a:schemeClr val="tx1"/>
                </a:solidFill>
              </a:rPr>
              <a:t> </a:t>
            </a:r>
          </a:p>
        </p:txBody>
      </p:sp>
      <p:sp>
        <p:nvSpPr>
          <p:cNvPr id="9" name="Rectangle 8"/>
          <p:cNvSpPr/>
          <p:nvPr/>
        </p:nvSpPr>
        <p:spPr>
          <a:xfrm>
            <a:off x="7604760" y="2109651"/>
            <a:ext cx="3905793" cy="291301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bn-IN" sz="3600" dirty="0">
                <a:solidFill>
                  <a:schemeClr val="tx1"/>
                </a:solidFill>
                <a:latin typeface="NikoshBAN" panose="02000000000000000000" pitchFamily="2" charset="0"/>
                <a:cs typeface="NikoshBAN" panose="02000000000000000000" pitchFamily="2" charset="0"/>
              </a:rPr>
              <a:t>শ্রেণি : নবম</a:t>
            </a:r>
            <a:r>
              <a:rPr lang="en-US" sz="3600" dirty="0">
                <a:solidFill>
                  <a:schemeClr val="tx1"/>
                </a:solidFill>
                <a:latin typeface="NikoshBAN" panose="02000000000000000000" pitchFamily="2" charset="0"/>
                <a:cs typeface="NikoshBAN" panose="02000000000000000000" pitchFamily="2" charset="0"/>
              </a:rPr>
              <a:t>/</a:t>
            </a:r>
            <a:r>
              <a:rPr lang="as-IN" sz="3600" dirty="0">
                <a:solidFill>
                  <a:schemeClr val="tx1"/>
                </a:solidFill>
                <a:latin typeface="NikoshBAN" panose="02000000000000000000" pitchFamily="2" charset="0"/>
                <a:cs typeface="NikoshBAN" panose="02000000000000000000" pitchFamily="2" charset="0"/>
              </a:rPr>
              <a:t>দ</a:t>
            </a:r>
            <a:r>
              <a:rPr lang="en-US" sz="3600" dirty="0">
                <a:solidFill>
                  <a:schemeClr val="tx1"/>
                </a:solidFill>
                <a:latin typeface="NikoshBAN" panose="02000000000000000000" pitchFamily="2" charset="0"/>
                <a:cs typeface="NikoshBAN" panose="02000000000000000000" pitchFamily="2" charset="0"/>
              </a:rPr>
              <a:t>শ</a:t>
            </a:r>
            <a:r>
              <a:rPr lang="as-IN" sz="3600" dirty="0">
                <a:solidFill>
                  <a:schemeClr val="tx1"/>
                </a:solidFill>
                <a:latin typeface="NikoshBAN" panose="02000000000000000000" pitchFamily="2" charset="0"/>
                <a:cs typeface="NikoshBAN" panose="02000000000000000000" pitchFamily="2" charset="0"/>
              </a:rPr>
              <a:t>ম</a:t>
            </a:r>
            <a:r>
              <a:rPr lang="en-US" sz="3600" dirty="0">
                <a:solidFill>
                  <a:schemeClr val="tx1"/>
                </a:solidFill>
                <a:latin typeface="NikoshBAN" panose="02000000000000000000" pitchFamily="2" charset="0"/>
                <a:cs typeface="NikoshBAN" panose="02000000000000000000" pitchFamily="2" charset="0"/>
              </a:rPr>
              <a:t> </a:t>
            </a:r>
            <a:endParaRPr lang="bn-IN" sz="3600" dirty="0">
              <a:solidFill>
                <a:schemeClr val="tx1"/>
              </a:solidFill>
              <a:latin typeface="NikoshBAN" panose="02000000000000000000" pitchFamily="2" charset="0"/>
              <a:cs typeface="NikoshBAN" panose="02000000000000000000" pitchFamily="2" charset="0"/>
            </a:endParaRPr>
          </a:p>
          <a:p>
            <a:r>
              <a:rPr lang="bn-IN" sz="3600" dirty="0">
                <a:solidFill>
                  <a:schemeClr val="tx1"/>
                </a:solidFill>
                <a:latin typeface="NikoshBAN" panose="02000000000000000000" pitchFamily="2" charset="0"/>
                <a:cs typeface="NikoshBAN" panose="02000000000000000000" pitchFamily="2" charset="0"/>
              </a:rPr>
              <a:t>বিষয় : বাংলা,১ম পত্র </a:t>
            </a:r>
          </a:p>
          <a:p>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a:stretch>
            <a:fillRect/>
          </a:stretch>
        </p:blipFill>
        <p:spPr>
          <a:xfrm>
            <a:off x="551905" y="1938476"/>
            <a:ext cx="3174275" cy="394809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2" name="Frame 1">
            <a:extLst>
              <a:ext uri="{FF2B5EF4-FFF2-40B4-BE49-F238E27FC236}">
                <a16:creationId xmlns:a16="http://schemas.microsoft.com/office/drawing/2014/main" id="{67936D59-A80A-4F06-9273-4AB117788CA9}"/>
              </a:ext>
            </a:extLst>
          </p:cNvPr>
          <p:cNvSpPr/>
          <p:nvPr/>
        </p:nvSpPr>
        <p:spPr>
          <a:xfrm>
            <a:off x="-152400" y="-1"/>
            <a:ext cx="12496800" cy="6968837"/>
          </a:xfrm>
          <a:prstGeom prst="frame">
            <a:avLst>
              <a:gd name="adj1" fmla="val 2500"/>
            </a:avLst>
          </a:prstGeom>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8" name="Object 7">
            <a:hlinkClick r:id="" action="ppaction://ole?verb=0"/>
            <a:extLst>
              <a:ext uri="{FF2B5EF4-FFF2-40B4-BE49-F238E27FC236}">
                <a16:creationId xmlns:a16="http://schemas.microsoft.com/office/drawing/2014/main" id="{5A7FE288-B6F1-447B-A989-A799F4F67AAB}"/>
              </a:ext>
            </a:extLst>
          </p:cNvPr>
          <p:cNvGraphicFramePr>
            <a:graphicFrameLocks noChangeAspect="1"/>
          </p:cNvGraphicFramePr>
          <p:nvPr/>
        </p:nvGraphicFramePr>
        <p:xfrm>
          <a:off x="3726180" y="3570034"/>
          <a:ext cx="3802605" cy="1206362"/>
        </p:xfrm>
        <a:graphic>
          <a:graphicData uri="http://schemas.openxmlformats.org/presentationml/2006/ole">
            <mc:AlternateContent xmlns:mc="http://schemas.openxmlformats.org/markup-compatibility/2006">
              <mc:Choice xmlns:v="urn:schemas-microsoft-com:vml" Requires="v">
                <p:oleObj spid="_x0000_s1027" name="Packager Shell Object" showAsIcon="1" r:id="rId4" imgW="5394240" imgH="488520" progId="Package">
                  <p:embed/>
                </p:oleObj>
              </mc:Choice>
              <mc:Fallback>
                <p:oleObj name="Packager Shell Object" showAsIcon="1" r:id="rId4" imgW="5394240" imgH="488520" progId="Package">
                  <p:embed/>
                  <p:pic>
                    <p:nvPicPr>
                      <p:cNvPr id="8" name="Object 7">
                        <a:hlinkClick r:id="" action="ppaction://ole?verb=0"/>
                        <a:extLst>
                          <a:ext uri="{FF2B5EF4-FFF2-40B4-BE49-F238E27FC236}">
                            <a16:creationId xmlns:a16="http://schemas.microsoft.com/office/drawing/2014/main" id="{5A7FE288-B6F1-447B-A989-A799F4F67AAB}"/>
                          </a:ext>
                        </a:extLst>
                      </p:cNvPr>
                      <p:cNvPicPr/>
                      <p:nvPr/>
                    </p:nvPicPr>
                    <p:blipFill>
                      <a:blip r:embed="rId5"/>
                      <a:stretch>
                        <a:fillRect/>
                      </a:stretch>
                    </p:blipFill>
                    <p:spPr>
                      <a:xfrm>
                        <a:off x="3726180" y="3570034"/>
                        <a:ext cx="3802605" cy="1206362"/>
                      </a:xfrm>
                      <a:prstGeom prst="rect">
                        <a:avLst/>
                      </a:prstGeom>
                    </p:spPr>
                  </p:pic>
                </p:oleObj>
              </mc:Fallback>
            </mc:AlternateContent>
          </a:graphicData>
        </a:graphic>
      </p:graphicFrame>
    </p:spTree>
    <p:extLst>
      <p:ext uri="{BB962C8B-B14F-4D97-AF65-F5344CB8AC3E}">
        <p14:creationId xmlns:p14="http://schemas.microsoft.com/office/powerpoint/2010/main" val="113383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ভাষা আন্দোলনের শহীদদের ছবি ">
            <a:extLst>
              <a:ext uri="{FF2B5EF4-FFF2-40B4-BE49-F238E27FC236}">
                <a16:creationId xmlns:a16="http://schemas.microsoft.com/office/drawing/2014/main" id="{C90175ED-2E9B-47C7-ACB3-B63C963D5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
            <a:ext cx="11490960" cy="63703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89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ভাষা আন্দোলনের শহীদদের ছবি ">
            <a:extLst>
              <a:ext uri="{FF2B5EF4-FFF2-40B4-BE49-F238E27FC236}">
                <a16:creationId xmlns:a16="http://schemas.microsoft.com/office/drawing/2014/main" id="{9127BBB3-C135-4B40-A141-95C65A689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 y="198120"/>
            <a:ext cx="12003960" cy="6537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ভাষা আন্দোলনের শহীদদের ছবি ">
            <a:extLst>
              <a:ext uri="{FF2B5EF4-FFF2-40B4-BE49-F238E27FC236}">
                <a16:creationId xmlns:a16="http://schemas.microsoft.com/office/drawing/2014/main" id="{B12AC963-637D-4856-BBF1-31B0779D0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 y="198120"/>
            <a:ext cx="12003960" cy="65989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ভাষা আন্দোলনের শহীদদের ছবি ">
            <a:extLst>
              <a:ext uri="{FF2B5EF4-FFF2-40B4-BE49-F238E27FC236}">
                <a16:creationId xmlns:a16="http://schemas.microsoft.com/office/drawing/2014/main" id="{8E5E9D07-9E75-4AC2-8431-FB7A62E3A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20" y="109451"/>
            <a:ext cx="12003960" cy="6598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EF9BE91-0415-42DA-A3AE-49C1025336D3}"/>
              </a:ext>
            </a:extLst>
          </p:cNvPr>
          <p:cNvPicPr>
            <a:picLocks noChangeAspect="1"/>
          </p:cNvPicPr>
          <p:nvPr/>
        </p:nvPicPr>
        <p:blipFill rotWithShape="1">
          <a:blip r:embed="rId5">
            <a:extLst>
              <a:ext uri="{28A0092B-C50C-407E-A947-70E740481C1C}">
                <a14:useLocalDpi xmlns:a14="http://schemas.microsoft.com/office/drawing/2010/main" val="0"/>
              </a:ext>
            </a:extLst>
          </a:blip>
          <a:srcRect t="12951" b="14317"/>
          <a:stretch/>
        </p:blipFill>
        <p:spPr>
          <a:xfrm>
            <a:off x="638002" y="81742"/>
            <a:ext cx="10915996" cy="6537960"/>
          </a:xfrm>
          <a:prstGeom prst="rect">
            <a:avLst/>
          </a:prstGeom>
          <a:ln w="38100">
            <a:solidFill>
              <a:srgbClr val="C00000"/>
            </a:solidFill>
          </a:ln>
        </p:spPr>
      </p:pic>
    </p:spTree>
    <p:extLst>
      <p:ext uri="{BB962C8B-B14F-4D97-AF65-F5344CB8AC3E}">
        <p14:creationId xmlns:p14="http://schemas.microsoft.com/office/powerpoint/2010/main" val="287084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1000"/>
                                        <p:tgtEl>
                                          <p:spTgt spid="1030"/>
                                        </p:tgtEl>
                                      </p:cBhvr>
                                    </p:animEffect>
                                    <p:anim calcmode="lin" valueType="num">
                                      <p:cBhvr>
                                        <p:cTn id="22" dur="1000" fill="hold"/>
                                        <p:tgtEl>
                                          <p:spTgt spid="1030"/>
                                        </p:tgtEl>
                                        <p:attrNameLst>
                                          <p:attrName>ppt_x</p:attrName>
                                        </p:attrNameLst>
                                      </p:cBhvr>
                                      <p:tavLst>
                                        <p:tav tm="0">
                                          <p:val>
                                            <p:strVal val="#ppt_x"/>
                                          </p:val>
                                        </p:tav>
                                        <p:tav tm="100000">
                                          <p:val>
                                            <p:strVal val="#ppt_x"/>
                                          </p:val>
                                        </p:tav>
                                      </p:tavLst>
                                    </p:anim>
                                    <p:anim calcmode="lin" valueType="num">
                                      <p:cBhvr>
                                        <p:cTn id="2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80561" y="459377"/>
            <a:ext cx="4602480" cy="914400"/>
          </a:xfrm>
          <a:prstGeom prst="rect">
            <a:avLst/>
          </a:prstGeom>
          <a:scene3d>
            <a:camera prst="orthographicFront"/>
            <a:lightRig rig="threePt" dir="t"/>
          </a:scene3d>
          <a:sp3d>
            <a:bevelT prst="angle"/>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6000" dirty="0" err="1">
                <a:latin typeface="NikoshBAN" panose="02000000000000000000" pitchFamily="2" charset="0"/>
                <a:cs typeface="NikoshBAN" panose="02000000000000000000" pitchFamily="2" charset="0"/>
              </a:rPr>
              <a:t>আজকের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পাঠ</a:t>
            </a:r>
            <a:r>
              <a:rPr lang="en-US" sz="6000" dirty="0">
                <a:latin typeface="NikoshBAN" panose="02000000000000000000" pitchFamily="2" charset="0"/>
                <a:cs typeface="NikoshBAN" panose="02000000000000000000" pitchFamily="2" charset="0"/>
              </a:rPr>
              <a:t> </a:t>
            </a:r>
          </a:p>
        </p:txBody>
      </p:sp>
      <p:pic>
        <p:nvPicPr>
          <p:cNvPr id="7" name="Picture 6"/>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91533" y="1618119"/>
            <a:ext cx="3287486" cy="395223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Rectangle 2">
            <a:extLst>
              <a:ext uri="{FF2B5EF4-FFF2-40B4-BE49-F238E27FC236}">
                <a16:creationId xmlns:a16="http://schemas.microsoft.com/office/drawing/2014/main" id="{69DCC8A9-374C-4F8F-BBB3-88F2BE05A68C}"/>
              </a:ext>
            </a:extLst>
          </p:cNvPr>
          <p:cNvSpPr/>
          <p:nvPr/>
        </p:nvSpPr>
        <p:spPr>
          <a:xfrm>
            <a:off x="7266723" y="2717074"/>
            <a:ext cx="4233744" cy="1754326"/>
          </a:xfrm>
          <a:prstGeom prst="rect">
            <a:avLst/>
          </a:prstGeom>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wrap="square">
            <a:spAutoFit/>
          </a:bodyPr>
          <a:lstStyle/>
          <a:p>
            <a:pPr lvl="0" defTabSz="914400" eaLnBrk="0" fontAlgn="base" hangingPunct="0">
              <a:spcBef>
                <a:spcPct val="0"/>
              </a:spcBef>
              <a:spcAft>
                <a:spcPct val="0"/>
              </a:spcAft>
              <a:defRPr/>
            </a:pPr>
            <a:r>
              <a:rPr lang="bn-IN" sz="5400" dirty="0">
                <a:solidFill>
                  <a:prstClr val="black"/>
                </a:solidFill>
                <a:latin typeface="NikoshBAN" panose="02000000000000000000" pitchFamily="2" charset="0"/>
                <a:cs typeface="NikoshBAN" panose="02000000000000000000" pitchFamily="2" charset="0"/>
              </a:rPr>
              <a:t>বঙ্গবাণী</a:t>
            </a:r>
          </a:p>
          <a:p>
            <a:pPr lvl="0" defTabSz="914400" eaLnBrk="0" fontAlgn="base" hangingPunct="0">
              <a:spcBef>
                <a:spcPct val="0"/>
              </a:spcBef>
              <a:spcAft>
                <a:spcPct val="0"/>
              </a:spcAft>
              <a:defRPr/>
            </a:pPr>
            <a:r>
              <a:rPr lang="bn-IN" sz="5400" dirty="0">
                <a:solidFill>
                  <a:prstClr val="black"/>
                </a:solidFill>
                <a:latin typeface="NikoshBAN" panose="02000000000000000000" pitchFamily="2" charset="0"/>
                <a:cs typeface="NikoshBAN" panose="02000000000000000000" pitchFamily="2" charset="0"/>
              </a:rPr>
              <a:t>    আব্দুল হাকিম</a:t>
            </a:r>
            <a:endParaRPr lang="en-US" sz="5400" dirty="0">
              <a:solidFill>
                <a:prstClr val="black"/>
              </a:solidFill>
              <a:latin typeface="NikoshBAN" panose="02000000000000000000" pitchFamily="2" charset="0"/>
              <a:cs typeface="NikoshBAN" panose="02000000000000000000" pitchFamily="2" charset="0"/>
            </a:endParaRPr>
          </a:p>
        </p:txBody>
      </p:sp>
      <p:pic>
        <p:nvPicPr>
          <p:cNvPr id="3074" name="Picture 2" descr="Image result for flower gip">
            <a:extLst>
              <a:ext uri="{FF2B5EF4-FFF2-40B4-BE49-F238E27FC236}">
                <a16:creationId xmlns:a16="http://schemas.microsoft.com/office/drawing/2014/main" id="{8B7CE1C3-61DB-4C02-B631-131C0AD4C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201" y="3004609"/>
            <a:ext cx="1952600" cy="25657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Frame 1">
            <a:extLst>
              <a:ext uri="{FF2B5EF4-FFF2-40B4-BE49-F238E27FC236}">
                <a16:creationId xmlns:a16="http://schemas.microsoft.com/office/drawing/2014/main" id="{1E3BB0C0-7D9F-41E8-93B0-001D4B407AD2}"/>
              </a:ext>
            </a:extLst>
          </p:cNvPr>
          <p:cNvSpPr/>
          <p:nvPr/>
        </p:nvSpPr>
        <p:spPr>
          <a:xfrm>
            <a:off x="-152400" y="-1"/>
            <a:ext cx="12496800" cy="6968837"/>
          </a:xfrm>
          <a:prstGeom prst="frame">
            <a:avLst>
              <a:gd name="adj1" fmla="val 2500"/>
            </a:avLst>
          </a:prstGeom>
          <a:ln w="57150">
            <a:solidFill>
              <a:schemeClr val="tx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73038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640" y="472440"/>
            <a:ext cx="257556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defTabSz="914400" eaLnBrk="0" fontAlgn="base" hangingPunct="0">
              <a:spcBef>
                <a:spcPct val="0"/>
              </a:spcBef>
              <a:spcAft>
                <a:spcPct val="0"/>
              </a:spcAft>
            </a:pPr>
            <a:r>
              <a:rPr lang="bn-IN" sz="5400" dirty="0">
                <a:solidFill>
                  <a:prstClr val="black"/>
                </a:solidFill>
                <a:latin typeface="NikoshBAN" panose="02000000000000000000" pitchFamily="2" charset="0"/>
                <a:cs typeface="NikoshBAN" panose="02000000000000000000" pitchFamily="2" charset="0"/>
              </a:rPr>
              <a:t>শিখনফল</a:t>
            </a:r>
            <a:endParaRPr lang="en-US" sz="5400" dirty="0">
              <a:solidFill>
                <a:prstClr val="black"/>
              </a:solidFill>
              <a:latin typeface="NikoshBAN" panose="02000000000000000000" pitchFamily="2" charset="0"/>
              <a:cs typeface="NikoshBAN" panose="02000000000000000000" pitchFamily="2" charset="0"/>
            </a:endParaRPr>
          </a:p>
        </p:txBody>
      </p:sp>
      <p:sp>
        <p:nvSpPr>
          <p:cNvPr id="5" name="Rectangle 4"/>
          <p:cNvSpPr/>
          <p:nvPr/>
        </p:nvSpPr>
        <p:spPr>
          <a:xfrm>
            <a:off x="365760" y="1755974"/>
            <a:ext cx="11460480" cy="413004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bn-BD" sz="5400" dirty="0">
                <a:ln w="9525">
                  <a:solidFill>
                    <a:schemeClr val="tx1"/>
                  </a:solidFill>
                  <a:prstDash val="solid"/>
                </a:ln>
                <a:latin typeface="NikoshBAN" panose="02000000000000000000" pitchFamily="2" charset="0"/>
                <a:cs typeface="NikoshBAN" panose="02000000000000000000" pitchFamily="2" charset="0"/>
              </a:rPr>
              <a:t>এই পাঠ শেষে শিক্ষার্থীরা</a:t>
            </a:r>
            <a:r>
              <a:rPr lang="bn-IN" sz="5400" dirty="0">
                <a:ln w="9525">
                  <a:solidFill>
                    <a:schemeClr val="tx1"/>
                  </a:solidFill>
                  <a:prstDash val="solid"/>
                </a:ln>
                <a:latin typeface="NikoshBAN" panose="02000000000000000000" pitchFamily="2" charset="0"/>
                <a:cs typeface="NikoshBAN" panose="02000000000000000000" pitchFamily="2" charset="0"/>
              </a:rPr>
              <a:t> –</a:t>
            </a:r>
            <a:endParaRPr lang="en-US" sz="5400" dirty="0">
              <a:ln w="9525">
                <a:solidFill>
                  <a:schemeClr val="tx1"/>
                </a:solidFill>
                <a:prstDash val="solid"/>
              </a:ln>
              <a:latin typeface="NikoshBAN" panose="02000000000000000000" pitchFamily="2" charset="0"/>
              <a:cs typeface="NikoshBAN" panose="02000000000000000000" pitchFamily="2" charset="0"/>
            </a:endParaRPr>
          </a:p>
          <a:p>
            <a:pPr algn="ctr"/>
            <a:endParaRPr lang="en-US" sz="3600" dirty="0">
              <a:ln w="9525">
                <a:solidFill>
                  <a:schemeClr val="tx1"/>
                </a:solidFill>
                <a:prstDash val="solid"/>
              </a:ln>
              <a:latin typeface="NikoshBAN" panose="02000000000000000000" pitchFamily="2" charset="0"/>
              <a:cs typeface="NikoshBAN" panose="02000000000000000000" pitchFamily="2" charset="0"/>
            </a:endParaRPr>
          </a:p>
          <a:p>
            <a:r>
              <a:rPr lang="bn-IN" sz="3600" dirty="0">
                <a:latin typeface="NikoshBAN" pitchFamily="2" charset="0"/>
                <a:cs typeface="NikoshBAN" pitchFamily="2" charset="0"/>
              </a:rPr>
              <a:t>১। লেখক  পরিচিতি বলতে পারবে </a:t>
            </a:r>
            <a:r>
              <a:rPr lang="en-US" sz="3600" dirty="0">
                <a:latin typeface="NikoshBAN" pitchFamily="2" charset="0"/>
                <a:cs typeface="NikoshBAN" pitchFamily="2" charset="0"/>
              </a:rPr>
              <a:t>,</a:t>
            </a:r>
          </a:p>
          <a:p>
            <a:r>
              <a:rPr lang="bn-IN" sz="3600" dirty="0">
                <a:latin typeface="NikoshBAN" pitchFamily="2" charset="0"/>
                <a:cs typeface="NikoshBAN" pitchFamily="2" charset="0"/>
              </a:rPr>
              <a:t>২ । নতুন শব্দের অর্থ বলতে পারবে</a:t>
            </a:r>
            <a:r>
              <a:rPr lang="en-US" sz="3600" dirty="0">
                <a:latin typeface="NikoshBAN" pitchFamily="2" charset="0"/>
                <a:cs typeface="NikoshBAN" pitchFamily="2" charset="0"/>
              </a:rPr>
              <a:t>,</a:t>
            </a:r>
          </a:p>
          <a:p>
            <a:r>
              <a:rPr lang="bn-IN" sz="3600" dirty="0">
                <a:latin typeface="NikoshBAN" pitchFamily="2" charset="0"/>
                <a:cs typeface="NikoshBAN" pitchFamily="2" charset="0"/>
              </a:rPr>
              <a:t>৩। মাতৃভাষার প্রতি শ্রদ্ধা </a:t>
            </a:r>
            <a:r>
              <a:rPr lang="en-US" sz="3600" dirty="0">
                <a:latin typeface="NikoshBAN" pitchFamily="2" charset="0"/>
                <a:cs typeface="NikoshBAN" pitchFamily="2" charset="0"/>
              </a:rPr>
              <a:t>ও </a:t>
            </a:r>
            <a:r>
              <a:rPr lang="bn-IN" sz="3600" dirty="0">
                <a:latin typeface="NikoshBAN" pitchFamily="2" charset="0"/>
                <a:cs typeface="NikoshBAN" pitchFamily="2" charset="0"/>
              </a:rPr>
              <a:t> গুরুত্ব সম্পর্কে  </a:t>
            </a:r>
            <a:r>
              <a:rPr lang="en-US" sz="3600" dirty="0" err="1">
                <a:latin typeface="NikoshBAN" pitchFamily="2" charset="0"/>
                <a:cs typeface="NikoshBAN" pitchFamily="2" charset="0"/>
              </a:rPr>
              <a:t>বলতে</a:t>
            </a:r>
            <a:r>
              <a:rPr lang="bn-IN" sz="3600" dirty="0">
                <a:latin typeface="NikoshBAN" pitchFamily="2" charset="0"/>
                <a:cs typeface="NikoshBAN" pitchFamily="2" charset="0"/>
              </a:rPr>
              <a:t> পারবে</a:t>
            </a:r>
            <a:r>
              <a:rPr lang="en-US" sz="3600" dirty="0">
                <a:latin typeface="NikoshBAN" pitchFamily="2" charset="0"/>
                <a:cs typeface="NikoshBAN" pitchFamily="2" charset="0"/>
              </a:rPr>
              <a:t>,</a:t>
            </a:r>
            <a:endParaRPr lang="bn-IN" dirty="0">
              <a:latin typeface="NikoshBAN" pitchFamily="2" charset="0"/>
              <a:cs typeface="NikoshBAN" pitchFamily="2" charset="0"/>
            </a:endParaRPr>
          </a:p>
          <a:p>
            <a:pPr lvl="0" defTabSz="914400" eaLnBrk="0" fontAlgn="base" hangingPunct="0">
              <a:spcBef>
                <a:spcPct val="0"/>
              </a:spcBef>
              <a:spcAft>
                <a:spcPct val="0"/>
              </a:spcAft>
            </a:pPr>
            <a:r>
              <a:rPr lang="en-US" sz="3600" dirty="0">
                <a:solidFill>
                  <a:prstClr val="black"/>
                </a:solidFill>
                <a:latin typeface="NikoshBAN" panose="02000000000000000000" pitchFamily="2" charset="0"/>
                <a:cs typeface="NikoshBAN" panose="02000000000000000000" pitchFamily="2" charset="0"/>
              </a:rPr>
              <a:t>৪।</a:t>
            </a:r>
            <a:r>
              <a:rPr lang="bn-IN" sz="3600" dirty="0">
                <a:solidFill>
                  <a:prstClr val="black"/>
                </a:solidFill>
                <a:latin typeface="NikoshBAN" panose="02000000000000000000" pitchFamily="2" charset="0"/>
                <a:cs typeface="NikoshBAN" panose="02000000000000000000" pitchFamily="2" charset="0"/>
              </a:rPr>
              <a:t>মাতৃভাষার প্রতি মমত্ববোধের প্রয়োজনীয়তা ব্যাখ্যা করতে পারবে</a:t>
            </a:r>
            <a:r>
              <a:rPr lang="en-US" sz="3600" dirty="0">
                <a:solidFill>
                  <a:prstClr val="black"/>
                </a:solidFill>
                <a:latin typeface="NikoshBAN" panose="02000000000000000000" pitchFamily="2" charset="0"/>
                <a:cs typeface="NikoshBAN" panose="02000000000000000000" pitchFamily="2" charset="0"/>
              </a:rPr>
              <a:t>।</a:t>
            </a:r>
            <a:endParaRPr lang="bn-IN" sz="3600" dirty="0">
              <a:solidFill>
                <a:prstClr val="black"/>
              </a:solidFill>
              <a:latin typeface="NikoshBAN" panose="02000000000000000000" pitchFamily="2" charset="0"/>
              <a:cs typeface="NikoshBAN" panose="02000000000000000000" pitchFamily="2" charset="0"/>
            </a:endParaRPr>
          </a:p>
          <a:p>
            <a:pPr algn="ctr"/>
            <a:r>
              <a:rPr lang="bn-IN" dirty="0">
                <a:ln w="9525">
                  <a:solidFill>
                    <a:schemeClr val="tx1"/>
                  </a:solidFill>
                  <a:prstDash val="solid"/>
                </a:ln>
                <a:latin typeface="NikoshBAN" panose="02000000000000000000" pitchFamily="2" charset="0"/>
                <a:cs typeface="NikoshBAN" panose="02000000000000000000" pitchFamily="2" charset="0"/>
              </a:rPr>
              <a:t>-</a:t>
            </a:r>
            <a:r>
              <a:rPr lang="en-US" dirty="0">
                <a:ln w="9525">
                  <a:solidFill>
                    <a:schemeClr val="tx1"/>
                  </a:solidFill>
                  <a:prstDash val="solid"/>
                </a:ln>
                <a:latin typeface="NikoshBAN" panose="02000000000000000000" pitchFamily="2" charset="0"/>
                <a:cs typeface="NikoshBAN" panose="02000000000000000000" pitchFamily="2" charset="0"/>
              </a:rPr>
              <a:t> </a:t>
            </a:r>
            <a:endParaRPr lang="en-US" dirty="0"/>
          </a:p>
        </p:txBody>
      </p:sp>
      <p:pic>
        <p:nvPicPr>
          <p:cNvPr id="2050" name="Picture 2" descr="Image result for flower gip">
            <a:extLst>
              <a:ext uri="{FF2B5EF4-FFF2-40B4-BE49-F238E27FC236}">
                <a16:creationId xmlns:a16="http://schemas.microsoft.com/office/drawing/2014/main" id="{9F6F78D1-01B0-41D3-B58F-C4D09E58D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3610" y="3987248"/>
            <a:ext cx="1809750" cy="17716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6280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33F9FC-4551-46B3-9B30-D29617CD7370}"/>
              </a:ext>
            </a:extLst>
          </p:cNvPr>
          <p:cNvSpPr/>
          <p:nvPr/>
        </p:nvSpPr>
        <p:spPr>
          <a:xfrm>
            <a:off x="7868964" y="521842"/>
            <a:ext cx="4084866"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bn-BD" sz="3600" dirty="0">
                <a:solidFill>
                  <a:schemeClr val="tx1"/>
                </a:solidFill>
                <a:latin typeface="NikoshBAN" pitchFamily="2" charset="0"/>
                <a:cs typeface="NikoshBAN" pitchFamily="2" charset="0"/>
              </a:rPr>
              <a:t>জন্ম সাল- আনুমানিক ১৬২০ সালে</a:t>
            </a:r>
            <a:endParaRPr lang="en-US" sz="3600" dirty="0">
              <a:solidFill>
                <a:schemeClr val="tx1"/>
              </a:solidFill>
              <a:latin typeface="NikoshBAN" pitchFamily="2" charset="0"/>
              <a:cs typeface="NikoshBAN" pitchFamily="2" charset="0"/>
            </a:endParaRPr>
          </a:p>
          <a:p>
            <a:pPr lvl="0"/>
            <a:r>
              <a:rPr lang="bn-BD" sz="3600" dirty="0">
                <a:solidFill>
                  <a:schemeClr val="tx1"/>
                </a:solidFill>
                <a:latin typeface="NikoshBAN" pitchFamily="2" charset="0"/>
                <a:cs typeface="NikoshBAN" pitchFamily="2" charset="0"/>
              </a:rPr>
              <a:t> সন্দ্বীপের সুধারামপুর গ্রামে </a:t>
            </a:r>
            <a:endParaRPr lang="en-US" sz="3600" dirty="0">
              <a:solidFill>
                <a:schemeClr val="tx1"/>
              </a:solidFill>
              <a:latin typeface="NikoshBAN" pitchFamily="2" charset="0"/>
              <a:cs typeface="NikoshBAN" pitchFamily="2" charset="0"/>
            </a:endParaRPr>
          </a:p>
        </p:txBody>
      </p:sp>
      <p:pic>
        <p:nvPicPr>
          <p:cNvPr id="3" name="Picture 2">
            <a:extLst>
              <a:ext uri="{FF2B5EF4-FFF2-40B4-BE49-F238E27FC236}">
                <a16:creationId xmlns:a16="http://schemas.microsoft.com/office/drawing/2014/main" id="{F5840924-05ED-43F1-AA1F-ED177943A2EB}"/>
              </a:ext>
            </a:extLst>
          </p:cNvPr>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234388" y="883881"/>
            <a:ext cx="3287486" cy="4411393"/>
          </a:xfrm>
          <a:prstGeom prst="ellipse">
            <a:avLst/>
          </a:prstGeom>
          <a:ln/>
        </p:spPr>
        <p:style>
          <a:lnRef idx="2">
            <a:schemeClr val="accent1"/>
          </a:lnRef>
          <a:fillRef idx="1">
            <a:schemeClr val="lt1"/>
          </a:fillRef>
          <a:effectRef idx="0">
            <a:schemeClr val="accent1"/>
          </a:effectRef>
          <a:fontRef idx="minor">
            <a:schemeClr val="dk1"/>
          </a:fontRef>
        </p:style>
      </p:pic>
      <p:sp>
        <p:nvSpPr>
          <p:cNvPr id="4" name="Rectangle 3">
            <a:extLst>
              <a:ext uri="{FF2B5EF4-FFF2-40B4-BE49-F238E27FC236}">
                <a16:creationId xmlns:a16="http://schemas.microsoft.com/office/drawing/2014/main" id="{7F958418-4308-4C5F-BB9B-06A7AA87ECEB}"/>
              </a:ext>
            </a:extLst>
          </p:cNvPr>
          <p:cNvSpPr/>
          <p:nvPr/>
        </p:nvSpPr>
        <p:spPr>
          <a:xfrm>
            <a:off x="7867292" y="2612525"/>
            <a:ext cx="3869970" cy="95410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r>
              <a:rPr lang="bn-BD" sz="2800" dirty="0">
                <a:solidFill>
                  <a:schemeClr val="tx1"/>
                </a:solidFill>
                <a:latin typeface="NikoshBAN" pitchFamily="2" charset="0"/>
                <a:cs typeface="NikoshBAN" pitchFamily="2" charset="0"/>
              </a:rPr>
              <a:t>আব্দুল হাকিমের বিখ্যাত কাব্যগ্রন্থ-</a:t>
            </a:r>
            <a:endParaRPr lang="en-US" sz="2800" dirty="0">
              <a:solidFill>
                <a:schemeClr val="tx1"/>
              </a:solidFill>
              <a:latin typeface="NikoshBAN" pitchFamily="2" charset="0"/>
              <a:cs typeface="NikoshBAN" pitchFamily="2" charset="0"/>
            </a:endParaRPr>
          </a:p>
          <a:p>
            <a:pPr lvl="0"/>
            <a:r>
              <a:rPr lang="bn-BD" sz="2800" dirty="0">
                <a:solidFill>
                  <a:schemeClr val="tx1"/>
                </a:solidFill>
                <a:latin typeface="NikoshBAN" pitchFamily="2" charset="0"/>
                <a:cs typeface="NikoshBAN" pitchFamily="2" charset="0"/>
              </a:rPr>
              <a:t>নূরনামা </a:t>
            </a:r>
            <a:endParaRPr lang="en-US" sz="2800" dirty="0">
              <a:solidFill>
                <a:schemeClr val="tx1"/>
              </a:solidFill>
              <a:latin typeface="NikoshBAN" pitchFamily="2" charset="0"/>
              <a:cs typeface="NikoshBAN" pitchFamily="2" charset="0"/>
            </a:endParaRPr>
          </a:p>
        </p:txBody>
      </p:sp>
      <p:sp>
        <p:nvSpPr>
          <p:cNvPr id="5" name="Rectangle 4">
            <a:extLst>
              <a:ext uri="{FF2B5EF4-FFF2-40B4-BE49-F238E27FC236}">
                <a16:creationId xmlns:a16="http://schemas.microsoft.com/office/drawing/2014/main" id="{6F2FDEB8-0679-410C-8CBA-754FE1FCD92B}"/>
              </a:ext>
            </a:extLst>
          </p:cNvPr>
          <p:cNvSpPr/>
          <p:nvPr/>
        </p:nvSpPr>
        <p:spPr>
          <a:xfrm>
            <a:off x="7867292" y="4013775"/>
            <a:ext cx="3869970"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bn-BD" sz="2800" dirty="0">
                <a:solidFill>
                  <a:schemeClr val="tx1"/>
                </a:solidFill>
                <a:latin typeface="NikoshBAN" pitchFamily="2" charset="0"/>
                <a:cs typeface="NikoshBAN" pitchFamily="2" charset="0"/>
              </a:rPr>
              <a:t>ইউসুফ জোলেখা,সয়ফুলমুলক,লালমতি,</a:t>
            </a:r>
          </a:p>
          <a:p>
            <a:pPr lvl="0"/>
            <a:r>
              <a:rPr lang="bn-BD" sz="2800" dirty="0">
                <a:solidFill>
                  <a:schemeClr val="tx1"/>
                </a:solidFill>
                <a:latin typeface="NikoshBAN" pitchFamily="2" charset="0"/>
                <a:cs typeface="NikoshBAN" pitchFamily="2" charset="0"/>
              </a:rPr>
              <a:t>শিহাবুদ্দিননামা,নসিহৎনামা ইত্যাদি। </a:t>
            </a:r>
            <a:endParaRPr lang="en-US" sz="2800" dirty="0">
              <a:solidFill>
                <a:schemeClr val="tx1"/>
              </a:solidFill>
              <a:latin typeface="NikoshBAN" pitchFamily="2" charset="0"/>
              <a:cs typeface="NikoshBAN" pitchFamily="2" charset="0"/>
            </a:endParaRPr>
          </a:p>
        </p:txBody>
      </p:sp>
      <p:sp>
        <p:nvSpPr>
          <p:cNvPr id="6" name="Rectangle 5">
            <a:extLst>
              <a:ext uri="{FF2B5EF4-FFF2-40B4-BE49-F238E27FC236}">
                <a16:creationId xmlns:a16="http://schemas.microsoft.com/office/drawing/2014/main" id="{E6FB2989-C989-400A-9800-3016DA1863CC}"/>
              </a:ext>
            </a:extLst>
          </p:cNvPr>
          <p:cNvSpPr/>
          <p:nvPr/>
        </p:nvSpPr>
        <p:spPr>
          <a:xfrm>
            <a:off x="4832813" y="5140604"/>
            <a:ext cx="2090636"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lgn="ctr" defTabSz="914400" eaLnBrk="0" fontAlgn="base" hangingPunct="0">
              <a:spcBef>
                <a:spcPct val="0"/>
              </a:spcBef>
              <a:spcAft>
                <a:spcPct val="0"/>
              </a:spcAft>
              <a:defRPr/>
            </a:pPr>
            <a:r>
              <a:rPr lang="bn-IN" sz="3600" dirty="0">
                <a:solidFill>
                  <a:schemeClr val="tx1"/>
                </a:solidFill>
                <a:latin typeface="NikoshBAN" panose="02000000000000000000" pitchFamily="2" charset="0"/>
                <a:cs typeface="NikoshBAN" panose="02000000000000000000" pitchFamily="2" charset="0"/>
              </a:rPr>
              <a:t>আব্দুল হাকিম</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B94094CF-3FC5-47E1-A958-ECCE657E83A1}"/>
              </a:ext>
            </a:extLst>
          </p:cNvPr>
          <p:cNvSpPr/>
          <p:nvPr/>
        </p:nvSpPr>
        <p:spPr>
          <a:xfrm>
            <a:off x="594830" y="1676003"/>
            <a:ext cx="3466013" cy="120032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s-IN" sz="3600" dirty="0"/>
              <a:t>১৬৯০ সালে তিনি</a:t>
            </a:r>
            <a:endParaRPr lang="en-US" sz="3600" dirty="0"/>
          </a:p>
          <a:p>
            <a:r>
              <a:rPr lang="as-IN" sz="3600" dirty="0"/>
              <a:t> মারা যান । </a:t>
            </a:r>
          </a:p>
        </p:txBody>
      </p:sp>
      <p:sp>
        <p:nvSpPr>
          <p:cNvPr id="8" name="Rectangle 7">
            <a:extLst>
              <a:ext uri="{FF2B5EF4-FFF2-40B4-BE49-F238E27FC236}">
                <a16:creationId xmlns:a16="http://schemas.microsoft.com/office/drawing/2014/main" id="{5E0ED6CE-F05D-4515-A988-11D3E676250D}"/>
              </a:ext>
            </a:extLst>
          </p:cNvPr>
          <p:cNvSpPr/>
          <p:nvPr/>
        </p:nvSpPr>
        <p:spPr>
          <a:xfrm>
            <a:off x="454738" y="4921716"/>
            <a:ext cx="391668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defTabSz="914400" eaLnBrk="0" fontAlgn="base" hangingPunct="0">
              <a:spcBef>
                <a:spcPct val="0"/>
              </a:spcBef>
              <a:spcAft>
                <a:spcPct val="0"/>
              </a:spcAft>
            </a:pPr>
            <a:r>
              <a:rPr lang="bn-IN" altLang="en-US" sz="3600" dirty="0">
                <a:solidFill>
                  <a:prstClr val="black"/>
                </a:solidFill>
                <a:latin typeface="NikoshBAN" panose="02000000000000000000" pitchFamily="2" charset="0"/>
                <a:cs typeface="NikoshBAN" panose="02000000000000000000" pitchFamily="2" charset="0"/>
              </a:rPr>
              <a:t>মধ্যযুগের বাংলা সাহিত্যের</a:t>
            </a:r>
            <a:endParaRPr lang="en-US" altLang="en-US" sz="3600" dirty="0">
              <a:solidFill>
                <a:prstClr val="black"/>
              </a:solidFill>
              <a:latin typeface="NikoshBAN" panose="02000000000000000000" pitchFamily="2" charset="0"/>
              <a:cs typeface="NikoshBAN" panose="02000000000000000000" pitchFamily="2" charset="0"/>
            </a:endParaRPr>
          </a:p>
          <a:p>
            <a:pPr lvl="0" defTabSz="914400" eaLnBrk="0" fontAlgn="base" hangingPunct="0">
              <a:spcBef>
                <a:spcPct val="0"/>
              </a:spcBef>
              <a:spcAft>
                <a:spcPct val="0"/>
              </a:spcAft>
            </a:pPr>
            <a:r>
              <a:rPr lang="bn-IN" altLang="en-US" sz="3600" dirty="0">
                <a:solidFill>
                  <a:prstClr val="black"/>
                </a:solidFill>
                <a:latin typeface="NikoshBAN" panose="02000000000000000000" pitchFamily="2" charset="0"/>
                <a:cs typeface="NikoshBAN" panose="02000000000000000000" pitchFamily="2" charset="0"/>
              </a:rPr>
              <a:t> অন্যতম শ্রেষ্ঠ কবি </a:t>
            </a:r>
            <a:endParaRPr lang="en-US" altLang="en-US" sz="3600" dirty="0">
              <a:solidFill>
                <a:prstClr val="black"/>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6063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40685B-3EAE-4D2E-861E-DF85BBA4D88E}"/>
              </a:ext>
            </a:extLst>
          </p:cNvPr>
          <p:cNvSpPr txBox="1"/>
          <p:nvPr/>
        </p:nvSpPr>
        <p:spPr>
          <a:xfrm>
            <a:off x="3405429" y="432233"/>
            <a:ext cx="47244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2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শব্দার্থ ও টীকা </a:t>
            </a:r>
            <a:endParaRPr lang="en-US" sz="2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 name="TextBox 9">
            <a:extLst>
              <a:ext uri="{FF2B5EF4-FFF2-40B4-BE49-F238E27FC236}">
                <a16:creationId xmlns:a16="http://schemas.microsoft.com/office/drawing/2014/main" id="{7CD2E5EE-4092-44B5-98FC-E5385C903CDB}"/>
              </a:ext>
            </a:extLst>
          </p:cNvPr>
          <p:cNvSpPr txBox="1"/>
          <p:nvPr/>
        </p:nvSpPr>
        <p:spPr>
          <a:xfrm>
            <a:off x="727129" y="884366"/>
            <a:ext cx="2057400"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a:ln w="0"/>
                <a:effectLst>
                  <a:outerShdw blurRad="38100" dist="19050" dir="2700000" algn="tl" rotWithShape="0">
                    <a:schemeClr val="dk1">
                      <a:alpha val="40000"/>
                    </a:schemeClr>
                  </a:outerShdw>
                </a:effectLst>
                <a:latin typeface="NikoshBAN"/>
              </a:rPr>
              <a:t>হাবিলাষ</a:t>
            </a:r>
            <a:r>
              <a:rPr lang="en-US" sz="3200" dirty="0">
                <a:solidFill>
                  <a:schemeClr val="accent2">
                    <a:lumMod val="20000"/>
                    <a:lumOff val="80000"/>
                  </a:schemeClr>
                </a:solidFill>
                <a:latin typeface="NikoshBAN"/>
              </a:rPr>
              <a:t> </a:t>
            </a:r>
          </a:p>
        </p:txBody>
      </p:sp>
      <p:sp>
        <p:nvSpPr>
          <p:cNvPr id="4" name="TextBox 9">
            <a:extLst>
              <a:ext uri="{FF2B5EF4-FFF2-40B4-BE49-F238E27FC236}">
                <a16:creationId xmlns:a16="http://schemas.microsoft.com/office/drawing/2014/main" id="{3F0D46DB-67B9-4CE4-BC21-68E15E6638EA}"/>
              </a:ext>
            </a:extLst>
          </p:cNvPr>
          <p:cNvSpPr txBox="1"/>
          <p:nvPr/>
        </p:nvSpPr>
        <p:spPr>
          <a:xfrm>
            <a:off x="727129" y="1774935"/>
            <a:ext cx="2057400"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a:ln w="0"/>
                <a:effectLst>
                  <a:outerShdw blurRad="38100" dist="19050" dir="2700000" algn="tl" rotWithShape="0">
                    <a:schemeClr val="dk1">
                      <a:alpha val="40000"/>
                    </a:schemeClr>
                  </a:outerShdw>
                </a:effectLst>
                <a:latin typeface="NikoshBAN"/>
              </a:rPr>
              <a:t>নিরঞ্জন</a:t>
            </a:r>
            <a:r>
              <a:rPr lang="en-US" sz="3200" dirty="0">
                <a:ln w="0"/>
                <a:solidFill>
                  <a:schemeClr val="accent1"/>
                </a:solidFill>
                <a:effectLst>
                  <a:outerShdw blurRad="38100" dist="25400" dir="5400000" algn="ctr" rotWithShape="0">
                    <a:srgbClr val="6E747A">
                      <a:alpha val="43000"/>
                    </a:srgbClr>
                  </a:outerShdw>
                </a:effectLst>
                <a:latin typeface="NikoshBAN"/>
              </a:rPr>
              <a:t> </a:t>
            </a:r>
          </a:p>
        </p:txBody>
      </p:sp>
      <p:sp>
        <p:nvSpPr>
          <p:cNvPr id="5" name="TextBox 9">
            <a:extLst>
              <a:ext uri="{FF2B5EF4-FFF2-40B4-BE49-F238E27FC236}">
                <a16:creationId xmlns:a16="http://schemas.microsoft.com/office/drawing/2014/main" id="{D7CEEF43-6791-46BF-9EAB-5AE40ED32499}"/>
              </a:ext>
            </a:extLst>
          </p:cNvPr>
          <p:cNvSpPr txBox="1"/>
          <p:nvPr/>
        </p:nvSpPr>
        <p:spPr>
          <a:xfrm>
            <a:off x="817343" y="2844225"/>
            <a:ext cx="2057400"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a:ln w="0"/>
                <a:effectLst>
                  <a:outerShdw blurRad="38100" dist="19050" dir="2700000" algn="tl" rotWithShape="0">
                    <a:schemeClr val="dk1">
                      <a:alpha val="40000"/>
                    </a:schemeClr>
                  </a:outerShdw>
                </a:effectLst>
                <a:latin typeface="NikoshBAN"/>
              </a:rPr>
              <a:t>ছিফত</a:t>
            </a:r>
            <a:r>
              <a:rPr lang="en-US" sz="3200" dirty="0">
                <a:latin typeface="NikoshBAN"/>
              </a:rPr>
              <a:t> </a:t>
            </a:r>
          </a:p>
        </p:txBody>
      </p:sp>
      <p:sp>
        <p:nvSpPr>
          <p:cNvPr id="6" name="TextBox 9">
            <a:extLst>
              <a:ext uri="{FF2B5EF4-FFF2-40B4-BE49-F238E27FC236}">
                <a16:creationId xmlns:a16="http://schemas.microsoft.com/office/drawing/2014/main" id="{03B61B21-F124-4D28-93A5-D850B6DFB9EB}"/>
              </a:ext>
            </a:extLst>
          </p:cNvPr>
          <p:cNvSpPr txBox="1"/>
          <p:nvPr/>
        </p:nvSpPr>
        <p:spPr>
          <a:xfrm>
            <a:off x="617966" y="3734794"/>
            <a:ext cx="2057400"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a:ln w="0"/>
                <a:effectLst>
                  <a:outerShdw blurRad="38100" dist="19050" dir="2700000" algn="tl" rotWithShape="0">
                    <a:schemeClr val="dk1">
                      <a:alpha val="40000"/>
                    </a:schemeClr>
                  </a:outerShdw>
                </a:effectLst>
                <a:latin typeface="NikoshBAN"/>
              </a:rPr>
              <a:t>জুয়ায়</a:t>
            </a:r>
            <a:r>
              <a:rPr lang="en-US" sz="3200" b="1" dirty="0">
                <a:ln w="22225">
                  <a:solidFill>
                    <a:schemeClr val="accent2"/>
                  </a:solidFill>
                  <a:prstDash val="solid"/>
                </a:ln>
                <a:solidFill>
                  <a:schemeClr val="accent2">
                    <a:lumMod val="40000"/>
                    <a:lumOff val="60000"/>
                  </a:schemeClr>
                </a:solidFill>
                <a:latin typeface="NikoshBAN"/>
              </a:rPr>
              <a:t>  </a:t>
            </a:r>
          </a:p>
        </p:txBody>
      </p:sp>
      <p:sp>
        <p:nvSpPr>
          <p:cNvPr id="7" name="TextBox 9">
            <a:extLst>
              <a:ext uri="{FF2B5EF4-FFF2-40B4-BE49-F238E27FC236}">
                <a16:creationId xmlns:a16="http://schemas.microsoft.com/office/drawing/2014/main" id="{997F419B-912A-4C3E-B9A7-567A5E6C9497}"/>
              </a:ext>
            </a:extLst>
          </p:cNvPr>
          <p:cNvSpPr txBox="1"/>
          <p:nvPr/>
        </p:nvSpPr>
        <p:spPr>
          <a:xfrm>
            <a:off x="727129" y="4804084"/>
            <a:ext cx="2057400"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a:latin typeface="NikoshBAN"/>
              </a:rPr>
              <a:t>মারফত</a:t>
            </a:r>
            <a:r>
              <a:rPr lang="en-US" sz="3200" dirty="0">
                <a:latin typeface="NikoshBAN"/>
              </a:rPr>
              <a:t> </a:t>
            </a:r>
          </a:p>
        </p:txBody>
      </p:sp>
      <p:sp>
        <p:nvSpPr>
          <p:cNvPr id="8" name="TextBox 9">
            <a:extLst>
              <a:ext uri="{FF2B5EF4-FFF2-40B4-BE49-F238E27FC236}">
                <a16:creationId xmlns:a16="http://schemas.microsoft.com/office/drawing/2014/main" id="{FB49D243-28E6-4CE6-A04A-058FB4E11B19}"/>
              </a:ext>
            </a:extLst>
          </p:cNvPr>
          <p:cNvSpPr txBox="1"/>
          <p:nvPr/>
        </p:nvSpPr>
        <p:spPr>
          <a:xfrm>
            <a:off x="8471761" y="849796"/>
            <a:ext cx="2057400"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a:latin typeface="NikoshBAN"/>
              </a:rPr>
              <a:t>অভিলাষ</a:t>
            </a:r>
            <a:r>
              <a:rPr lang="en-US" sz="3200" dirty="0">
                <a:latin typeface="NikoshBAN"/>
              </a:rPr>
              <a:t> </a:t>
            </a:r>
          </a:p>
        </p:txBody>
      </p:sp>
      <p:sp>
        <p:nvSpPr>
          <p:cNvPr id="9" name="TextBox 9">
            <a:extLst>
              <a:ext uri="{FF2B5EF4-FFF2-40B4-BE49-F238E27FC236}">
                <a16:creationId xmlns:a16="http://schemas.microsoft.com/office/drawing/2014/main" id="{47E72DB4-2114-4C79-80A7-48BE8325BDA4}"/>
              </a:ext>
            </a:extLst>
          </p:cNvPr>
          <p:cNvSpPr txBox="1"/>
          <p:nvPr/>
        </p:nvSpPr>
        <p:spPr>
          <a:xfrm>
            <a:off x="8496946" y="1774934"/>
            <a:ext cx="2057400"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a:ln w="0"/>
                <a:effectLst>
                  <a:outerShdw blurRad="38100" dist="19050" dir="2700000" algn="tl" rotWithShape="0">
                    <a:schemeClr val="dk1">
                      <a:alpha val="40000"/>
                    </a:schemeClr>
                  </a:outerShdw>
                </a:effectLst>
                <a:latin typeface="NikoshBAN"/>
              </a:rPr>
              <a:t>নির্মল</a:t>
            </a:r>
            <a:r>
              <a:rPr lang="en-US" sz="3200" dirty="0">
                <a:ln w="0"/>
                <a:solidFill>
                  <a:schemeClr val="accent1"/>
                </a:solidFill>
                <a:effectLst>
                  <a:outerShdw blurRad="38100" dist="25400" dir="5400000" algn="ctr" rotWithShape="0">
                    <a:srgbClr val="6E747A">
                      <a:alpha val="43000"/>
                    </a:srgbClr>
                  </a:outerShdw>
                </a:effectLst>
                <a:latin typeface="NikoshBAN"/>
              </a:rPr>
              <a:t> </a:t>
            </a:r>
          </a:p>
        </p:txBody>
      </p:sp>
      <p:sp>
        <p:nvSpPr>
          <p:cNvPr id="10" name="TextBox 9">
            <a:extLst>
              <a:ext uri="{FF2B5EF4-FFF2-40B4-BE49-F238E27FC236}">
                <a16:creationId xmlns:a16="http://schemas.microsoft.com/office/drawing/2014/main" id="{B762DC11-F713-4B74-92A1-101E00D930F0}"/>
              </a:ext>
            </a:extLst>
          </p:cNvPr>
          <p:cNvSpPr txBox="1"/>
          <p:nvPr/>
        </p:nvSpPr>
        <p:spPr>
          <a:xfrm>
            <a:off x="8496946" y="2700072"/>
            <a:ext cx="2057400"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a:latin typeface="NikoshBAN"/>
              </a:rPr>
              <a:t>গুণ</a:t>
            </a:r>
            <a:r>
              <a:rPr lang="en-US" sz="3200" dirty="0">
                <a:latin typeface="NikoshBAN"/>
              </a:rPr>
              <a:t> </a:t>
            </a:r>
          </a:p>
        </p:txBody>
      </p:sp>
      <p:sp>
        <p:nvSpPr>
          <p:cNvPr id="11" name="TextBox 9">
            <a:extLst>
              <a:ext uri="{FF2B5EF4-FFF2-40B4-BE49-F238E27FC236}">
                <a16:creationId xmlns:a16="http://schemas.microsoft.com/office/drawing/2014/main" id="{CEE8E9E2-7F75-4B38-BF06-01328BDD8ECA}"/>
              </a:ext>
            </a:extLst>
          </p:cNvPr>
          <p:cNvSpPr txBox="1"/>
          <p:nvPr/>
        </p:nvSpPr>
        <p:spPr>
          <a:xfrm>
            <a:off x="8496946" y="3690388"/>
            <a:ext cx="2057400"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a:ln w="0"/>
                <a:effectLst>
                  <a:outerShdw blurRad="38100" dist="19050" dir="2700000" algn="tl" rotWithShape="0">
                    <a:schemeClr val="dk1">
                      <a:alpha val="40000"/>
                    </a:schemeClr>
                  </a:outerShdw>
                </a:effectLst>
                <a:latin typeface="NikoshBAN"/>
              </a:rPr>
              <a:t>যোগায়</a:t>
            </a:r>
            <a:r>
              <a:rPr lang="en-US" sz="3200" b="1" dirty="0">
                <a:ln w="22225">
                  <a:solidFill>
                    <a:schemeClr val="accent2"/>
                  </a:solidFill>
                  <a:prstDash val="solid"/>
                </a:ln>
                <a:solidFill>
                  <a:schemeClr val="accent2">
                    <a:lumMod val="40000"/>
                    <a:lumOff val="60000"/>
                  </a:schemeClr>
                </a:solidFill>
                <a:latin typeface="NikoshBAN"/>
              </a:rPr>
              <a:t> </a:t>
            </a:r>
          </a:p>
        </p:txBody>
      </p:sp>
      <p:sp>
        <p:nvSpPr>
          <p:cNvPr id="12" name="TextBox 9">
            <a:extLst>
              <a:ext uri="{FF2B5EF4-FFF2-40B4-BE49-F238E27FC236}">
                <a16:creationId xmlns:a16="http://schemas.microsoft.com/office/drawing/2014/main" id="{324E4F80-5AD1-4429-A356-EE32FAE818DF}"/>
              </a:ext>
            </a:extLst>
          </p:cNvPr>
          <p:cNvSpPr txBox="1"/>
          <p:nvPr/>
        </p:nvSpPr>
        <p:spPr>
          <a:xfrm>
            <a:off x="8496946" y="4498292"/>
            <a:ext cx="2057400" cy="107721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a:latin typeface="NikoshBAN"/>
              </a:rPr>
              <a:t>মরমী</a:t>
            </a:r>
            <a:r>
              <a:rPr lang="en-US" sz="3200" dirty="0">
                <a:latin typeface="NikoshBAN"/>
              </a:rPr>
              <a:t> </a:t>
            </a:r>
            <a:r>
              <a:rPr lang="en-US" sz="3200" dirty="0" err="1">
                <a:latin typeface="NikoshBAN"/>
              </a:rPr>
              <a:t>সাধনা</a:t>
            </a:r>
            <a:r>
              <a:rPr lang="en-US" sz="3200" dirty="0">
                <a:latin typeface="NikoshBAN"/>
              </a:rPr>
              <a:t> </a:t>
            </a:r>
          </a:p>
        </p:txBody>
      </p:sp>
      <p:sp>
        <p:nvSpPr>
          <p:cNvPr id="13" name="TextBox 9">
            <a:extLst>
              <a:ext uri="{FF2B5EF4-FFF2-40B4-BE49-F238E27FC236}">
                <a16:creationId xmlns:a16="http://schemas.microsoft.com/office/drawing/2014/main" id="{79DF4E5C-1250-48DA-9C89-3BA2B4AF3DDC}"/>
              </a:ext>
            </a:extLst>
          </p:cNvPr>
          <p:cNvSpPr txBox="1"/>
          <p:nvPr/>
        </p:nvSpPr>
        <p:spPr>
          <a:xfrm>
            <a:off x="8520193" y="5883524"/>
            <a:ext cx="2057400"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a:ln w="0"/>
                <a:effectLst>
                  <a:outerShdw blurRad="38100" dist="19050" dir="2700000" algn="tl" rotWithShape="0">
                    <a:schemeClr val="dk1">
                      <a:alpha val="40000"/>
                    </a:schemeClr>
                  </a:outerShdw>
                </a:effectLst>
              </a:rPr>
              <a:t>স্বয়ং</a:t>
            </a:r>
            <a:r>
              <a:rPr lang="en-US" sz="3200" dirty="0"/>
              <a:t> </a:t>
            </a:r>
          </a:p>
        </p:txBody>
      </p:sp>
      <p:sp>
        <p:nvSpPr>
          <p:cNvPr id="14" name="TextBox 9">
            <a:extLst>
              <a:ext uri="{FF2B5EF4-FFF2-40B4-BE49-F238E27FC236}">
                <a16:creationId xmlns:a16="http://schemas.microsoft.com/office/drawing/2014/main" id="{51E48BA9-11F3-4B19-84E4-D625C0259EDA}"/>
              </a:ext>
            </a:extLst>
          </p:cNvPr>
          <p:cNvSpPr txBox="1"/>
          <p:nvPr/>
        </p:nvSpPr>
        <p:spPr>
          <a:xfrm>
            <a:off x="727129" y="5672103"/>
            <a:ext cx="2057400" cy="58477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err="1">
                <a:ln w="0"/>
                <a:effectLst>
                  <a:outerShdw blurRad="38100" dist="19050" dir="2700000" algn="tl" rotWithShape="0">
                    <a:schemeClr val="dk1">
                      <a:alpha val="40000"/>
                    </a:schemeClr>
                  </a:outerShdw>
                </a:effectLst>
                <a:latin typeface="NikoshBAN"/>
              </a:rPr>
              <a:t>আপে</a:t>
            </a:r>
            <a:r>
              <a:rPr lang="en-US" sz="3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a:rPr>
              <a:t> </a:t>
            </a:r>
          </a:p>
        </p:txBody>
      </p:sp>
    </p:spTree>
    <p:extLst>
      <p:ext uri="{BB962C8B-B14F-4D97-AF65-F5344CB8AC3E}">
        <p14:creationId xmlns:p14="http://schemas.microsoft.com/office/powerpoint/2010/main" val="10289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80">
                                          <p:stCondLst>
                                            <p:cond delay="0"/>
                                          </p:stCondLst>
                                        </p:cTn>
                                        <p:tgtEl>
                                          <p:spTgt spid="6"/>
                                        </p:tgtEl>
                                      </p:cBhvr>
                                    </p:animEffect>
                                    <p:anim calcmode="lin" valueType="num">
                                      <p:cBhvr>
                                        <p:cTn id="5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2" dur="26">
                                          <p:stCondLst>
                                            <p:cond delay="650"/>
                                          </p:stCondLst>
                                        </p:cTn>
                                        <p:tgtEl>
                                          <p:spTgt spid="6"/>
                                        </p:tgtEl>
                                      </p:cBhvr>
                                      <p:to x="100000" y="60000"/>
                                    </p:animScale>
                                    <p:animScale>
                                      <p:cBhvr>
                                        <p:cTn id="63" dur="166" decel="50000">
                                          <p:stCondLst>
                                            <p:cond delay="676"/>
                                          </p:stCondLst>
                                        </p:cTn>
                                        <p:tgtEl>
                                          <p:spTgt spid="6"/>
                                        </p:tgtEl>
                                      </p:cBhvr>
                                      <p:to x="100000" y="100000"/>
                                    </p:animScale>
                                    <p:animScale>
                                      <p:cBhvr>
                                        <p:cTn id="64" dur="26">
                                          <p:stCondLst>
                                            <p:cond delay="1312"/>
                                          </p:stCondLst>
                                        </p:cTn>
                                        <p:tgtEl>
                                          <p:spTgt spid="6"/>
                                        </p:tgtEl>
                                      </p:cBhvr>
                                      <p:to x="100000" y="80000"/>
                                    </p:animScale>
                                    <p:animScale>
                                      <p:cBhvr>
                                        <p:cTn id="65" dur="166" decel="50000">
                                          <p:stCondLst>
                                            <p:cond delay="1338"/>
                                          </p:stCondLst>
                                        </p:cTn>
                                        <p:tgtEl>
                                          <p:spTgt spid="6"/>
                                        </p:tgtEl>
                                      </p:cBhvr>
                                      <p:to x="100000" y="100000"/>
                                    </p:animScale>
                                    <p:animScale>
                                      <p:cBhvr>
                                        <p:cTn id="66" dur="26">
                                          <p:stCondLst>
                                            <p:cond delay="1642"/>
                                          </p:stCondLst>
                                        </p:cTn>
                                        <p:tgtEl>
                                          <p:spTgt spid="6"/>
                                        </p:tgtEl>
                                      </p:cBhvr>
                                      <p:to x="100000" y="90000"/>
                                    </p:animScale>
                                    <p:animScale>
                                      <p:cBhvr>
                                        <p:cTn id="67" dur="166" decel="50000">
                                          <p:stCondLst>
                                            <p:cond delay="1668"/>
                                          </p:stCondLst>
                                        </p:cTn>
                                        <p:tgtEl>
                                          <p:spTgt spid="6"/>
                                        </p:tgtEl>
                                      </p:cBhvr>
                                      <p:to x="100000" y="100000"/>
                                    </p:animScale>
                                    <p:animScale>
                                      <p:cBhvr>
                                        <p:cTn id="68" dur="26">
                                          <p:stCondLst>
                                            <p:cond delay="1808"/>
                                          </p:stCondLst>
                                        </p:cTn>
                                        <p:tgtEl>
                                          <p:spTgt spid="6"/>
                                        </p:tgtEl>
                                      </p:cBhvr>
                                      <p:to x="100000" y="95000"/>
                                    </p:animScale>
                                    <p:animScale>
                                      <p:cBhvr>
                                        <p:cTn id="69" dur="166" decel="50000">
                                          <p:stCondLst>
                                            <p:cond delay="1834"/>
                                          </p:stCondLst>
                                        </p:cTn>
                                        <p:tgtEl>
                                          <p:spTgt spid="6"/>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580">
                                          <p:stCondLst>
                                            <p:cond delay="0"/>
                                          </p:stCondLst>
                                        </p:cTn>
                                        <p:tgtEl>
                                          <p:spTgt spid="11"/>
                                        </p:tgtEl>
                                      </p:cBhvr>
                                    </p:animEffect>
                                    <p:anim calcmode="lin" valueType="num">
                                      <p:cBhvr>
                                        <p:cTn id="7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0" dur="26">
                                          <p:stCondLst>
                                            <p:cond delay="650"/>
                                          </p:stCondLst>
                                        </p:cTn>
                                        <p:tgtEl>
                                          <p:spTgt spid="11"/>
                                        </p:tgtEl>
                                      </p:cBhvr>
                                      <p:to x="100000" y="60000"/>
                                    </p:animScale>
                                    <p:animScale>
                                      <p:cBhvr>
                                        <p:cTn id="81" dur="166" decel="50000">
                                          <p:stCondLst>
                                            <p:cond delay="676"/>
                                          </p:stCondLst>
                                        </p:cTn>
                                        <p:tgtEl>
                                          <p:spTgt spid="11"/>
                                        </p:tgtEl>
                                      </p:cBhvr>
                                      <p:to x="100000" y="100000"/>
                                    </p:animScale>
                                    <p:animScale>
                                      <p:cBhvr>
                                        <p:cTn id="82" dur="26">
                                          <p:stCondLst>
                                            <p:cond delay="1312"/>
                                          </p:stCondLst>
                                        </p:cTn>
                                        <p:tgtEl>
                                          <p:spTgt spid="11"/>
                                        </p:tgtEl>
                                      </p:cBhvr>
                                      <p:to x="100000" y="80000"/>
                                    </p:animScale>
                                    <p:animScale>
                                      <p:cBhvr>
                                        <p:cTn id="83" dur="166" decel="50000">
                                          <p:stCondLst>
                                            <p:cond delay="1338"/>
                                          </p:stCondLst>
                                        </p:cTn>
                                        <p:tgtEl>
                                          <p:spTgt spid="11"/>
                                        </p:tgtEl>
                                      </p:cBhvr>
                                      <p:to x="100000" y="100000"/>
                                    </p:animScale>
                                    <p:animScale>
                                      <p:cBhvr>
                                        <p:cTn id="84" dur="26">
                                          <p:stCondLst>
                                            <p:cond delay="1642"/>
                                          </p:stCondLst>
                                        </p:cTn>
                                        <p:tgtEl>
                                          <p:spTgt spid="11"/>
                                        </p:tgtEl>
                                      </p:cBhvr>
                                      <p:to x="100000" y="90000"/>
                                    </p:animScale>
                                    <p:animScale>
                                      <p:cBhvr>
                                        <p:cTn id="85" dur="166" decel="50000">
                                          <p:stCondLst>
                                            <p:cond delay="1668"/>
                                          </p:stCondLst>
                                        </p:cTn>
                                        <p:tgtEl>
                                          <p:spTgt spid="11"/>
                                        </p:tgtEl>
                                      </p:cBhvr>
                                      <p:to x="100000" y="100000"/>
                                    </p:animScale>
                                    <p:animScale>
                                      <p:cBhvr>
                                        <p:cTn id="86" dur="26">
                                          <p:stCondLst>
                                            <p:cond delay="1808"/>
                                          </p:stCondLst>
                                        </p:cTn>
                                        <p:tgtEl>
                                          <p:spTgt spid="11"/>
                                        </p:tgtEl>
                                      </p:cBhvr>
                                      <p:to x="100000" y="95000"/>
                                    </p:animScale>
                                    <p:animScale>
                                      <p:cBhvr>
                                        <p:cTn id="87" dur="166" decel="50000">
                                          <p:stCondLst>
                                            <p:cond delay="1834"/>
                                          </p:stCondLst>
                                        </p:cTn>
                                        <p:tgtEl>
                                          <p:spTgt spid="11"/>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7"/>
                                        </p:tgtEl>
                                        <p:attrNameLst>
                                          <p:attrName>style.visibility</p:attrName>
                                        </p:attrNameLst>
                                      </p:cBhvr>
                                      <p:to>
                                        <p:strVal val="visible"/>
                                      </p:to>
                                    </p:set>
                                    <p:anim calcmode="lin" valueType="num">
                                      <p:cBhvr>
                                        <p:cTn id="92" dur="500" fill="hold"/>
                                        <p:tgtEl>
                                          <p:spTgt spid="7"/>
                                        </p:tgtEl>
                                        <p:attrNameLst>
                                          <p:attrName>ppt_w</p:attrName>
                                        </p:attrNameLst>
                                      </p:cBhvr>
                                      <p:tavLst>
                                        <p:tav tm="0">
                                          <p:val>
                                            <p:fltVal val="0"/>
                                          </p:val>
                                        </p:tav>
                                        <p:tav tm="100000">
                                          <p:val>
                                            <p:strVal val="#ppt_w"/>
                                          </p:val>
                                        </p:tav>
                                      </p:tavLst>
                                    </p:anim>
                                    <p:anim calcmode="lin" valueType="num">
                                      <p:cBhvr>
                                        <p:cTn id="93" dur="500" fill="hold"/>
                                        <p:tgtEl>
                                          <p:spTgt spid="7"/>
                                        </p:tgtEl>
                                        <p:attrNameLst>
                                          <p:attrName>ppt_h</p:attrName>
                                        </p:attrNameLst>
                                      </p:cBhvr>
                                      <p:tavLst>
                                        <p:tav tm="0">
                                          <p:val>
                                            <p:fltVal val="0"/>
                                          </p:val>
                                        </p:tav>
                                        <p:tav tm="100000">
                                          <p:val>
                                            <p:strVal val="#ppt_h"/>
                                          </p:val>
                                        </p:tav>
                                      </p:tavLst>
                                    </p:anim>
                                    <p:animEffect transition="in" filter="fade">
                                      <p:cBhvr>
                                        <p:cTn id="94" dur="500"/>
                                        <p:tgtEl>
                                          <p:spTgt spid="7"/>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fltVal val="0"/>
                                          </p:val>
                                        </p:tav>
                                        <p:tav tm="100000">
                                          <p:val>
                                            <p:strVal val="#ppt_h"/>
                                          </p:val>
                                        </p:tav>
                                      </p:tavLst>
                                    </p:anim>
                                    <p:animEffect transition="in" filter="fade">
                                      <p:cBhvr>
                                        <p:cTn id="101" dur="5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circle(in)">
                                      <p:cBhvr>
                                        <p:cTn id="106" dur="20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circle(in)">
                                      <p:cBhvr>
                                        <p:cTn id="1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1016</Words>
  <Application>Microsoft Office PowerPoint</Application>
  <PresentationFormat>Widescreen</PresentationFormat>
  <Paragraphs>99</Paragraphs>
  <Slides>21</Slides>
  <Notes>0</Notes>
  <HiddenSlides>1</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Calibri Light</vt:lpstr>
      <vt:lpstr>Corbel</vt:lpstr>
      <vt:lpstr>NikoshBAN</vt:lpstr>
      <vt:lpstr>SolaimanLipi</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Rehana parvin</dc:creator>
  <cp:lastModifiedBy>Rehana parvin</cp:lastModifiedBy>
  <cp:revision>3</cp:revision>
  <dcterms:created xsi:type="dcterms:W3CDTF">2020-09-13T14:24:25Z</dcterms:created>
  <dcterms:modified xsi:type="dcterms:W3CDTF">2020-09-13T14:43:07Z</dcterms:modified>
</cp:coreProperties>
</file>