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108" r:id="rId1"/>
  </p:sldMasterIdLst>
  <p:notesMasterIdLst>
    <p:notesMasterId r:id="rId25"/>
  </p:notesMasterIdLst>
  <p:sldIdLst>
    <p:sldId id="376" r:id="rId2"/>
    <p:sldId id="261" r:id="rId3"/>
    <p:sldId id="345" r:id="rId4"/>
    <p:sldId id="365" r:id="rId5"/>
    <p:sldId id="258" r:id="rId6"/>
    <p:sldId id="260" r:id="rId7"/>
    <p:sldId id="378" r:id="rId8"/>
    <p:sldId id="367" r:id="rId9"/>
    <p:sldId id="368" r:id="rId10"/>
    <p:sldId id="369" r:id="rId11"/>
    <p:sldId id="377" r:id="rId12"/>
    <p:sldId id="370" r:id="rId13"/>
    <p:sldId id="379" r:id="rId14"/>
    <p:sldId id="371" r:id="rId15"/>
    <p:sldId id="373" r:id="rId16"/>
    <p:sldId id="372" r:id="rId17"/>
    <p:sldId id="374" r:id="rId18"/>
    <p:sldId id="380" r:id="rId19"/>
    <p:sldId id="381" r:id="rId20"/>
    <p:sldId id="382" r:id="rId21"/>
    <p:sldId id="383" r:id="rId22"/>
    <p:sldId id="385" r:id="rId23"/>
    <p:sldId id="386"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2593" autoAdjust="0"/>
  </p:normalViewPr>
  <p:slideViewPr>
    <p:cSldViewPr snapToGrid="0">
      <p:cViewPr varScale="1">
        <p:scale>
          <a:sx n="55" d="100"/>
          <a:sy n="55" d="100"/>
        </p:scale>
        <p:origin x="614" y="4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9D0B2-726F-4AF4-B50D-BEB1F221471A}" type="datetimeFigureOut">
              <a:rPr lang="en-US" smtClean="0"/>
              <a:t>9/13/2020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35AB8-494E-42A5-8584-272966F701A5}" type="slidenum">
              <a:rPr lang="en-US" smtClean="0"/>
              <a:t>‹#›</a:t>
            </a:fld>
            <a:endParaRPr lang="en-US"/>
          </a:p>
        </p:txBody>
      </p:sp>
    </p:spTree>
    <p:extLst>
      <p:ext uri="{BB962C8B-B14F-4D97-AF65-F5344CB8AC3E}">
        <p14:creationId xmlns:p14="http://schemas.microsoft.com/office/powerpoint/2010/main" val="2244002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FC355FAE-BD9E-4674-A710-9777E36C3ED8}" type="datetimeFigureOut">
              <a:rPr lang="en-US" smtClean="0"/>
              <a:t>9/13/2020</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16D22859-3B21-4E46-A9B5-42AB330EE90D}" type="slidenum">
              <a:rPr lang="en-US" smtClean="0"/>
              <a:t>‹#›</a:t>
            </a:fld>
            <a:endParaRPr lang="en-US"/>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8385582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355FAE-BD9E-4674-A710-9777E36C3ED8}"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78065793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FC355FAE-BD9E-4674-A710-9777E36C3ED8}" type="datetimeFigureOut">
              <a:rPr lang="en-US" smtClean="0"/>
              <a:t>9/13/2020</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16D22859-3B21-4E46-A9B5-42AB330EE90D}"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2471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355FAE-BD9E-4674-A710-9777E36C3ED8}" type="datetimeFigureOut">
              <a:rPr lang="en-US" smtClean="0"/>
              <a:t>9/13/2020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2846018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FC355FAE-BD9E-4674-A710-9777E36C3ED8}" type="datetimeFigureOut">
              <a:rPr lang="en-US" smtClean="0"/>
              <a:t>9/13/2020</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16D22859-3B21-4E46-A9B5-42AB330EE90D}"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4017678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355FAE-BD9E-4674-A710-9777E36C3ED8}" type="datetimeFigureOut">
              <a:rPr lang="en-US" smtClean="0"/>
              <a:t>9/13/2020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5858948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355FAE-BD9E-4674-A710-9777E36C3ED8}" type="datetimeFigureOut">
              <a:rPr lang="en-US" smtClean="0"/>
              <a:t>9/13/2020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21926535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355FAE-BD9E-4674-A710-9777E36C3ED8}" type="datetimeFigureOut">
              <a:rPr lang="en-US" smtClean="0"/>
              <a:t>9/13/2020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102216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FC355FAE-BD9E-4674-A710-9777E36C3ED8}" type="datetimeFigureOut">
              <a:rPr lang="en-US" smtClean="0"/>
              <a:t>9/13/2020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12634988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FC355FAE-BD9E-4674-A710-9777E36C3ED8}" type="datetimeFigureOut">
              <a:rPr lang="en-US" smtClean="0"/>
              <a:t>9/13/2020</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16D22859-3B21-4E46-A9B5-42AB330EE90D}" type="slidenum">
              <a:rPr lang="en-US" smtClean="0"/>
              <a:t>‹#›</a:t>
            </a:fld>
            <a:endParaRPr lang="en-US"/>
          </a:p>
        </p:txBody>
      </p:sp>
    </p:spTree>
    <p:extLst>
      <p:ext uri="{BB962C8B-B14F-4D97-AF65-F5344CB8AC3E}">
        <p14:creationId xmlns:p14="http://schemas.microsoft.com/office/powerpoint/2010/main" val="4915100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FC355FAE-BD9E-4674-A710-9777E36C3ED8}" type="datetimeFigureOut">
              <a:rPr lang="en-US" smtClean="0"/>
              <a:t>9/13/2020</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16D22859-3B21-4E46-A9B5-42AB330EE90D}" type="slidenum">
              <a:rPr lang="en-US" smtClean="0"/>
              <a:t>‹#›</a:t>
            </a:fld>
            <a:endParaRPr lang="en-US"/>
          </a:p>
        </p:txBody>
      </p:sp>
    </p:spTree>
    <p:extLst>
      <p:ext uri="{BB962C8B-B14F-4D97-AF65-F5344CB8AC3E}">
        <p14:creationId xmlns:p14="http://schemas.microsoft.com/office/powerpoint/2010/main" val="3227806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FC355FAE-BD9E-4674-A710-9777E36C3ED8}" type="datetimeFigureOut">
              <a:rPr lang="en-US" smtClean="0"/>
              <a:t>9/13/2020</a:t>
            </a:fld>
            <a:endParaRPr lang="en-US"/>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16D22859-3B21-4E46-A9B5-42AB330EE90D}" type="slidenum">
              <a:rPr lang="en-US" smtClean="0"/>
              <a:t>‹#›</a:t>
            </a:fld>
            <a:endParaRPr lang="en-US"/>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3625299517"/>
      </p:ext>
    </p:extLst>
  </p:cSld>
  <p:clrMap bg1="lt1" tx1="dk1" bg2="lt2" tx2="dk2" accent1="accent1" accent2="accent2" accent3="accent3" accent4="accent4" accent5="accent5" accent6="accent6" hlink="hlink" folHlink="folHlink"/>
  <p:sldLayoutIdLst>
    <p:sldLayoutId id="2147484109" r:id="rId1"/>
    <p:sldLayoutId id="2147484110" r:id="rId2"/>
    <p:sldLayoutId id="2147484111" r:id="rId3"/>
    <p:sldLayoutId id="2147484112" r:id="rId4"/>
    <p:sldLayoutId id="2147484113" r:id="rId5"/>
    <p:sldLayoutId id="2147484114" r:id="rId6"/>
    <p:sldLayoutId id="2147484115" r:id="rId7"/>
    <p:sldLayoutId id="2147484116" r:id="rId8"/>
    <p:sldLayoutId id="2147484117" r:id="rId9"/>
    <p:sldLayoutId id="2147484118" r:id="rId10"/>
    <p:sldLayoutId id="214748411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15.jpg"/><Relationship Id="rId4" Type="http://schemas.openxmlformats.org/officeDocument/2006/relationships/image" Target="../media/image14.jpg"/></Relationships>
</file>

<file path=ppt/slides/_rels/slide2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slideLayout" Target="../slideLayouts/slideLayout7.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7236" y="443345"/>
            <a:ext cx="10210800" cy="6068291"/>
          </a:xfrm>
          <a:prstGeom prst="rect">
            <a:avLst/>
          </a:prstGeom>
        </p:spPr>
      </p:pic>
      <p:sp>
        <p:nvSpPr>
          <p:cNvPr id="3" name="Oval 2"/>
          <p:cNvSpPr/>
          <p:nvPr/>
        </p:nvSpPr>
        <p:spPr>
          <a:xfrm>
            <a:off x="5105400" y="2261754"/>
            <a:ext cx="3498273" cy="243147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dirty="0" err="1" smtClean="0">
                <a:ln/>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a:t>
            </a:r>
            <a:r>
              <a:rPr lang="en-US" b="1" dirty="0" err="1" smtClean="0">
                <a:ln/>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a:t>
            </a:r>
            <a:r>
              <a:rPr lang="en-US" b="1" dirty="0" err="1" smtClean="0">
                <a:ln/>
                <a:solidFill>
                  <a:srgbClr val="00206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চ্ছা</a:t>
            </a:r>
            <a:endParaRPr lang="en-US" b="1" dirty="0">
              <a:solidFill>
                <a:srgbClr val="002060"/>
              </a:solidFill>
              <a:effectLst>
                <a:outerShdw blurRad="38100" dist="38100" dir="2700000" algn="tl">
                  <a:srgbClr val="000000">
                    <a:alpha val="43137"/>
                  </a:srgbClr>
                </a:outerShdw>
              </a:effectLst>
            </a:endParaRPr>
          </a:p>
        </p:txBody>
      </p:sp>
    </p:spTree>
    <p:custDataLst>
      <p:tags r:id="rId1"/>
    </p:custDataLst>
    <p:extLst>
      <p:ext uri="{BB962C8B-B14F-4D97-AF65-F5344CB8AC3E}">
        <p14:creationId xmlns:p14="http://schemas.microsoft.com/office/powerpoint/2010/main" val="1435567673"/>
      </p:ext>
    </p:extLst>
  </p:cSld>
  <p:clrMapOvr>
    <a:masterClrMapping/>
  </p:clrMapOvr>
  <mc:AlternateContent xmlns:mc="http://schemas.openxmlformats.org/markup-compatibility/2006" xmlns:p14="http://schemas.microsoft.com/office/powerpoint/2010/main">
    <mc:Choice Requires="p14">
      <p:transition spd="slow" p14:dur="1400" advTm="35687">
        <p14:doors dir="vert"/>
      </p:transition>
    </mc:Choice>
    <mc:Fallback xmlns="">
      <p:transition spd="slow" advTm="3568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4856018" y="207818"/>
            <a:ext cx="3629891" cy="942109"/>
          </a:xfrm>
          <a:prstGeom prst="wav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তিতুমীরের আন্দোলন</a:t>
            </a:r>
            <a:endParaRPr lang="en-US" sz="4000" b="1" dirty="0">
              <a:ln w="0"/>
              <a:solidFill>
                <a:schemeClr val="tx1"/>
              </a:solidFill>
              <a:effectLst>
                <a:outerShdw blurRad="38100" dist="19050" dir="2700000" algn="tl" rotWithShape="0">
                  <a:schemeClr val="dk1">
                    <a:alpha val="40000"/>
                  </a:schemeClr>
                </a:outerShdw>
              </a:effectLst>
            </a:endParaRPr>
          </a:p>
        </p:txBody>
      </p:sp>
      <p:sp>
        <p:nvSpPr>
          <p:cNvPr id="3" name="Rounded Rectangle 2"/>
          <p:cNvSpPr/>
          <p:nvPr/>
        </p:nvSpPr>
        <p:spPr>
          <a:xfrm>
            <a:off x="2202873" y="1288474"/>
            <a:ext cx="9795164" cy="534785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rgbClr val="000000"/>
                </a:solidFill>
                <a:latin typeface="NikoshBAN" panose="02000000000000000000" pitchFamily="2" charset="0"/>
                <a:cs typeface="NikoshBAN" panose="02000000000000000000" pitchFamily="2" charset="0"/>
              </a:rPr>
              <a:t>সৈয়দ আহমদ ব্রেলভীর বিপ্লবী আদর্শে অনুপ্রাণিত হয়ে তিতুমীর এদেশের মুসলমানদের মধ্যে নবজাগরণ সৃষ্টি করতে চেয়েছিলেন। তার সংগ্রামের </a:t>
            </a:r>
            <a:r>
              <a:rPr lang="bn-IN" sz="3200" dirty="0">
                <a:ln/>
                <a:solidFill>
                  <a:srgbClr val="000000"/>
                </a:solidFill>
                <a:latin typeface="NikoshBAN" panose="02000000000000000000" pitchFamily="2" charset="0"/>
                <a:cs typeface="NikoshBAN" panose="02000000000000000000" pitchFamily="2" charset="0"/>
              </a:rPr>
              <a:t>প্রধানত </a:t>
            </a:r>
            <a:r>
              <a:rPr lang="bn-IN" sz="3200" b="1" dirty="0" smtClean="0">
                <a:ln/>
                <a:solidFill>
                  <a:srgbClr val="000000"/>
                </a:solidFill>
                <a:latin typeface="NikoshBAN" panose="02000000000000000000" pitchFamily="2" charset="0"/>
                <a:cs typeface="NikoshBAN" panose="02000000000000000000" pitchFamily="2" charset="0"/>
              </a:rPr>
              <a:t>তিনটি </a:t>
            </a:r>
            <a:r>
              <a:rPr lang="bn-IN" sz="3200" b="1" dirty="0">
                <a:ln/>
                <a:solidFill>
                  <a:srgbClr val="000000"/>
                </a:solidFill>
                <a:latin typeface="NikoshBAN" panose="02000000000000000000" pitchFamily="2" charset="0"/>
                <a:cs typeface="NikoshBAN" panose="02000000000000000000" pitchFamily="2" charset="0"/>
              </a:rPr>
              <a:t>লক্ষ্য </a:t>
            </a:r>
            <a:r>
              <a:rPr lang="bn-IN" sz="3200" dirty="0">
                <a:ln/>
                <a:solidFill>
                  <a:srgbClr val="000000"/>
                </a:solidFill>
                <a:latin typeface="NikoshBAN" panose="02000000000000000000" pitchFamily="2" charset="0"/>
                <a:cs typeface="NikoshBAN" panose="02000000000000000000" pitchFamily="2" charset="0"/>
              </a:rPr>
              <a:t>ছিল। যথাঃ-</a:t>
            </a:r>
          </a:p>
          <a:p>
            <a:r>
              <a:rPr lang="bn-IN" sz="3200" b="1" dirty="0">
                <a:ln/>
                <a:solidFill>
                  <a:srgbClr val="FF0000"/>
                </a:solidFill>
                <a:latin typeface="NikoshBAN" panose="02000000000000000000" pitchFamily="2" charset="0"/>
                <a:cs typeface="NikoshBAN" panose="02000000000000000000" pitchFamily="2" charset="0"/>
              </a:rPr>
              <a:t>(১) সমাজ সংস্কার ও ধর্মীয় শিক্ষাবিস্তার</a:t>
            </a:r>
            <a:r>
              <a:rPr lang="bn-IN" sz="3200" b="1" dirty="0">
                <a:ln/>
                <a:solidFill>
                  <a:srgbClr val="000000"/>
                </a:solidFill>
                <a:latin typeface="NikoshBAN" panose="02000000000000000000" pitchFamily="2" charset="0"/>
                <a:cs typeface="NikoshBAN" panose="02000000000000000000" pitchFamily="2" charset="0"/>
              </a:rPr>
              <a:t> </a:t>
            </a:r>
            <a:r>
              <a:rPr lang="bn-IN" sz="3200" dirty="0">
                <a:ln/>
                <a:solidFill>
                  <a:srgbClr val="000000"/>
                </a:solidFill>
                <a:latin typeface="NikoshBAN" panose="02000000000000000000" pitchFamily="2" charset="0"/>
                <a:cs typeface="NikoshBAN" panose="02000000000000000000" pitchFamily="2" charset="0"/>
              </a:rPr>
              <a:t>এবং </a:t>
            </a:r>
          </a:p>
          <a:p>
            <a:r>
              <a:rPr lang="bn-IN" sz="3200" b="1" dirty="0">
                <a:ln/>
                <a:solidFill>
                  <a:srgbClr val="002060"/>
                </a:solidFill>
                <a:latin typeface="NikoshBAN" panose="02000000000000000000" pitchFamily="2" charset="0"/>
                <a:cs typeface="NikoshBAN" panose="02000000000000000000" pitchFamily="2" charset="0"/>
              </a:rPr>
              <a:t>(২) জমিদার ও নীলকরদের অত্যাচার থেকে বাংলার মুসলমান তথা জনগণকে মুক্তা করা</a:t>
            </a:r>
            <a:r>
              <a:rPr lang="bn-IN" sz="3200" b="1" dirty="0" smtClean="0">
                <a:ln/>
                <a:solidFill>
                  <a:srgbClr val="002060"/>
                </a:solidFill>
                <a:latin typeface="NikoshBAN" panose="02000000000000000000" pitchFamily="2" charset="0"/>
                <a:cs typeface="NikoshBAN" panose="02000000000000000000" pitchFamily="2" charset="0"/>
              </a:rPr>
              <a:t>।</a:t>
            </a:r>
            <a:endParaRPr lang="bn-IN" sz="3200" dirty="0" smtClean="0">
              <a:ln/>
              <a:solidFill>
                <a:srgbClr val="002060"/>
              </a:solidFill>
              <a:latin typeface="NikoshBAN" panose="02000000000000000000" pitchFamily="2" charset="0"/>
              <a:cs typeface="NikoshBAN" panose="02000000000000000000" pitchFamily="2" charset="0"/>
            </a:endParaRPr>
          </a:p>
          <a:p>
            <a:r>
              <a:rPr lang="bn-IN" sz="3200" b="1" dirty="0" smtClean="0">
                <a:ln/>
                <a:solidFill>
                  <a:srgbClr val="FF0000"/>
                </a:solidFill>
                <a:latin typeface="NikoshBAN" panose="02000000000000000000" pitchFamily="2" charset="0"/>
                <a:cs typeface="NikoshBAN" panose="02000000000000000000" pitchFamily="2" charset="0"/>
              </a:rPr>
              <a:t>(৩) ব্রিটিশ শাসন ও শোষণের বিরুদ্ধে বিদ্রোহ করা। </a:t>
            </a:r>
            <a:endParaRPr lang="bn-IN" sz="3200" b="1" dirty="0">
              <a:ln/>
              <a:solidFill>
                <a:srgbClr val="FF0000"/>
              </a:solidFill>
              <a:latin typeface="NikoshBAN" panose="02000000000000000000" pitchFamily="2" charset="0"/>
              <a:cs typeface="NikoshBAN" panose="02000000000000000000" pitchFamily="2" charset="0"/>
            </a:endParaRPr>
          </a:p>
          <a:p>
            <a:r>
              <a:rPr lang="bn-IN" sz="3200" dirty="0">
                <a:ln/>
                <a:solidFill>
                  <a:srgbClr val="000000"/>
                </a:solidFill>
                <a:latin typeface="NikoshBAN" panose="02000000000000000000" pitchFamily="2" charset="0"/>
                <a:cs typeface="NikoshBAN" panose="02000000000000000000" pitchFamily="2" charset="0"/>
              </a:rPr>
              <a:t>তিনি সামাজিক কুসংস্কার ও ধর্মীয় </a:t>
            </a:r>
            <a:r>
              <a:rPr lang="bn-IN" sz="3200" dirty="0" smtClean="0">
                <a:ln/>
                <a:solidFill>
                  <a:srgbClr val="000000"/>
                </a:solidFill>
                <a:latin typeface="NikoshBAN" panose="02000000000000000000" pitchFamily="2" charset="0"/>
                <a:cs typeface="NikoshBAN" panose="02000000000000000000" pitchFamily="2" charset="0"/>
              </a:rPr>
              <a:t>অন্ধবিশ্বাস </a:t>
            </a:r>
            <a:r>
              <a:rPr lang="bn-IN" sz="3200" dirty="0">
                <a:ln/>
                <a:solidFill>
                  <a:srgbClr val="000000"/>
                </a:solidFill>
                <a:latin typeface="NikoshBAN" panose="02000000000000000000" pitchFamily="2" charset="0"/>
                <a:cs typeface="NikoshBAN" panose="02000000000000000000" pitchFamily="2" charset="0"/>
              </a:rPr>
              <a:t>দূর করার জন্য কুসংস্কারমুক্ত ধর্ম প্রচারে মনোনিবেশ করেন। </a:t>
            </a:r>
            <a:r>
              <a:rPr lang="bn-IN" sz="3200" b="1" dirty="0" smtClean="0">
                <a:ln/>
                <a:solidFill>
                  <a:srgbClr val="000000"/>
                </a:solidFill>
                <a:latin typeface="NikoshBAN" panose="02000000000000000000" pitchFamily="2" charset="0"/>
                <a:cs typeface="NikoshBAN" panose="02000000000000000000" pitchFamily="2" charset="0"/>
              </a:rPr>
              <a:t>পীর পুজা </a:t>
            </a:r>
            <a:r>
              <a:rPr lang="bn-IN" sz="3200" dirty="0" smtClean="0">
                <a:ln/>
                <a:solidFill>
                  <a:srgbClr val="000000"/>
                </a:solidFill>
                <a:latin typeface="NikoshBAN" panose="02000000000000000000" pitchFamily="2" charset="0"/>
                <a:cs typeface="NikoshBAN" panose="02000000000000000000" pitchFamily="2" charset="0"/>
              </a:rPr>
              <a:t>তথা </a:t>
            </a:r>
            <a:r>
              <a:rPr lang="bn-IN" sz="3200" b="1" dirty="0" smtClean="0">
                <a:ln/>
                <a:solidFill>
                  <a:srgbClr val="000000"/>
                </a:solidFill>
                <a:latin typeface="NikoshBAN" panose="02000000000000000000" pitchFamily="2" charset="0"/>
                <a:cs typeface="NikoshBAN" panose="02000000000000000000" pitchFamily="2" charset="0"/>
              </a:rPr>
              <a:t>পীরকে সেজদা </a:t>
            </a:r>
            <a:r>
              <a:rPr lang="bn-IN" sz="3200" dirty="0" smtClean="0">
                <a:ln/>
                <a:solidFill>
                  <a:srgbClr val="000000"/>
                </a:solidFill>
                <a:latin typeface="NikoshBAN" panose="02000000000000000000" pitchFamily="2" charset="0"/>
                <a:cs typeface="NikoshBAN" panose="02000000000000000000" pitchFamily="2" charset="0"/>
              </a:rPr>
              <a:t>করতে নিষেধ করার পাশাপাশি </a:t>
            </a:r>
            <a:r>
              <a:rPr lang="bn-IN" sz="3200" b="1" dirty="0" smtClean="0">
                <a:ln/>
                <a:solidFill>
                  <a:srgbClr val="000000"/>
                </a:solidFill>
                <a:latin typeface="NikoshBAN" panose="02000000000000000000" pitchFamily="2" charset="0"/>
                <a:cs typeface="NikoshBAN" panose="02000000000000000000" pitchFamily="2" charset="0"/>
              </a:rPr>
              <a:t>মাজার ও দরগা নির্মাণের </a:t>
            </a:r>
            <a:r>
              <a:rPr lang="bn-IN" sz="3200" dirty="0" smtClean="0">
                <a:ln/>
                <a:solidFill>
                  <a:srgbClr val="000000"/>
                </a:solidFill>
                <a:latin typeface="NikoshBAN" panose="02000000000000000000" pitchFamily="2" charset="0"/>
                <a:cs typeface="NikoshBAN" panose="02000000000000000000" pitchFamily="2" charset="0"/>
              </a:rPr>
              <a:t>তীব্র বিরোধিতা করেন।  তিনি তার আন্দোলনের নাম দেন ‘</a:t>
            </a:r>
            <a:r>
              <a:rPr lang="bn-IN" sz="3200" b="1" dirty="0" smtClean="0">
                <a:ln/>
                <a:solidFill>
                  <a:srgbClr val="000000"/>
                </a:solidFill>
                <a:latin typeface="NikoshBAN" panose="02000000000000000000" pitchFamily="2" charset="0"/>
                <a:cs typeface="NikoshBAN" panose="02000000000000000000" pitchFamily="2" charset="0"/>
              </a:rPr>
              <a:t>তরিকা-ই-মুহাম্মদিয়া’। </a:t>
            </a:r>
            <a:endParaRPr lang="en-US" sz="3200" b="1" dirty="0">
              <a:solidFill>
                <a:srgbClr val="000000"/>
              </a:solidFill>
            </a:endParaRPr>
          </a:p>
        </p:txBody>
      </p:sp>
    </p:spTree>
    <p:custDataLst>
      <p:tags r:id="rId1"/>
    </p:custDataLst>
    <p:extLst>
      <p:ext uri="{BB962C8B-B14F-4D97-AF65-F5344CB8AC3E}">
        <p14:creationId xmlns:p14="http://schemas.microsoft.com/office/powerpoint/2010/main" val="2130290506"/>
      </p:ext>
    </p:extLst>
  </p:cSld>
  <p:clrMapOvr>
    <a:masterClrMapping/>
  </p:clrMapOvr>
  <mc:AlternateContent xmlns:mc="http://schemas.openxmlformats.org/markup-compatibility/2006" xmlns:p14="http://schemas.microsoft.com/office/powerpoint/2010/main">
    <mc:Choice Requires="p14">
      <p:transition spd="slow" p14:dur="1400" advTm="75401">
        <p14:doors dir="vert"/>
      </p:transition>
    </mc:Choice>
    <mc:Fallback xmlns="">
      <p:transition spd="slow" advTm="7540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119746" y="1413164"/>
            <a:ext cx="9684327" cy="4918363"/>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rgbClr val="000000"/>
                </a:solidFill>
                <a:latin typeface="NikoshBAN" panose="02000000000000000000" pitchFamily="2" charset="0"/>
                <a:cs typeface="NikoshBAN" panose="02000000000000000000" pitchFamily="2" charset="0"/>
              </a:rPr>
              <a:t>তিতুমীর হজ্জ্বব্রত পালন শেষে </a:t>
            </a:r>
            <a:r>
              <a:rPr lang="bn-IN" sz="3200" b="1" dirty="0" smtClean="0">
                <a:ln/>
                <a:solidFill>
                  <a:srgbClr val="FF0000"/>
                </a:solidFill>
                <a:latin typeface="NikoshBAN" panose="02000000000000000000" pitchFamily="2" charset="0"/>
                <a:cs typeface="NikoshBAN" panose="02000000000000000000" pitchFamily="2" charset="0"/>
              </a:rPr>
              <a:t>১৮২৭খ্রিঃ</a:t>
            </a:r>
            <a:r>
              <a:rPr lang="bn-IN" sz="3200" dirty="0" smtClean="0">
                <a:ln/>
                <a:solidFill>
                  <a:srgbClr val="000000"/>
                </a:solidFill>
                <a:latin typeface="NikoshBAN" panose="02000000000000000000" pitchFamily="2" charset="0"/>
                <a:cs typeface="NikoshBAN" panose="02000000000000000000" pitchFamily="2" charset="0"/>
              </a:rPr>
              <a:t> দেশে ফিরে পশ্চিমবংগের নারিকেলবাড়িয়ার নিকট হায়দরপুর গ্রামে খানকাহ নির্মাণ করেন। তিনি </a:t>
            </a:r>
            <a:r>
              <a:rPr lang="bn-IN" sz="3200" b="1" dirty="0" smtClean="0">
                <a:ln/>
                <a:solidFill>
                  <a:srgbClr val="FF0000"/>
                </a:solidFill>
                <a:latin typeface="NikoshBAN" panose="02000000000000000000" pitchFamily="2" charset="0"/>
                <a:cs typeface="NikoshBAN" panose="02000000000000000000" pitchFamily="2" charset="0"/>
              </a:rPr>
              <a:t>ইসলাম ধর্মের প্রকৃত আদর্শ </a:t>
            </a:r>
            <a:r>
              <a:rPr lang="bn-IN" sz="3200" dirty="0" smtClean="0">
                <a:ln/>
                <a:solidFill>
                  <a:srgbClr val="000000"/>
                </a:solidFill>
                <a:latin typeface="NikoshBAN" panose="02000000000000000000" pitchFamily="2" charset="0"/>
                <a:cs typeface="NikoshBAN" panose="02000000000000000000" pitchFamily="2" charset="0"/>
              </a:rPr>
              <a:t>গ্রহন এবং </a:t>
            </a:r>
            <a:r>
              <a:rPr lang="bn-IN" sz="3200" b="1" dirty="0" smtClean="0">
                <a:ln/>
                <a:solidFill>
                  <a:srgbClr val="FF0000"/>
                </a:solidFill>
                <a:latin typeface="NikoshBAN" panose="02000000000000000000" pitchFamily="2" charset="0"/>
                <a:cs typeface="NikoshBAN" panose="02000000000000000000" pitchFamily="2" charset="0"/>
              </a:rPr>
              <a:t>পিরপূজা</a:t>
            </a:r>
            <a:r>
              <a:rPr lang="bn-IN" sz="3200" dirty="0" smtClean="0">
                <a:ln/>
                <a:solidFill>
                  <a:srgbClr val="000000"/>
                </a:solidFill>
                <a:latin typeface="NikoshBAN" panose="02000000000000000000" pitchFamily="2" charset="0"/>
                <a:cs typeface="NikoshBAN" panose="02000000000000000000" pitchFamily="2" charset="0"/>
              </a:rPr>
              <a:t>, </a:t>
            </a:r>
            <a:r>
              <a:rPr lang="bn-IN" sz="3200" b="1" dirty="0" smtClean="0">
                <a:ln/>
                <a:solidFill>
                  <a:srgbClr val="FF0000"/>
                </a:solidFill>
                <a:latin typeface="NikoshBAN" panose="02000000000000000000" pitchFamily="2" charset="0"/>
                <a:cs typeface="NikoshBAN" panose="02000000000000000000" pitchFamily="2" charset="0"/>
              </a:rPr>
              <a:t>কবরপূজাসহ</a:t>
            </a:r>
            <a:r>
              <a:rPr lang="bn-IN" sz="3200" dirty="0" smtClean="0">
                <a:ln/>
                <a:solidFill>
                  <a:srgbClr val="000000"/>
                </a:solidFill>
                <a:latin typeface="NikoshBAN" panose="02000000000000000000" pitchFamily="2" charset="0"/>
                <a:cs typeface="NikoshBAN" panose="02000000000000000000" pitchFamily="2" charset="0"/>
              </a:rPr>
              <a:t> বিভিন্ন </a:t>
            </a:r>
            <a:r>
              <a:rPr lang="bn-IN" sz="3200" b="1" dirty="0" smtClean="0">
                <a:ln/>
                <a:solidFill>
                  <a:srgbClr val="FF0000"/>
                </a:solidFill>
                <a:latin typeface="NikoshBAN" panose="02000000000000000000" pitchFamily="2" charset="0"/>
                <a:cs typeface="NikoshBAN" panose="02000000000000000000" pitchFamily="2" charset="0"/>
              </a:rPr>
              <a:t>অনৈসলামিক রীতিনীতি </a:t>
            </a:r>
            <a:r>
              <a:rPr lang="bn-IN" sz="3200" dirty="0" smtClean="0">
                <a:ln/>
                <a:solidFill>
                  <a:srgbClr val="000000"/>
                </a:solidFill>
                <a:latin typeface="NikoshBAN" panose="02000000000000000000" pitchFamily="2" charset="0"/>
                <a:cs typeface="NikoshBAN" panose="02000000000000000000" pitchFamily="2" charset="0"/>
              </a:rPr>
              <a:t>পরিত্যাগ করার জন্য বাংলার মুসলিম সমাজের প্রতি উদাত্ত আহবান জানান। তাঁর ধর্মীয় শিক্ষা ও সমাজ সংস্কারমূলক কার্যক্রমে আকৃষ্ট হয়ে অল্প সময়ের মধ্যে হিন্দু-মুসলিম নির্বিশেষে অসংখ্য সাধারণ মানুষ তাঁর শিষ্যত্ব গ্রহন করেন। বিভিন্ন মহলের বাধা-বিপত্তি সত্ত্বেও বাংলার প্রত্যন্ত অঞ্চলে তিতুমীরের আন্দোলন ব্যাপক জনপ্রিয়তা লাভ করে। ডব্লিউ ডব্লিউ হান্টার বলেন, “কলকাতার উত্তর ও পূর্বের জেলাগুলোতে গিয়ে তিনি বহু লোককে নিজের মতবাদে দীক্ষিত করেন।”</a:t>
            </a:r>
            <a:endParaRPr lang="en-US" sz="3200" dirty="0">
              <a:solidFill>
                <a:srgbClr val="000000"/>
              </a:solidFill>
            </a:endParaRPr>
          </a:p>
        </p:txBody>
      </p:sp>
      <p:sp>
        <p:nvSpPr>
          <p:cNvPr id="3" name="Snip Diagonal Corner Rectangle 2"/>
          <p:cNvSpPr/>
          <p:nvPr/>
        </p:nvSpPr>
        <p:spPr>
          <a:xfrm>
            <a:off x="5008417" y="748145"/>
            <a:ext cx="4017819" cy="540327"/>
          </a:xfrm>
          <a:prstGeom prst="snip2Diag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a:solidFill>
                  <a:srgbClr val="000000"/>
                </a:solidFill>
                <a:latin typeface="NikoshBAN" panose="02000000000000000000" pitchFamily="2" charset="0"/>
                <a:cs typeface="NikoshBAN" panose="02000000000000000000" pitchFamily="2" charset="0"/>
              </a:rPr>
              <a:t>সমাজ সংস্কার ও ধর্মীয় শিক্ষাবিস্তার</a:t>
            </a:r>
            <a:endParaRPr lang="en-US" dirty="0"/>
          </a:p>
        </p:txBody>
      </p:sp>
    </p:spTree>
    <p:custDataLst>
      <p:tags r:id="rId1"/>
    </p:custDataLst>
    <p:extLst>
      <p:ext uri="{BB962C8B-B14F-4D97-AF65-F5344CB8AC3E}">
        <p14:creationId xmlns:p14="http://schemas.microsoft.com/office/powerpoint/2010/main" val="1861536801"/>
      </p:ext>
    </p:extLst>
  </p:cSld>
  <p:clrMapOvr>
    <a:masterClrMapping/>
  </p:clrMapOvr>
  <mc:AlternateContent xmlns:mc="http://schemas.openxmlformats.org/markup-compatibility/2006" xmlns:p14="http://schemas.microsoft.com/office/powerpoint/2010/main">
    <mc:Choice Requires="p14">
      <p:transition spd="slow" p14:dur="1400" advTm="82581">
        <p14:doors dir="vert"/>
      </p:transition>
    </mc:Choice>
    <mc:Fallback xmlns="">
      <p:transition spd="slow" advTm="8258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2)">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2632364" y="401782"/>
            <a:ext cx="4239491" cy="1052945"/>
          </a:xfrm>
          <a:prstGeom prst="wav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শোষিত কৃষকদের সংগঠিতকরণ</a:t>
            </a:r>
            <a:endParaRPr lang="en-US" b="1" dirty="0">
              <a:ln w="0"/>
              <a:solidFill>
                <a:schemeClr val="tx1"/>
              </a:solidFill>
              <a:effectLst>
                <a:outerShdw blurRad="38100" dist="19050" dir="2700000" algn="tl" rotWithShape="0">
                  <a:schemeClr val="dk1">
                    <a:alpha val="40000"/>
                  </a:schemeClr>
                </a:outerShdw>
              </a:effectLst>
            </a:endParaRPr>
          </a:p>
        </p:txBody>
      </p:sp>
      <p:sp>
        <p:nvSpPr>
          <p:cNvPr id="3" name="Rounded Rectangle 2"/>
          <p:cNvSpPr/>
          <p:nvPr/>
        </p:nvSpPr>
        <p:spPr>
          <a:xfrm>
            <a:off x="2632364" y="1579418"/>
            <a:ext cx="9365672" cy="4918364"/>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rgbClr val="000000"/>
                </a:solidFill>
                <a:latin typeface="NikoshBAN" panose="02000000000000000000" pitchFamily="2" charset="0"/>
                <a:cs typeface="NikoshBAN" panose="02000000000000000000" pitchFamily="2" charset="0"/>
              </a:rPr>
              <a:t>তিতুমীর </a:t>
            </a:r>
            <a:r>
              <a:rPr lang="bn-IN" sz="3200" b="1" dirty="0" smtClean="0">
                <a:ln/>
                <a:solidFill>
                  <a:srgbClr val="FF0000"/>
                </a:solidFill>
                <a:latin typeface="NikoshBAN" panose="02000000000000000000" pitchFamily="2" charset="0"/>
                <a:cs typeface="NikoshBAN" panose="02000000000000000000" pitchFamily="2" charset="0"/>
              </a:rPr>
              <a:t>শোষণ</a:t>
            </a:r>
            <a:r>
              <a:rPr lang="bn-IN" sz="3200" dirty="0" smtClean="0">
                <a:ln/>
                <a:solidFill>
                  <a:srgbClr val="000000"/>
                </a:solidFill>
                <a:latin typeface="NikoshBAN" panose="02000000000000000000" pitchFamily="2" charset="0"/>
                <a:cs typeface="NikoshBAN" panose="02000000000000000000" pitchFamily="2" charset="0"/>
              </a:rPr>
              <a:t>, </a:t>
            </a:r>
            <a:r>
              <a:rPr lang="bn-IN" sz="3200" b="1" dirty="0" smtClean="0">
                <a:ln/>
                <a:solidFill>
                  <a:srgbClr val="FF0000"/>
                </a:solidFill>
                <a:latin typeface="NikoshBAN" panose="02000000000000000000" pitchFamily="2" charset="0"/>
                <a:cs typeface="NikoshBAN" panose="02000000000000000000" pitchFamily="2" charset="0"/>
              </a:rPr>
              <a:t>নিপীড়ন</a:t>
            </a:r>
            <a:r>
              <a:rPr lang="bn-IN" sz="3200" dirty="0" smtClean="0">
                <a:ln/>
                <a:solidFill>
                  <a:srgbClr val="000000"/>
                </a:solidFill>
                <a:latin typeface="NikoshBAN" panose="02000000000000000000" pitchFamily="2" charset="0"/>
                <a:cs typeface="NikoshBAN" panose="02000000000000000000" pitchFamily="2" charset="0"/>
              </a:rPr>
              <a:t> ও </a:t>
            </a:r>
            <a:r>
              <a:rPr lang="bn-IN" sz="3200" b="1" dirty="0" smtClean="0">
                <a:ln/>
                <a:solidFill>
                  <a:srgbClr val="FF0000"/>
                </a:solidFill>
                <a:latin typeface="NikoshBAN" panose="02000000000000000000" pitchFamily="2" charset="0"/>
                <a:cs typeface="NikoshBAN" panose="02000000000000000000" pitchFamily="2" charset="0"/>
              </a:rPr>
              <a:t>নির্যাতন</a:t>
            </a:r>
            <a:r>
              <a:rPr lang="bn-IN" sz="3200" dirty="0" smtClean="0">
                <a:ln/>
                <a:solidFill>
                  <a:srgbClr val="000000"/>
                </a:solidFill>
                <a:latin typeface="NikoshBAN" panose="02000000000000000000" pitchFamily="2" charset="0"/>
                <a:cs typeface="NikoshBAN" panose="02000000000000000000" pitchFamily="2" charset="0"/>
              </a:rPr>
              <a:t> মুক্ত একটি আদর্শ সমাজ বিনির্মাণের সংগ্রামে জনসাধারণকে উদ্বুদ্ধ করেন। এ সময় বাংলার দরিদ্র কৃষক সম্প্রদায়ের ওপর জমিদার ও নীলকরদের শোষন,অত্যাচার ও নির্যাতন মারাত্মক আকার ধারণ করেছিল। তিনি অত্যাচারী জমিদার ও নীলকরদের বিরুদ্ধে উৎপীড়িত কৃষক সমাজকে সংগঠিত করতে থাকেন। ইংরেজ লেখক হান্টার বলেন, হিন্দু জমিদাররা তাঁর মুরিদের ওপর যেসব ছোট খাটো অত্যাচার করত তার ফলে এ সময় একটা কৃষক আন্দোলন গড়ে ওঠে এবং তিনি এর নেতৃত্ব গ্রহন করেন।” তিতুমীরের নেতৃত্বে হাজারও কৃষক কায়েমি স্বার্থবাদীদের শোষণ-নির্যাতনের বিরুদ্ধে সোচ্চার হয় এবং এক পর্যায়ে তীব্র প্রতিরোধ গড়ে তোলে।   </a:t>
            </a:r>
            <a:endParaRPr lang="en-US" sz="3200" dirty="0">
              <a:solidFill>
                <a:srgbClr val="000000"/>
              </a:solidFill>
            </a:endParaRPr>
          </a:p>
        </p:txBody>
      </p:sp>
    </p:spTree>
    <p:custDataLst>
      <p:tags r:id="rId1"/>
    </p:custDataLst>
    <p:extLst>
      <p:ext uri="{BB962C8B-B14F-4D97-AF65-F5344CB8AC3E}">
        <p14:creationId xmlns:p14="http://schemas.microsoft.com/office/powerpoint/2010/main" val="2892509716"/>
      </p:ext>
    </p:extLst>
  </p:cSld>
  <p:clrMapOvr>
    <a:masterClrMapping/>
  </p:clrMapOvr>
  <mc:AlternateContent xmlns:mc="http://schemas.openxmlformats.org/markup-compatibility/2006" xmlns:p14="http://schemas.microsoft.com/office/powerpoint/2010/main">
    <mc:Choice Requires="p14">
      <p:transition spd="slow" p14:dur="1400" advTm="74885">
        <p14:doors dir="vert"/>
      </p:transition>
    </mc:Choice>
    <mc:Fallback xmlns="">
      <p:transition spd="slow" advTm="74885">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2660073" y="568037"/>
            <a:ext cx="4696691" cy="997527"/>
          </a:xfrm>
          <a:prstGeom prst="wave">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b="1" dirty="0" smtClean="0">
                <a:ln/>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জমিদার ও নীলকরদের বিরুদ্ধে প্রতিবাদ</a:t>
            </a:r>
            <a:endParaRPr lang="en-US" b="1" dirty="0">
              <a:solidFill>
                <a:srgbClr val="000000"/>
              </a:solidFill>
              <a:effectLst>
                <a:outerShdw blurRad="38100" dist="38100" dir="2700000" algn="tl">
                  <a:srgbClr val="000000">
                    <a:alpha val="43137"/>
                  </a:srgbClr>
                </a:outerShdw>
              </a:effectLst>
            </a:endParaRPr>
          </a:p>
        </p:txBody>
      </p:sp>
      <p:sp>
        <p:nvSpPr>
          <p:cNvPr id="3" name="Snip Same Side Corner Rectangle 2"/>
          <p:cNvSpPr/>
          <p:nvPr/>
        </p:nvSpPr>
        <p:spPr>
          <a:xfrm>
            <a:off x="2493819" y="1676400"/>
            <a:ext cx="9448800" cy="4890655"/>
          </a:xfrm>
          <a:prstGeom prst="snip2Same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rgbClr val="000000"/>
                </a:solidFill>
                <a:latin typeface="NikoshBAN" panose="02000000000000000000" pitchFamily="2" charset="0"/>
                <a:cs typeface="NikoshBAN" panose="02000000000000000000" pitchFamily="2" charset="0"/>
              </a:rPr>
              <a:t>জমিদারদের বেশিরভাগ ছিল হিন্দু সম্প্রদায়ের,তারা নিরীহ কৃষকদের ওপর বিভিন্ন সময়ে নানা রকম </a:t>
            </a:r>
            <a:r>
              <a:rPr lang="bn-IN" sz="3200" b="1" dirty="0" smtClean="0">
                <a:ln/>
                <a:solidFill>
                  <a:srgbClr val="FF0000"/>
                </a:solidFill>
                <a:latin typeface="NikoshBAN" panose="02000000000000000000" pitchFamily="2" charset="0"/>
                <a:cs typeface="NikoshBAN" panose="02000000000000000000" pitchFamily="2" charset="0"/>
              </a:rPr>
              <a:t>কর</a:t>
            </a:r>
            <a:r>
              <a:rPr lang="bn-IN" sz="3200" dirty="0" smtClean="0">
                <a:ln/>
                <a:solidFill>
                  <a:srgbClr val="000000"/>
                </a:solidFill>
                <a:latin typeface="NikoshBAN" panose="02000000000000000000" pitchFamily="2" charset="0"/>
                <a:cs typeface="NikoshBAN" panose="02000000000000000000" pitchFamily="2" charset="0"/>
              </a:rPr>
              <a:t> ,</a:t>
            </a:r>
            <a:r>
              <a:rPr lang="bn-IN" sz="3200" b="1" dirty="0" smtClean="0">
                <a:ln/>
                <a:solidFill>
                  <a:srgbClr val="FF0000"/>
                </a:solidFill>
                <a:latin typeface="NikoshBAN" panose="02000000000000000000" pitchFamily="2" charset="0"/>
                <a:cs typeface="NikoshBAN" panose="02000000000000000000" pitchFamily="2" charset="0"/>
              </a:rPr>
              <a:t>খাজনা</a:t>
            </a:r>
            <a:r>
              <a:rPr lang="bn-IN" sz="3200" dirty="0" smtClean="0">
                <a:ln/>
                <a:solidFill>
                  <a:srgbClr val="000000"/>
                </a:solidFill>
                <a:latin typeface="NikoshBAN" panose="02000000000000000000" pitchFamily="2" charset="0"/>
                <a:cs typeface="NikoshBAN" panose="02000000000000000000" pitchFamily="2" charset="0"/>
              </a:rPr>
              <a:t> আরোপ করে জোরপূর্বক আদায় করত। অন্যদিকে বিদেশি নীলকরেরা </a:t>
            </a:r>
            <a:r>
              <a:rPr lang="bn-IN" sz="3200" b="1" dirty="0" smtClean="0">
                <a:ln/>
                <a:solidFill>
                  <a:srgbClr val="FF0000"/>
                </a:solidFill>
                <a:latin typeface="NikoshBAN" panose="02000000000000000000" pitchFamily="2" charset="0"/>
                <a:cs typeface="NikoshBAN" panose="02000000000000000000" pitchFamily="2" charset="0"/>
              </a:rPr>
              <a:t>ধান-পাট </a:t>
            </a:r>
            <a:r>
              <a:rPr lang="bn-IN" sz="3200" dirty="0" smtClean="0">
                <a:ln/>
                <a:solidFill>
                  <a:srgbClr val="000000"/>
                </a:solidFill>
                <a:latin typeface="NikoshBAN" panose="02000000000000000000" pitchFamily="2" charset="0"/>
                <a:cs typeface="NikoshBAN" panose="02000000000000000000" pitchFamily="2" charset="0"/>
              </a:rPr>
              <a:t>ও </a:t>
            </a:r>
            <a:r>
              <a:rPr lang="bn-IN" sz="3200" b="1" dirty="0" smtClean="0">
                <a:ln/>
                <a:solidFill>
                  <a:srgbClr val="FF0000"/>
                </a:solidFill>
                <a:latin typeface="NikoshBAN" panose="02000000000000000000" pitchFamily="2" charset="0"/>
                <a:cs typeface="NikoshBAN" panose="02000000000000000000" pitchFamily="2" charset="0"/>
              </a:rPr>
              <a:t>অন্য শস্যের </a:t>
            </a:r>
            <a:r>
              <a:rPr lang="bn-IN" sz="3200" dirty="0" smtClean="0">
                <a:ln/>
                <a:solidFill>
                  <a:srgbClr val="000000"/>
                </a:solidFill>
                <a:latin typeface="NikoshBAN" panose="02000000000000000000" pitchFamily="2" charset="0"/>
                <a:cs typeface="NikoshBAN" panose="02000000000000000000" pitchFamily="2" charset="0"/>
              </a:rPr>
              <a:t>পরিবর্তে </a:t>
            </a:r>
            <a:r>
              <a:rPr lang="bn-IN" sz="3200" b="1" dirty="0" smtClean="0">
                <a:ln/>
                <a:solidFill>
                  <a:srgbClr val="FF0000"/>
                </a:solidFill>
                <a:latin typeface="NikoshBAN" panose="02000000000000000000" pitchFamily="2" charset="0"/>
                <a:cs typeface="NikoshBAN" panose="02000000000000000000" pitchFamily="2" charset="0"/>
              </a:rPr>
              <a:t>নীলচাষে</a:t>
            </a:r>
            <a:r>
              <a:rPr lang="bn-IN" sz="3200" dirty="0" smtClean="0">
                <a:ln/>
                <a:solidFill>
                  <a:srgbClr val="000000"/>
                </a:solidFill>
                <a:latin typeface="NikoshBAN" panose="02000000000000000000" pitchFamily="2" charset="0"/>
                <a:cs typeface="NikoshBAN" panose="02000000000000000000" pitchFamily="2" charset="0"/>
              </a:rPr>
              <a:t> নিরীহ কৃষকদের বাধ্য করত। ফলে তিতুমীর একজন অসাম্প্রদায়িক নেতা হিসেবে এসব হিন্দু জমিদার ও অত্যাচারী নীলকরদের বিরুদ্ধে রুখে দাঁড়ান। তিনি সরফরাজপুরের জমিদার </a:t>
            </a:r>
            <a:r>
              <a:rPr lang="bn-IN" sz="3200" b="1" dirty="0">
                <a:ln/>
                <a:solidFill>
                  <a:srgbClr val="FF0000"/>
                </a:solidFill>
                <a:latin typeface="NikoshBAN" panose="02000000000000000000" pitchFamily="2" charset="0"/>
                <a:cs typeface="NikoshBAN" panose="02000000000000000000" pitchFamily="2" charset="0"/>
              </a:rPr>
              <a:t>কৃষ্ণদেব </a:t>
            </a:r>
            <a:r>
              <a:rPr lang="bn-IN" sz="3200" b="1" dirty="0" smtClean="0">
                <a:ln/>
                <a:solidFill>
                  <a:srgbClr val="FF0000"/>
                </a:solidFill>
                <a:latin typeface="NikoshBAN" panose="02000000000000000000" pitchFamily="2" charset="0"/>
                <a:cs typeface="NikoshBAN" panose="02000000000000000000" pitchFamily="2" charset="0"/>
              </a:rPr>
              <a:t>রায় </a:t>
            </a:r>
            <a:r>
              <a:rPr lang="bn-IN" sz="3200" dirty="0" smtClean="0">
                <a:ln/>
                <a:solidFill>
                  <a:srgbClr val="000000"/>
                </a:solidFill>
                <a:latin typeface="NikoshBAN" panose="02000000000000000000" pitchFamily="2" charset="0"/>
                <a:cs typeface="NikoshBAN" panose="02000000000000000000" pitchFamily="2" charset="0"/>
              </a:rPr>
              <a:t>এবং উত্তর চব্বিশ পরগনার টাকি ও গোবরডাংগার জমিদার </a:t>
            </a:r>
            <a:r>
              <a:rPr lang="bn-IN" sz="3200" b="1" dirty="0" smtClean="0">
                <a:ln/>
                <a:solidFill>
                  <a:srgbClr val="FF0000"/>
                </a:solidFill>
                <a:latin typeface="NikoshBAN" panose="02000000000000000000" pitchFamily="2" charset="0"/>
                <a:cs typeface="NikoshBAN" panose="02000000000000000000" pitchFamily="2" charset="0"/>
              </a:rPr>
              <a:t>কালীপ্রসন্ন মূখোপাধ্যয় </a:t>
            </a:r>
            <a:r>
              <a:rPr lang="bn-IN" sz="3200" dirty="0" smtClean="0">
                <a:ln/>
                <a:solidFill>
                  <a:srgbClr val="000000"/>
                </a:solidFill>
                <a:latin typeface="NikoshBAN" panose="02000000000000000000" pitchFamily="2" charset="0"/>
                <a:cs typeface="NikoshBAN" panose="02000000000000000000" pitchFamily="2" charset="0"/>
              </a:rPr>
              <a:t>ও মোল্লাহাটির </a:t>
            </a:r>
            <a:r>
              <a:rPr lang="bn-IN" sz="3200" b="1" dirty="0" smtClean="0">
                <a:ln/>
                <a:solidFill>
                  <a:srgbClr val="FF0000"/>
                </a:solidFill>
                <a:latin typeface="NikoshBAN" panose="02000000000000000000" pitchFamily="2" charset="0"/>
                <a:cs typeface="NikoshBAN" panose="02000000000000000000" pitchFamily="2" charset="0"/>
              </a:rPr>
              <a:t>নীলকুঠিয়াল ডেভিসের </a:t>
            </a:r>
            <a:r>
              <a:rPr lang="bn-IN" sz="3200" dirty="0" smtClean="0">
                <a:ln/>
                <a:solidFill>
                  <a:srgbClr val="000000"/>
                </a:solidFill>
                <a:latin typeface="NikoshBAN" panose="02000000000000000000" pitchFamily="2" charset="0"/>
                <a:cs typeface="NikoshBAN" panose="02000000000000000000" pitchFamily="2" charset="0"/>
              </a:rPr>
              <a:t>বিরুদ্ধে অভিযান পরিচালনা করে তাদেরকে পরাস্ত করেন।</a:t>
            </a:r>
            <a:endParaRPr lang="en-US" sz="3200" dirty="0">
              <a:solidFill>
                <a:srgbClr val="000000"/>
              </a:solidFill>
            </a:endParaRPr>
          </a:p>
        </p:txBody>
      </p:sp>
    </p:spTree>
    <p:custDataLst>
      <p:tags r:id="rId1"/>
    </p:custDataLst>
    <p:extLst>
      <p:ext uri="{BB962C8B-B14F-4D97-AF65-F5344CB8AC3E}">
        <p14:creationId xmlns:p14="http://schemas.microsoft.com/office/powerpoint/2010/main" val="1670934776"/>
      </p:ext>
    </p:extLst>
  </p:cSld>
  <p:clrMapOvr>
    <a:masterClrMapping/>
  </p:clrMapOvr>
  <mc:AlternateContent xmlns:mc="http://schemas.openxmlformats.org/markup-compatibility/2006" xmlns:p14="http://schemas.microsoft.com/office/powerpoint/2010/main">
    <mc:Choice Requires="p14">
      <p:transition spd="slow" p14:dur="1400" advTm="64528">
        <p14:doors dir="vert"/>
      </p:transition>
    </mc:Choice>
    <mc:Fallback xmlns="">
      <p:transition spd="slow" advTm="6452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443345" y="1260765"/>
            <a:ext cx="11582400" cy="532014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chemeClr val="tx1"/>
                </a:solidFill>
                <a:latin typeface="NikoshBAN" panose="02000000000000000000" pitchFamily="2" charset="0"/>
                <a:cs typeface="NikoshBAN" panose="02000000000000000000" pitchFamily="2" charset="0"/>
              </a:rPr>
              <a:t>বিভিন্ন যুদ্ধে স্থানীয় জমিদার ও নীলকরেরা তিতুমীরের নিকট শোচনীয়ভাবে পরাজিত হয়ে তাঁর বাহিনীকে ধ্বংস করার লক্ষ্যে ব্রিটিশ সরকারের কাছে এ মর্মে অভিযোগ উত্থাপন করে যে, তিতুমীর ইংরেজ সরকারের বিরুদ্ধে বিদ্রোহ ঘোষণা করেছেন। কিন্তু তিতুমীরের পক্ষ থেকে জানানো হয়, তাঁর সংগ্রাম কোম্পানির বিরুদ্ধে নয়। তিনি জমিদার ও নীলকরদের অত্যাচার থেকে দরিদ্র কৃষকদের রক্ষার চেষ্টা করছেন মাত্র। কিন্তু কোম্পানি তিতুমীরের কথায় কর্নপাত না করে তাকে শায়েস্তা করার উদ্যোগ নেয়। ফলে তিতুমীর ক্ষুদ্ধ হয়ে জনগণকে ইংরেজ সরকারের বিরুদ্ধে সংগঠিত করেন। তিনি </a:t>
            </a:r>
            <a:r>
              <a:rPr lang="bn-IN" sz="3200" b="1" dirty="0" smtClean="0">
                <a:ln/>
                <a:solidFill>
                  <a:srgbClr val="FF0000"/>
                </a:solidFill>
                <a:latin typeface="NikoshBAN" panose="02000000000000000000" pitchFamily="2" charset="0"/>
                <a:cs typeface="NikoshBAN" panose="02000000000000000000" pitchFamily="2" charset="0"/>
              </a:rPr>
              <a:t>১৮৩১খ্রিঃ</a:t>
            </a:r>
            <a:r>
              <a:rPr lang="bn-IN" sz="3200" dirty="0" smtClean="0">
                <a:ln/>
                <a:solidFill>
                  <a:schemeClr val="tx1"/>
                </a:solidFill>
                <a:latin typeface="NikoshBAN" panose="02000000000000000000" pitchFamily="2" charset="0"/>
                <a:cs typeface="NikoshBAN" panose="02000000000000000000" pitchFamily="2" charset="0"/>
              </a:rPr>
              <a:t> বিদ্রোহ করে </a:t>
            </a:r>
            <a:r>
              <a:rPr lang="bn-IN" sz="3200" b="1" dirty="0" smtClean="0">
                <a:ln/>
                <a:solidFill>
                  <a:srgbClr val="FF0000"/>
                </a:solidFill>
                <a:latin typeface="NikoshBAN" panose="02000000000000000000" pitchFamily="2" charset="0"/>
                <a:cs typeface="NikoshBAN" panose="02000000000000000000" pitchFamily="2" charset="0"/>
              </a:rPr>
              <a:t>চব্বিশ পরগণা</a:t>
            </a:r>
            <a:r>
              <a:rPr lang="en-US" sz="3200" dirty="0" smtClean="0">
                <a:ln/>
                <a:solidFill>
                  <a:schemeClr val="tx1"/>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নদিয়া</a:t>
            </a:r>
            <a:r>
              <a:rPr lang="en-US" sz="3200" dirty="0" smtClean="0">
                <a:ln/>
                <a:solidFill>
                  <a:schemeClr val="tx1"/>
                </a:solidFill>
                <a:latin typeface="NikoshBAN" panose="02000000000000000000" pitchFamily="2" charset="0"/>
                <a:cs typeface="NikoshBAN" panose="02000000000000000000" pitchFamily="2" charset="0"/>
              </a:rPr>
              <a:t> ও </a:t>
            </a:r>
            <a:r>
              <a:rPr lang="en-US" sz="3200" b="1" dirty="0" err="1" smtClean="0">
                <a:ln/>
                <a:solidFill>
                  <a:srgbClr val="FF0000"/>
                </a:solidFill>
                <a:latin typeface="NikoshBAN" panose="02000000000000000000" pitchFamily="2" charset="0"/>
                <a:cs typeface="NikoshBAN" panose="02000000000000000000" pitchFamily="2" charset="0"/>
              </a:rPr>
              <a:t>ফরিদপুর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জেলার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কিছু</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অংশ</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নিয়ে</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একটি</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স্বাধীন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রাষ্ট্র</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গঠন</a:t>
            </a:r>
            <a:r>
              <a:rPr lang="en-US" sz="3200" dirty="0" smtClean="0">
                <a:ln/>
                <a:solidFill>
                  <a:schemeClr val="tx1"/>
                </a:solidFill>
                <a:latin typeface="NikoshBAN" panose="02000000000000000000" pitchFamily="2" charset="0"/>
                <a:cs typeface="NikoshBAN" panose="02000000000000000000" pitchFamily="2" charset="0"/>
              </a:rPr>
              <a:t> </a:t>
            </a:r>
            <a:r>
              <a:rPr lang="en-US" sz="3200" dirty="0" err="1" smtClean="0">
                <a:ln/>
                <a:solidFill>
                  <a:schemeClr val="tx1"/>
                </a:solidFill>
                <a:latin typeface="NikoshBAN" panose="02000000000000000000" pitchFamily="2" charset="0"/>
                <a:cs typeface="NikoshBAN" panose="02000000000000000000" pitchFamily="2" charset="0"/>
              </a:rPr>
              <a:t>করেন</a:t>
            </a:r>
            <a:r>
              <a:rPr lang="en-US" sz="3200" dirty="0" smtClean="0">
                <a:ln/>
                <a:solidFill>
                  <a:schemeClr val="tx1"/>
                </a:solidFill>
                <a:latin typeface="NikoshBAN" panose="02000000000000000000" pitchFamily="2" charset="0"/>
                <a:cs typeface="NikoshBAN" panose="02000000000000000000" pitchFamily="2" charset="0"/>
              </a:rPr>
              <a:t>।</a:t>
            </a:r>
            <a:r>
              <a:rPr lang="bn-IN" sz="3200" dirty="0" smtClean="0">
                <a:ln/>
                <a:solidFill>
                  <a:schemeClr val="tx1"/>
                </a:solidFill>
                <a:latin typeface="NikoshBAN" panose="02000000000000000000" pitchFamily="2" charset="0"/>
                <a:cs typeface="NikoshBAN" panose="02000000000000000000" pitchFamily="2" charset="0"/>
              </a:rPr>
              <a:t> ইতিহাসে এ </a:t>
            </a:r>
            <a:r>
              <a:rPr lang="bn-IN" sz="3200" dirty="0">
                <a:ln/>
                <a:solidFill>
                  <a:schemeClr val="tx1"/>
                </a:solidFill>
                <a:latin typeface="NikoshBAN" panose="02000000000000000000" pitchFamily="2" charset="0"/>
                <a:cs typeface="NikoshBAN" panose="02000000000000000000" pitchFamily="2" charset="0"/>
              </a:rPr>
              <a:t>বিদ্রোহকে </a:t>
            </a:r>
            <a:r>
              <a:rPr lang="bn-IN" sz="3200" b="1" dirty="0">
                <a:ln/>
                <a:solidFill>
                  <a:srgbClr val="FF0000"/>
                </a:solidFill>
                <a:latin typeface="NikoshBAN" panose="02000000000000000000" pitchFamily="2" charset="0"/>
                <a:cs typeface="NikoshBAN" panose="02000000000000000000" pitchFamily="2" charset="0"/>
              </a:rPr>
              <a:t>বারাসাত বিদ্রোহ </a:t>
            </a:r>
            <a:r>
              <a:rPr lang="bn-IN" sz="3200" dirty="0">
                <a:ln/>
                <a:solidFill>
                  <a:schemeClr val="tx1"/>
                </a:solidFill>
                <a:latin typeface="NikoshBAN" panose="02000000000000000000" pitchFamily="2" charset="0"/>
                <a:cs typeface="NikoshBAN" panose="02000000000000000000" pitchFamily="2" charset="0"/>
              </a:rPr>
              <a:t>বলা হয়</a:t>
            </a:r>
            <a:r>
              <a:rPr lang="bn-IN" sz="3200" dirty="0" smtClean="0">
                <a:ln/>
                <a:solidFill>
                  <a:schemeClr val="tx1"/>
                </a:solidFill>
                <a:latin typeface="NikoshBAN" panose="02000000000000000000" pitchFamily="2" charset="0"/>
                <a:cs typeface="NikoshBAN" panose="02000000000000000000" pitchFamily="2" charset="0"/>
              </a:rPr>
              <a:t>। ইংরেজ </a:t>
            </a:r>
            <a:r>
              <a:rPr lang="bn-IN" sz="3200" dirty="0">
                <a:ln/>
                <a:solidFill>
                  <a:schemeClr val="tx1"/>
                </a:solidFill>
                <a:latin typeface="NikoshBAN" panose="02000000000000000000" pitchFamily="2" charset="0"/>
                <a:cs typeface="NikoshBAN" panose="02000000000000000000" pitchFamily="2" charset="0"/>
              </a:rPr>
              <a:t>শাসকগোষ্ঠি ম্যাজিস্ট্রেট </a:t>
            </a:r>
            <a:r>
              <a:rPr lang="bn-IN" sz="3200" b="1" dirty="0">
                <a:ln/>
                <a:solidFill>
                  <a:srgbClr val="FF0000"/>
                </a:solidFill>
                <a:latin typeface="NikoshBAN" panose="02000000000000000000" pitchFamily="2" charset="0"/>
                <a:cs typeface="NikoshBAN" panose="02000000000000000000" pitchFamily="2" charset="0"/>
              </a:rPr>
              <a:t>আলেকজান্ডারকে</a:t>
            </a:r>
            <a:r>
              <a:rPr lang="bn-IN" sz="3200" dirty="0">
                <a:ln/>
                <a:solidFill>
                  <a:schemeClr val="tx1"/>
                </a:solidFill>
                <a:latin typeface="NikoshBAN" panose="02000000000000000000" pitchFamily="2" charset="0"/>
                <a:cs typeface="NikoshBAN" panose="02000000000000000000" pitchFamily="2" charset="0"/>
              </a:rPr>
              <a:t> </a:t>
            </a:r>
            <a:r>
              <a:rPr lang="bn-IN" sz="3200" dirty="0" smtClean="0">
                <a:ln/>
                <a:solidFill>
                  <a:schemeClr val="tx1"/>
                </a:solidFill>
                <a:latin typeface="NikoshBAN" panose="02000000000000000000" pitchFamily="2" charset="0"/>
                <a:cs typeface="NikoshBAN" panose="02000000000000000000" pitchFamily="2" charset="0"/>
              </a:rPr>
              <a:t>তিতুমীরের </a:t>
            </a:r>
            <a:r>
              <a:rPr lang="bn-IN" sz="3200" dirty="0">
                <a:ln/>
                <a:solidFill>
                  <a:schemeClr val="tx1"/>
                </a:solidFill>
                <a:latin typeface="NikoshBAN" panose="02000000000000000000" pitchFamily="2" charset="0"/>
                <a:cs typeface="NikoshBAN" panose="02000000000000000000" pitchFamily="2" charset="0"/>
              </a:rPr>
              <a:t>বিরুদ্ধে প্রেরণ করে। </a:t>
            </a:r>
            <a:r>
              <a:rPr lang="bn-IN" sz="3200" dirty="0" smtClean="0">
                <a:ln/>
                <a:solidFill>
                  <a:schemeClr val="tx1"/>
                </a:solidFill>
                <a:latin typeface="NikoshBAN" panose="02000000000000000000" pitchFamily="2" charset="0"/>
                <a:cs typeface="NikoshBAN" panose="02000000000000000000" pitchFamily="2" charset="0"/>
              </a:rPr>
              <a:t>কিন্তু ইংরেজ বাহিনী শোচনীয়ভাবে পরাজিত হয়।</a:t>
            </a:r>
            <a:endParaRPr lang="en-US" sz="3200" dirty="0">
              <a:solidFill>
                <a:schemeClr val="tx1"/>
              </a:solidFill>
            </a:endParaRPr>
          </a:p>
        </p:txBody>
      </p:sp>
      <p:sp>
        <p:nvSpPr>
          <p:cNvPr id="5" name="Wave 4"/>
          <p:cNvSpPr/>
          <p:nvPr/>
        </p:nvSpPr>
        <p:spPr>
          <a:xfrm>
            <a:off x="4100945" y="277091"/>
            <a:ext cx="4433454" cy="817418"/>
          </a:xfrm>
          <a:prstGeom prst="wav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ইংরেজদের বিরুদ্ধে বিদ্রোহ  </a:t>
            </a:r>
            <a:endParaRPr lang="en-US" sz="4000" b="1" dirty="0">
              <a:ln w="0"/>
              <a:solidFill>
                <a:schemeClr val="tx1"/>
              </a:solidFill>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444661322"/>
      </p:ext>
    </p:extLst>
  </p:cSld>
  <p:clrMapOvr>
    <a:masterClrMapping/>
  </p:clrMapOvr>
  <mc:AlternateContent xmlns:mc="http://schemas.openxmlformats.org/markup-compatibility/2006" xmlns:p14="http://schemas.microsoft.com/office/powerpoint/2010/main">
    <mc:Choice Requires="p14">
      <p:transition spd="slow" p14:dur="1400" advTm="93116">
        <p14:doors dir="vert"/>
      </p:transition>
    </mc:Choice>
    <mc:Fallback xmlns="">
      <p:transition spd="slow" advTm="9311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3408218" y="872836"/>
            <a:ext cx="3172690" cy="858982"/>
          </a:xfrm>
          <a:prstGeom prst="wav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বাঁশের কেল্লা নির্মাণ</a:t>
            </a:r>
            <a:r>
              <a:rPr lang="en-US" sz="40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4000" b="1" dirty="0">
              <a:ln w="0"/>
              <a:solidFill>
                <a:schemeClr val="tx1"/>
              </a:solidFill>
              <a:effectLst>
                <a:outerShdw blurRad="38100" dist="19050" dir="2700000" algn="tl" rotWithShape="0">
                  <a:schemeClr val="dk1">
                    <a:alpha val="40000"/>
                  </a:schemeClr>
                </a:outerShdw>
              </a:effectLst>
            </a:endParaRPr>
          </a:p>
        </p:txBody>
      </p:sp>
      <p:sp>
        <p:nvSpPr>
          <p:cNvPr id="3" name="Snip Diagonal Corner Rectangle 2"/>
          <p:cNvSpPr/>
          <p:nvPr/>
        </p:nvSpPr>
        <p:spPr>
          <a:xfrm>
            <a:off x="3408218" y="2022765"/>
            <a:ext cx="8686800" cy="4502728"/>
          </a:xfrm>
          <a:prstGeom prst="snip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rgbClr val="000000"/>
                </a:solidFill>
                <a:latin typeface="NikoshBAN" panose="02000000000000000000" pitchFamily="2" charset="0"/>
                <a:cs typeface="NikoshBAN" panose="02000000000000000000" pitchFamily="2" charset="0"/>
              </a:rPr>
              <a:t>তিতুমীর শক্তিশালী ব্রিটিশ বাহিনীর আক্রমণ প্রতিহত করার লক্ষ্যে তাঁর প্রধান সহকারী ও বিশ্বস্ত শিষ্য </a:t>
            </a:r>
            <a:r>
              <a:rPr lang="bn-IN" sz="3200" b="1" dirty="0" smtClean="0">
                <a:ln/>
                <a:solidFill>
                  <a:srgbClr val="FF0000"/>
                </a:solidFill>
                <a:latin typeface="NikoshBAN" panose="02000000000000000000" pitchFamily="2" charset="0"/>
                <a:cs typeface="NikoshBAN" panose="02000000000000000000" pitchFamily="2" charset="0"/>
              </a:rPr>
              <a:t>গোলাম মাসুম </a:t>
            </a:r>
            <a:r>
              <a:rPr lang="bn-IN" sz="3200" dirty="0" smtClean="0">
                <a:ln/>
                <a:solidFill>
                  <a:srgbClr val="000000"/>
                </a:solidFill>
                <a:latin typeface="NikoshBAN" panose="02000000000000000000" pitchFamily="2" charset="0"/>
                <a:cs typeface="NikoshBAN" panose="02000000000000000000" pitchFamily="2" charset="0"/>
              </a:rPr>
              <a:t>ও </a:t>
            </a:r>
            <a:r>
              <a:rPr lang="bn-IN" sz="3200" b="1" dirty="0" smtClean="0">
                <a:ln/>
                <a:solidFill>
                  <a:srgbClr val="FF0000"/>
                </a:solidFill>
                <a:latin typeface="NikoshBAN" panose="02000000000000000000" pitchFamily="2" charset="0"/>
                <a:cs typeface="NikoshBAN" panose="02000000000000000000" pitchFamily="2" charset="0"/>
              </a:rPr>
              <a:t>মিসকিন খাঁর </a:t>
            </a:r>
            <a:r>
              <a:rPr lang="bn-IN" sz="3200" dirty="0" smtClean="0">
                <a:ln/>
                <a:solidFill>
                  <a:srgbClr val="000000"/>
                </a:solidFill>
                <a:latin typeface="NikoshBAN" panose="02000000000000000000" pitchFamily="2" charset="0"/>
                <a:cs typeface="NikoshBAN" panose="02000000000000000000" pitchFamily="2" charset="0"/>
              </a:rPr>
              <a:t>পরিকল্পনা ও প্রচেষ্টায় না</a:t>
            </a:r>
            <a:r>
              <a:rPr lang="en-US" sz="3200" dirty="0" err="1" smtClean="0">
                <a:ln/>
                <a:solidFill>
                  <a:srgbClr val="000000"/>
                </a:solidFill>
                <a:latin typeface="NikoshBAN" panose="02000000000000000000" pitchFamily="2" charset="0"/>
                <a:cs typeface="NikoshBAN" panose="02000000000000000000" pitchFamily="2" charset="0"/>
              </a:rPr>
              <a:t>রি</a:t>
            </a:r>
            <a:r>
              <a:rPr lang="bn-IN" sz="3200" dirty="0" smtClean="0">
                <a:ln/>
                <a:solidFill>
                  <a:srgbClr val="000000"/>
                </a:solidFill>
                <a:latin typeface="NikoshBAN" panose="02000000000000000000" pitchFamily="2" charset="0"/>
                <a:cs typeface="NikoshBAN" panose="02000000000000000000" pitchFamily="2" charset="0"/>
              </a:rPr>
              <a:t>কেলবাড়িয়া গ্রামে একটি </a:t>
            </a:r>
            <a:r>
              <a:rPr lang="en-US" sz="3200" dirty="0" err="1" smtClean="0">
                <a:ln/>
                <a:solidFill>
                  <a:srgbClr val="000000"/>
                </a:solidFill>
                <a:latin typeface="NikoshBAN" panose="02000000000000000000" pitchFamily="2" charset="0"/>
                <a:cs typeface="NikoshBAN" panose="02000000000000000000" pitchFamily="2" charset="0"/>
              </a:rPr>
              <a:t>ঘাঁটি</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স্থাপন</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করেন</a:t>
            </a:r>
            <a:r>
              <a:rPr lang="en-US" sz="3200" dirty="0" smtClean="0">
                <a:ln/>
                <a:solidFill>
                  <a:srgbClr val="000000"/>
                </a:solidFill>
                <a:latin typeface="NikoshBAN" panose="02000000000000000000" pitchFamily="2" charset="0"/>
                <a:cs typeface="NikoshBAN" panose="02000000000000000000" pitchFamily="2" charset="0"/>
              </a:rPr>
              <a:t>।</a:t>
            </a:r>
            <a:r>
              <a:rPr lang="bn-IN"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ঘাঁটির</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প্রতিরক্ষার</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জন্য</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সেখানে</a:t>
            </a:r>
            <a:r>
              <a:rPr lang="en-US" sz="3200" dirty="0" smtClean="0">
                <a:ln/>
                <a:solidFill>
                  <a:srgbClr val="000000"/>
                </a:solidFill>
                <a:latin typeface="NikoshBAN" panose="02000000000000000000" pitchFamily="2" charset="0"/>
                <a:cs typeface="NikoshBAN" panose="02000000000000000000" pitchFamily="2" charset="0"/>
              </a:rPr>
              <a:t> </a:t>
            </a:r>
            <a:r>
              <a:rPr lang="bn-IN" sz="3200" dirty="0" smtClean="0">
                <a:ln/>
                <a:solidFill>
                  <a:srgbClr val="000000"/>
                </a:solidFill>
                <a:latin typeface="NikoshBAN" panose="02000000000000000000" pitchFamily="2" charset="0"/>
                <a:cs typeface="NikoshBAN" panose="02000000000000000000" pitchFamily="2" charset="0"/>
              </a:rPr>
              <a:t>বাঁশ</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দিয়ে</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একটি</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মজবুত</a:t>
            </a:r>
            <a:r>
              <a:rPr lang="bn-IN" sz="3200" dirty="0" smtClean="0">
                <a:ln/>
                <a:solidFill>
                  <a:srgbClr val="000000"/>
                </a:solidFill>
                <a:latin typeface="NikoshBAN" panose="02000000000000000000" pitchFamily="2" charset="0"/>
                <a:cs typeface="NikoshBAN" panose="02000000000000000000" pitchFamily="2" charset="0"/>
              </a:rPr>
              <a:t> কেল্লা</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অর্থা</a:t>
            </a:r>
            <a:r>
              <a:rPr lang="en-US" sz="3200" dirty="0" smtClean="0">
                <a:ln/>
                <a:solidFill>
                  <a:srgbClr val="000000"/>
                </a:solidFill>
                <a:latin typeface="NikoshBAN" panose="02000000000000000000" pitchFamily="2" charset="0"/>
                <a:cs typeface="NikoshBAN" panose="02000000000000000000" pitchFamily="2" charset="0"/>
              </a:rPr>
              <a:t>ৎ </a:t>
            </a:r>
            <a:r>
              <a:rPr lang="en-US" sz="3200" dirty="0" err="1" smtClean="0">
                <a:ln/>
                <a:solidFill>
                  <a:srgbClr val="000000"/>
                </a:solidFill>
                <a:latin typeface="NikoshBAN" panose="02000000000000000000" pitchFamily="2" charset="0"/>
                <a:cs typeface="NikoshBAN" panose="02000000000000000000" pitchFamily="2" charset="0"/>
              </a:rPr>
              <a:t>দূর্গ</a:t>
            </a:r>
            <a:r>
              <a:rPr lang="bn-IN" sz="3200" dirty="0" smtClean="0">
                <a:ln/>
                <a:solidFill>
                  <a:srgbClr val="000000"/>
                </a:solidFill>
                <a:latin typeface="NikoshBAN" panose="02000000000000000000" pitchFamily="2" charset="0"/>
                <a:cs typeface="NikoshBAN" panose="02000000000000000000" pitchFamily="2" charset="0"/>
              </a:rPr>
              <a:t> নির্মাণ করেন।</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এটাই</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ছিল</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তিতুমীরের</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ঐতিহাসিক</a:t>
            </a:r>
            <a:r>
              <a:rPr lang="en-US" sz="3200" dirty="0" smtClean="0">
                <a:ln/>
                <a:solidFill>
                  <a:srgbClr val="000000"/>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বাঁশের</a:t>
            </a:r>
            <a:r>
              <a:rPr lang="en-US" sz="3200" b="1" dirty="0" smtClean="0">
                <a:ln/>
                <a:solidFill>
                  <a:srgbClr val="FF0000"/>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কেল্লা</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ব্রিটিশ</a:t>
            </a:r>
            <a:r>
              <a:rPr lang="en-US" sz="3200" dirty="0" smtClean="0">
                <a:ln/>
                <a:solidFill>
                  <a:srgbClr val="000000"/>
                </a:solidFill>
                <a:latin typeface="NikoshBAN" panose="02000000000000000000" pitchFamily="2" charset="0"/>
                <a:cs typeface="NikoshBAN" panose="02000000000000000000" pitchFamily="2" charset="0"/>
              </a:rPr>
              <a:t> </a:t>
            </a:r>
            <a:r>
              <a:rPr lang="bn-IN" sz="3200" dirty="0" smtClean="0">
                <a:ln/>
                <a:solidFill>
                  <a:srgbClr val="000000"/>
                </a:solidFill>
                <a:latin typeface="NikoshBAN" panose="02000000000000000000" pitchFamily="2" charset="0"/>
                <a:cs typeface="NikoshBAN" panose="02000000000000000000" pitchFamily="2" charset="0"/>
              </a:rPr>
              <a:t>লেখক </a:t>
            </a:r>
            <a:r>
              <a:rPr lang="en-US" sz="3200" dirty="0" err="1" smtClean="0">
                <a:ln/>
                <a:solidFill>
                  <a:srgbClr val="000000"/>
                </a:solidFill>
                <a:latin typeface="NikoshBAN" panose="02000000000000000000" pitchFamily="2" charset="0"/>
                <a:cs typeface="NikoshBAN" panose="02000000000000000000" pitchFamily="2" charset="0"/>
              </a:rPr>
              <a:t>উইলিয়াম</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হান্টারের</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মতে</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তিতুমীরের</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গণবাহিনীর</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সদস্যদের</a:t>
            </a:r>
            <a:r>
              <a:rPr lang="en-US" sz="3200" dirty="0" smtClean="0">
                <a:ln/>
                <a:solidFill>
                  <a:srgbClr val="000000"/>
                </a:solidFill>
                <a:latin typeface="NikoshBAN" panose="02000000000000000000" pitchFamily="2" charset="0"/>
                <a:cs typeface="NikoshBAN" panose="02000000000000000000" pitchFamily="2" charset="0"/>
              </a:rPr>
              <a:t> ঐ </a:t>
            </a:r>
            <a:r>
              <a:rPr lang="en-US" sz="3200" dirty="0" err="1" smtClean="0">
                <a:ln/>
                <a:solidFill>
                  <a:srgbClr val="000000"/>
                </a:solidFill>
                <a:latin typeface="NikoshBAN" panose="02000000000000000000" pitchFamily="2" charset="0"/>
                <a:cs typeface="NikoshBAN" panose="02000000000000000000" pitchFamily="2" charset="0"/>
              </a:rPr>
              <a:t>বাঁশের</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কেল্লায়</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সামরিক</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প্রশিক্ষণ</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দেওয়া</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হতো</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গণবাহিনীর</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সদস্যসংখ্যা</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ছিল</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প্রায়</a:t>
            </a:r>
            <a:r>
              <a:rPr lang="en-US" sz="3200" dirty="0" smtClean="0">
                <a:ln/>
                <a:solidFill>
                  <a:srgbClr val="000000"/>
                </a:solidFill>
                <a:latin typeface="NikoshBAN" panose="02000000000000000000" pitchFamily="2" charset="0"/>
                <a:cs typeface="NikoshBAN" panose="02000000000000000000" pitchFamily="2" charset="0"/>
              </a:rPr>
              <a:t> </a:t>
            </a:r>
            <a:r>
              <a:rPr lang="en-US" sz="3200" b="1" dirty="0" smtClean="0">
                <a:ln/>
                <a:solidFill>
                  <a:srgbClr val="FF0000"/>
                </a:solidFill>
                <a:latin typeface="NikoshBAN" panose="02000000000000000000" pitchFamily="2" charset="0"/>
                <a:cs typeface="NikoshBAN" panose="02000000000000000000" pitchFamily="2" charset="0"/>
              </a:rPr>
              <a:t>৮৩হাজার</a:t>
            </a:r>
            <a:r>
              <a:rPr lang="en-US" sz="3200" dirty="0" smtClean="0">
                <a:ln/>
                <a:solidFill>
                  <a:srgbClr val="000000"/>
                </a:solidFill>
                <a:latin typeface="NikoshBAN" panose="02000000000000000000" pitchFamily="2" charset="0"/>
                <a:cs typeface="NikoshBAN" panose="02000000000000000000" pitchFamily="2" charset="0"/>
              </a:rPr>
              <a:t>।</a:t>
            </a:r>
            <a:endParaRPr lang="en-US" sz="3200" dirty="0">
              <a:solidFill>
                <a:srgbClr val="000000"/>
              </a:solidFill>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256" y="2528454"/>
            <a:ext cx="3103418" cy="2784764"/>
          </a:xfrm>
          <a:prstGeom prst="rect">
            <a:avLst/>
          </a:prstGeom>
        </p:spPr>
      </p:pic>
    </p:spTree>
    <p:custDataLst>
      <p:tags r:id="rId1"/>
    </p:custDataLst>
    <p:extLst>
      <p:ext uri="{BB962C8B-B14F-4D97-AF65-F5344CB8AC3E}">
        <p14:creationId xmlns:p14="http://schemas.microsoft.com/office/powerpoint/2010/main" val="854275826"/>
      </p:ext>
    </p:extLst>
  </p:cSld>
  <p:clrMapOvr>
    <a:masterClrMapping/>
  </p:clrMapOvr>
  <mc:AlternateContent xmlns:mc="http://schemas.openxmlformats.org/markup-compatibility/2006" xmlns:p14="http://schemas.microsoft.com/office/powerpoint/2010/main">
    <mc:Choice Requires="p14">
      <p:transition spd="slow" p14:dur="1400" advTm="56186">
        <p14:doors dir="vert"/>
      </p:transition>
    </mc:Choice>
    <mc:Fallback xmlns="">
      <p:transition spd="slow" advTm="5618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2937164" y="1967344"/>
            <a:ext cx="8756073" cy="4530437"/>
          </a:xfrm>
          <a:prstGeom prst="snip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rgbClr val="000000"/>
                </a:solidFill>
                <a:latin typeface="NikoshBAN" panose="02000000000000000000" pitchFamily="2" charset="0"/>
                <a:cs typeface="NikoshBAN" panose="02000000000000000000" pitchFamily="2" charset="0"/>
              </a:rPr>
              <a:t>তিতুমীরকে দমন করার জন্য </a:t>
            </a:r>
            <a:r>
              <a:rPr lang="bn-IN" sz="3200" b="1" dirty="0" smtClean="0">
                <a:ln/>
                <a:solidFill>
                  <a:srgbClr val="FF0000"/>
                </a:solidFill>
                <a:latin typeface="NikoshBAN" panose="02000000000000000000" pitchFamily="2" charset="0"/>
                <a:cs typeface="NikoshBAN" panose="02000000000000000000" pitchFamily="2" charset="0"/>
              </a:rPr>
              <a:t>১৮৩১</a:t>
            </a:r>
            <a:r>
              <a:rPr lang="bn-IN" sz="3200" dirty="0" smtClean="0">
                <a:ln/>
                <a:solidFill>
                  <a:srgbClr val="000000"/>
                </a:solidFill>
                <a:latin typeface="NikoshBAN" panose="02000000000000000000" pitchFamily="2" charset="0"/>
                <a:cs typeface="NikoshBAN" panose="02000000000000000000" pitchFamily="2" charset="0"/>
              </a:rPr>
              <a:t> সালের </a:t>
            </a:r>
            <a:r>
              <a:rPr lang="bn-IN" sz="3200" b="1" dirty="0" smtClean="0">
                <a:ln/>
                <a:solidFill>
                  <a:srgbClr val="FF0000"/>
                </a:solidFill>
                <a:latin typeface="NikoshBAN" panose="02000000000000000000" pitchFamily="2" charset="0"/>
                <a:cs typeface="NikoshBAN" panose="02000000000000000000" pitchFamily="2" charset="0"/>
              </a:rPr>
              <a:t>১৫ নভেম্বর </a:t>
            </a:r>
            <a:r>
              <a:rPr lang="bn-IN" sz="3200" dirty="0" smtClean="0">
                <a:ln/>
                <a:solidFill>
                  <a:srgbClr val="000000"/>
                </a:solidFill>
                <a:latin typeface="NikoshBAN" panose="02000000000000000000" pitchFamily="2" charset="0"/>
                <a:cs typeface="NikoshBAN" panose="02000000000000000000" pitchFamily="2" charset="0"/>
              </a:rPr>
              <a:t>বারাসাতের জয়েন্ট ম্যাজিস্ট্রেট ১২৫ জনের এক পুলিশ বাহিনী নিয়ে নারকেলবাড়িয়ায় উপস্থিত হয়। তিতুমীরের অনুসারীদের নিকট শোষণীয়ভাবে পরাজিত হয়ে তারা পলায়ন করে। </a:t>
            </a:r>
            <a:r>
              <a:rPr lang="bn-IN" sz="3200" b="1" dirty="0" smtClean="0">
                <a:ln/>
                <a:solidFill>
                  <a:srgbClr val="FF0000"/>
                </a:solidFill>
                <a:latin typeface="NikoshBAN" panose="02000000000000000000" pitchFamily="2" charset="0"/>
                <a:cs typeface="NikoshBAN" panose="02000000000000000000" pitchFamily="2" charset="0"/>
              </a:rPr>
              <a:t>১০ জন </a:t>
            </a:r>
            <a:r>
              <a:rPr lang="bn-IN" sz="3200" dirty="0" smtClean="0">
                <a:ln/>
                <a:solidFill>
                  <a:srgbClr val="000000"/>
                </a:solidFill>
                <a:latin typeface="NikoshBAN" panose="02000000000000000000" pitchFamily="2" charset="0"/>
                <a:cs typeface="NikoshBAN" panose="02000000000000000000" pitchFamily="2" charset="0"/>
              </a:rPr>
              <a:t>সিপাহী ও </a:t>
            </a:r>
            <a:r>
              <a:rPr lang="bn-IN" sz="3200" b="1" dirty="0" smtClean="0">
                <a:ln/>
                <a:solidFill>
                  <a:srgbClr val="FF0000"/>
                </a:solidFill>
                <a:latin typeface="NikoshBAN" panose="02000000000000000000" pitchFamily="2" charset="0"/>
                <a:cs typeface="NikoshBAN" panose="02000000000000000000" pitchFamily="2" charset="0"/>
              </a:rPr>
              <a:t>৩ জন </a:t>
            </a:r>
            <a:r>
              <a:rPr lang="bn-IN" sz="3200" dirty="0" smtClean="0">
                <a:ln/>
                <a:solidFill>
                  <a:srgbClr val="000000"/>
                </a:solidFill>
                <a:latin typeface="NikoshBAN" panose="02000000000000000000" pitchFamily="2" charset="0"/>
                <a:cs typeface="NikoshBAN" panose="02000000000000000000" pitchFamily="2" charset="0"/>
              </a:rPr>
              <a:t>বরকন্দাজ ঘটনাস্থলেই নিহত হয়। পরবর্তীকালে নদীয়া জেলা ম্যাজিস্ট্রেট </a:t>
            </a:r>
            <a:r>
              <a:rPr lang="bn-IN" sz="3200" b="1" dirty="0" smtClean="0">
                <a:ln/>
                <a:solidFill>
                  <a:srgbClr val="FF0000"/>
                </a:solidFill>
                <a:latin typeface="NikoshBAN" panose="02000000000000000000" pitchFamily="2" charset="0"/>
                <a:cs typeface="NikoshBAN" panose="02000000000000000000" pitchFamily="2" charset="0"/>
              </a:rPr>
              <a:t>২৫০ </a:t>
            </a:r>
            <a:r>
              <a:rPr lang="bn-IN" sz="3200" dirty="0" smtClean="0">
                <a:ln/>
                <a:solidFill>
                  <a:srgbClr val="000000"/>
                </a:solidFill>
                <a:latin typeface="NikoshBAN" panose="02000000000000000000" pitchFamily="2" charset="0"/>
                <a:cs typeface="NikoshBAN" panose="02000000000000000000" pitchFamily="2" charset="0"/>
              </a:rPr>
              <a:t>জন পুলিশ, নীলকুঠি সাহেবের লোক লস্কর ও বেশ কিছু হাতি নিয়ে নারকেলবাড়িয়ায় উপস্থিত হন। তিতুমীরের </a:t>
            </a:r>
            <a:r>
              <a:rPr lang="bn-IN" sz="3200" b="1" dirty="0" smtClean="0">
                <a:ln/>
                <a:solidFill>
                  <a:srgbClr val="FF0000"/>
                </a:solidFill>
                <a:latin typeface="NikoshBAN" panose="02000000000000000000" pitchFamily="2" charset="0"/>
                <a:cs typeface="NikoshBAN" panose="02000000000000000000" pitchFamily="2" charset="0"/>
              </a:rPr>
              <a:t>১০০০</a:t>
            </a:r>
            <a:r>
              <a:rPr lang="bn-IN" sz="3200" dirty="0" smtClean="0">
                <a:ln/>
                <a:solidFill>
                  <a:srgbClr val="000000"/>
                </a:solidFill>
                <a:latin typeface="NikoshBAN" panose="02000000000000000000" pitchFamily="2" charset="0"/>
                <a:cs typeface="NikoshBAN" panose="02000000000000000000" pitchFamily="2" charset="0"/>
              </a:rPr>
              <a:t>জনের বাহিনীর প্রবল আক্রমণে ম্যাজিস্ট্রট ইছামতি নদীতে ঝাঁপিয়ে প্রাণ রক্ষা করেন।    </a:t>
            </a:r>
            <a:endParaRPr lang="en-US" sz="3200" dirty="0">
              <a:solidFill>
                <a:srgbClr val="000000"/>
              </a:solidFill>
            </a:endParaRPr>
          </a:p>
        </p:txBody>
      </p:sp>
      <p:sp>
        <p:nvSpPr>
          <p:cNvPr id="3" name="Wave 2"/>
          <p:cNvSpPr/>
          <p:nvPr/>
        </p:nvSpPr>
        <p:spPr>
          <a:xfrm>
            <a:off x="2951013" y="865909"/>
            <a:ext cx="4045526" cy="928254"/>
          </a:xfrm>
          <a:prstGeom prst="wav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ব্রিটিশ সরকারের আক্রমণ</a:t>
            </a:r>
            <a:endParaRPr lang="en-US" sz="4000" b="1" dirty="0">
              <a:ln w="0"/>
              <a:solidFill>
                <a:schemeClr val="tx1"/>
              </a:solidFill>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4033836897"/>
      </p:ext>
    </p:extLst>
  </p:cSld>
  <p:clrMapOvr>
    <a:masterClrMapping/>
  </p:clrMapOvr>
  <mc:AlternateContent xmlns:mc="http://schemas.openxmlformats.org/markup-compatibility/2006" xmlns:p14="http://schemas.microsoft.com/office/powerpoint/2010/main">
    <mc:Choice Requires="p14">
      <p:transition spd="slow" p14:dur="1400" advTm="61934">
        <p14:doors dir="vert"/>
      </p:transition>
    </mc:Choice>
    <mc:Fallback xmlns="">
      <p:transition spd="slow" advTm="6193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1475510" y="962892"/>
            <a:ext cx="10550235" cy="5180473"/>
          </a:xfrm>
          <a:prstGeom prst="snip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711034" y="1619050"/>
            <a:ext cx="10293927" cy="4524315"/>
          </a:xfrm>
          <a:prstGeom prst="rect">
            <a:avLst/>
          </a:prstGeom>
        </p:spPr>
        <p:txBody>
          <a:bodyPr wrap="square">
            <a:spAutoFit/>
          </a:bodyPr>
          <a:lstStyle/>
          <a:p>
            <a:r>
              <a:rPr lang="bn-IN" sz="3200" dirty="0">
                <a:ln/>
                <a:solidFill>
                  <a:srgbClr val="000000"/>
                </a:solidFill>
                <a:latin typeface="NikoshBAN" panose="02000000000000000000" pitchFamily="2" charset="0"/>
                <a:cs typeface="NikoshBAN" panose="02000000000000000000" pitchFamily="2" charset="0"/>
              </a:rPr>
              <a:t>ব্রিটিশ সরকার এবার </a:t>
            </a:r>
            <a:r>
              <a:rPr lang="bn-IN" sz="3200" dirty="0" smtClean="0">
                <a:ln/>
                <a:solidFill>
                  <a:srgbClr val="000000"/>
                </a:solidFill>
                <a:latin typeface="NikoshBAN" panose="02000000000000000000" pitchFamily="2" charset="0"/>
                <a:cs typeface="NikoshBAN" panose="02000000000000000000" pitchFamily="2" charset="0"/>
              </a:rPr>
              <a:t>তিতুমীরের </a:t>
            </a:r>
            <a:r>
              <a:rPr lang="bn-IN" sz="3200" dirty="0">
                <a:ln/>
                <a:solidFill>
                  <a:srgbClr val="000000"/>
                </a:solidFill>
                <a:latin typeface="NikoshBAN" panose="02000000000000000000" pitchFamily="2" charset="0"/>
                <a:cs typeface="NikoshBAN" panose="02000000000000000000" pitchFamily="2" charset="0"/>
              </a:rPr>
              <a:t>বিরুদ্ধে নারকেলবাড়ীয়ায় নিয়মিত বাহিনী পাঠানোর সিদ্ধান্ত গ্রহন করেন। </a:t>
            </a:r>
            <a:r>
              <a:rPr lang="bn-IN" sz="3200" b="1" dirty="0">
                <a:ln/>
                <a:solidFill>
                  <a:srgbClr val="FF0000"/>
                </a:solidFill>
                <a:latin typeface="NikoshBAN" panose="02000000000000000000" pitchFamily="2" charset="0"/>
                <a:cs typeface="NikoshBAN" panose="02000000000000000000" pitchFamily="2" charset="0"/>
              </a:rPr>
              <a:t>১৮৩১</a:t>
            </a:r>
            <a:r>
              <a:rPr lang="bn-IN" sz="3200" dirty="0">
                <a:ln/>
                <a:solidFill>
                  <a:srgbClr val="000000"/>
                </a:solidFill>
                <a:latin typeface="NikoshBAN" panose="02000000000000000000" pitchFamily="2" charset="0"/>
                <a:cs typeface="NikoshBAN" panose="02000000000000000000" pitchFamily="2" charset="0"/>
              </a:rPr>
              <a:t> সালের </a:t>
            </a:r>
            <a:r>
              <a:rPr lang="bn-IN" sz="3200" b="1" dirty="0">
                <a:ln/>
                <a:solidFill>
                  <a:srgbClr val="FF0000"/>
                </a:solidFill>
                <a:latin typeface="NikoshBAN" panose="02000000000000000000" pitchFamily="2" charset="0"/>
                <a:cs typeface="NikoshBAN" panose="02000000000000000000" pitchFamily="2" charset="0"/>
              </a:rPr>
              <a:t>১৯</a:t>
            </a:r>
            <a:r>
              <a:rPr lang="bn-IN" sz="3200" dirty="0">
                <a:ln/>
                <a:solidFill>
                  <a:srgbClr val="000000"/>
                </a:solidFill>
                <a:latin typeface="NikoshBAN" panose="02000000000000000000" pitchFamily="2" charset="0"/>
                <a:cs typeface="NikoshBAN" panose="02000000000000000000" pitchFamily="2" charset="0"/>
              </a:rPr>
              <a:t> নভেম্বর </a:t>
            </a:r>
            <a:r>
              <a:rPr lang="bn-IN" sz="3200" dirty="0" smtClean="0">
                <a:ln/>
                <a:solidFill>
                  <a:srgbClr val="000000"/>
                </a:solidFill>
                <a:latin typeface="NikoshBAN" panose="02000000000000000000" pitchFamily="2" charset="0"/>
                <a:cs typeface="NikoshBAN" panose="02000000000000000000" pitchFamily="2" charset="0"/>
              </a:rPr>
              <a:t>কর্নেল </a:t>
            </a:r>
            <a:r>
              <a:rPr lang="bn-IN" sz="3200" b="1" dirty="0">
                <a:ln/>
                <a:solidFill>
                  <a:srgbClr val="FF0000"/>
                </a:solidFill>
                <a:latin typeface="NikoshBAN" panose="02000000000000000000" pitchFamily="2" charset="0"/>
                <a:cs typeface="NikoshBAN" panose="02000000000000000000" pitchFamily="2" charset="0"/>
              </a:rPr>
              <a:t>স্টুয়ার্ট </a:t>
            </a:r>
            <a:r>
              <a:rPr lang="bn-IN" sz="3200" dirty="0">
                <a:ln/>
                <a:solidFill>
                  <a:srgbClr val="000000"/>
                </a:solidFill>
                <a:latin typeface="NikoshBAN" panose="02000000000000000000" pitchFamily="2" charset="0"/>
                <a:cs typeface="NikoshBAN" panose="02000000000000000000" pitchFamily="2" charset="0"/>
              </a:rPr>
              <a:t>ও আলেকজান্ডারের নেতৃত্বে সম্মিলিত বাহিনী </a:t>
            </a:r>
            <a:r>
              <a:rPr lang="bn-IN" sz="3200" dirty="0" smtClean="0">
                <a:ln/>
                <a:solidFill>
                  <a:srgbClr val="000000"/>
                </a:solidFill>
                <a:latin typeface="NikoshBAN" panose="02000000000000000000" pitchFamily="2" charset="0"/>
                <a:cs typeface="NikoshBAN" panose="02000000000000000000" pitchFamily="2" charset="0"/>
              </a:rPr>
              <a:t>তিতুমীরের </a:t>
            </a:r>
            <a:r>
              <a:rPr lang="bn-IN" sz="3200" dirty="0">
                <a:ln/>
                <a:solidFill>
                  <a:srgbClr val="000000"/>
                </a:solidFill>
                <a:latin typeface="NikoshBAN" panose="02000000000000000000" pitchFamily="2" charset="0"/>
                <a:cs typeface="NikoshBAN" panose="02000000000000000000" pitchFamily="2" charset="0"/>
              </a:rPr>
              <a:t>বাঁশের কেল্লা আক্রমণ করে। </a:t>
            </a:r>
            <a:r>
              <a:rPr lang="bn-IN" sz="3200" dirty="0" smtClean="0">
                <a:ln/>
                <a:solidFill>
                  <a:srgbClr val="000000"/>
                </a:solidFill>
                <a:latin typeface="NikoshBAN" panose="02000000000000000000" pitchFamily="2" charset="0"/>
                <a:cs typeface="NikoshBAN" panose="02000000000000000000" pitchFamily="2" charset="0"/>
              </a:rPr>
              <a:t>তিতুমীর </a:t>
            </a:r>
            <a:r>
              <a:rPr lang="bn-IN" sz="3200" dirty="0">
                <a:ln/>
                <a:solidFill>
                  <a:srgbClr val="000000"/>
                </a:solidFill>
                <a:latin typeface="NikoshBAN" panose="02000000000000000000" pitchFamily="2" charset="0"/>
                <a:cs typeface="NikoshBAN" panose="02000000000000000000" pitchFamily="2" charset="0"/>
              </a:rPr>
              <a:t>তাঁর বাহিনীসহ </a:t>
            </a:r>
            <a:r>
              <a:rPr lang="bn-IN" sz="3200" dirty="0" smtClean="0">
                <a:ln/>
                <a:solidFill>
                  <a:srgbClr val="000000"/>
                </a:solidFill>
                <a:latin typeface="NikoshBAN" panose="02000000000000000000" pitchFamily="2" charset="0"/>
                <a:cs typeface="NikoshBAN" panose="02000000000000000000" pitchFamily="2" charset="0"/>
              </a:rPr>
              <a:t>একমাত্র </a:t>
            </a:r>
            <a:r>
              <a:rPr lang="bn-IN" sz="3200" dirty="0">
                <a:ln/>
                <a:solidFill>
                  <a:srgbClr val="000000"/>
                </a:solidFill>
                <a:latin typeface="NikoshBAN" panose="02000000000000000000" pitchFamily="2" charset="0"/>
                <a:cs typeface="NikoshBAN" panose="02000000000000000000" pitchFamily="2" charset="0"/>
              </a:rPr>
              <a:t>দেশীয় </a:t>
            </a:r>
            <a:r>
              <a:rPr lang="bn-IN" sz="3200" dirty="0" smtClean="0">
                <a:ln/>
                <a:solidFill>
                  <a:srgbClr val="000000"/>
                </a:solidFill>
                <a:latin typeface="NikoshBAN" panose="02000000000000000000" pitchFamily="2" charset="0"/>
                <a:cs typeface="NikoshBAN" panose="02000000000000000000" pitchFamily="2" charset="0"/>
              </a:rPr>
              <a:t>অস্ত্র তীর-ধনুক,বর্শা-তলোয়ার </a:t>
            </a:r>
            <a:r>
              <a:rPr lang="bn-IN" sz="3200" dirty="0">
                <a:ln/>
                <a:solidFill>
                  <a:srgbClr val="000000"/>
                </a:solidFill>
                <a:latin typeface="NikoshBAN" panose="02000000000000000000" pitchFamily="2" charset="0"/>
                <a:cs typeface="NikoshBAN" panose="02000000000000000000" pitchFamily="2" charset="0"/>
              </a:rPr>
              <a:t>ও বাঁশের লাঠির সাহায্যে </a:t>
            </a:r>
            <a:r>
              <a:rPr lang="bn-IN" sz="3200" dirty="0" smtClean="0">
                <a:ln/>
                <a:solidFill>
                  <a:srgbClr val="000000"/>
                </a:solidFill>
                <a:latin typeface="NikoshBAN" panose="02000000000000000000" pitchFamily="2" charset="0"/>
                <a:cs typeface="NikoshBAN" panose="02000000000000000000" pitchFamily="2" charset="0"/>
              </a:rPr>
              <a:t>বীরবিক্রমে কোম্পানির বাহিনীর মোকাবেলা করেন</a:t>
            </a:r>
            <a:r>
              <a:rPr lang="bn-IN" sz="3200" dirty="0">
                <a:ln/>
                <a:solidFill>
                  <a:srgbClr val="000000"/>
                </a:solidFill>
                <a:latin typeface="NikoshBAN" panose="02000000000000000000" pitchFamily="2" charset="0"/>
                <a:cs typeface="NikoshBAN" panose="02000000000000000000" pitchFamily="2" charset="0"/>
              </a:rPr>
              <a:t>। ইংরেজদের কামানের গোলাবর্ষনণে তাঁর বাঁশের কেল্লা বিধ্বস্ত হয়। </a:t>
            </a:r>
            <a:r>
              <a:rPr lang="bn-IN" sz="3200" dirty="0" smtClean="0">
                <a:ln/>
                <a:solidFill>
                  <a:srgbClr val="000000"/>
                </a:solidFill>
                <a:latin typeface="NikoshBAN" panose="02000000000000000000" pitchFamily="2" charset="0"/>
                <a:cs typeface="NikoshBAN" panose="02000000000000000000" pitchFamily="2" charset="0"/>
              </a:rPr>
              <a:t>তিতুমীর </a:t>
            </a:r>
            <a:r>
              <a:rPr lang="bn-IN" sz="3200" dirty="0">
                <a:ln/>
                <a:solidFill>
                  <a:srgbClr val="000000"/>
                </a:solidFill>
                <a:latin typeface="NikoshBAN" panose="02000000000000000000" pitchFamily="2" charset="0"/>
                <a:cs typeface="NikoshBAN" panose="02000000000000000000" pitchFamily="2" charset="0"/>
              </a:rPr>
              <a:t>বীরের মতো লড়াই করে বহু অনুসারীসহ শহিদ হন। গোলাম মাসুমসহ অনেককে মৃত্যুদন্ড প্রদান এবং </a:t>
            </a:r>
            <a:r>
              <a:rPr lang="bn-IN" sz="3200" b="1" dirty="0">
                <a:ln/>
                <a:solidFill>
                  <a:srgbClr val="FF0000"/>
                </a:solidFill>
                <a:latin typeface="NikoshBAN" panose="02000000000000000000" pitchFamily="2" charset="0"/>
                <a:cs typeface="NikoshBAN" panose="02000000000000000000" pitchFamily="2" charset="0"/>
              </a:rPr>
              <a:t>১৪০</a:t>
            </a:r>
            <a:r>
              <a:rPr lang="bn-IN" sz="3200" dirty="0">
                <a:ln/>
                <a:solidFill>
                  <a:srgbClr val="000000"/>
                </a:solidFill>
                <a:latin typeface="NikoshBAN" panose="02000000000000000000" pitchFamily="2" charset="0"/>
                <a:cs typeface="NikoshBAN" panose="02000000000000000000" pitchFamily="2" charset="0"/>
              </a:rPr>
              <a:t> জনকে কারাদন্ড দেয়া হয়। এভাবে </a:t>
            </a:r>
            <a:r>
              <a:rPr lang="bn-IN" sz="3200" dirty="0" smtClean="0">
                <a:ln/>
                <a:solidFill>
                  <a:srgbClr val="000000"/>
                </a:solidFill>
                <a:latin typeface="NikoshBAN" panose="02000000000000000000" pitchFamily="2" charset="0"/>
                <a:cs typeface="NikoshBAN" panose="02000000000000000000" pitchFamily="2" charset="0"/>
              </a:rPr>
              <a:t>প্রতিবাদী তিতুমীরের </a:t>
            </a:r>
            <a:r>
              <a:rPr lang="bn-IN" sz="3200" dirty="0">
                <a:ln/>
                <a:solidFill>
                  <a:srgbClr val="000000"/>
                </a:solidFill>
                <a:latin typeface="NikoshBAN" panose="02000000000000000000" pitchFamily="2" charset="0"/>
                <a:cs typeface="NikoshBAN" panose="02000000000000000000" pitchFamily="2" charset="0"/>
              </a:rPr>
              <a:t>ধর্মসংস্কার </a:t>
            </a:r>
            <a:r>
              <a:rPr lang="bn-IN" sz="3200" dirty="0" smtClean="0">
                <a:ln/>
                <a:solidFill>
                  <a:srgbClr val="000000"/>
                </a:solidFill>
                <a:latin typeface="NikoshBAN" panose="02000000000000000000" pitchFamily="2" charset="0"/>
                <a:cs typeface="NikoshBAN" panose="02000000000000000000" pitchFamily="2" charset="0"/>
              </a:rPr>
              <a:t>  	আন্দোলনের </a:t>
            </a:r>
            <a:r>
              <a:rPr lang="bn-IN" sz="3200" dirty="0">
                <a:ln/>
                <a:solidFill>
                  <a:srgbClr val="000000"/>
                </a:solidFill>
                <a:latin typeface="NikoshBAN" panose="02000000000000000000" pitchFamily="2" charset="0"/>
                <a:cs typeface="NikoshBAN" panose="02000000000000000000" pitchFamily="2" charset="0"/>
              </a:rPr>
              <a:t>চুড়ান্ত পরিসমাপ্তি ঘটে।  </a:t>
            </a:r>
            <a:r>
              <a:rPr lang="bn-IN" sz="3200" dirty="0" smtClean="0">
                <a:ln/>
                <a:solidFill>
                  <a:srgbClr val="000000"/>
                </a:solidFill>
                <a:latin typeface="NikoshBAN" panose="02000000000000000000" pitchFamily="2" charset="0"/>
                <a:cs typeface="NikoshBAN" panose="02000000000000000000" pitchFamily="2" charset="0"/>
              </a:rPr>
              <a:t>    </a:t>
            </a:r>
            <a:endParaRPr lang="en-US" sz="3200" dirty="0">
              <a:solidFill>
                <a:srgbClr val="000000"/>
              </a:solidFill>
            </a:endParaRPr>
          </a:p>
        </p:txBody>
      </p:sp>
      <p:sp>
        <p:nvSpPr>
          <p:cNvPr id="4" name="Rounded Rectangle 3"/>
          <p:cNvSpPr/>
          <p:nvPr/>
        </p:nvSpPr>
        <p:spPr>
          <a:xfrm>
            <a:off x="5340926" y="1051013"/>
            <a:ext cx="3034145" cy="568037"/>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যুদ্ধ ঘোষণা </a:t>
            </a:r>
            <a:endParaRPr lang="en-US" b="1"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10113949"/>
      </p:ext>
    </p:extLst>
  </p:cSld>
  <p:clrMapOvr>
    <a:masterClrMapping/>
  </p:clrMapOvr>
  <mc:AlternateContent xmlns:mc="http://schemas.openxmlformats.org/markup-compatibility/2006" xmlns:p14="http://schemas.microsoft.com/office/powerpoint/2010/main">
    <mc:Choice Requires="p14">
      <p:transition spd="slow" p14:dur="1400" advTm="62735">
        <p14:doors dir="vert"/>
      </p:transition>
    </mc:Choice>
    <mc:Fallback xmlns="">
      <p:transition spd="slow" advTm="62735">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ave 2"/>
          <p:cNvSpPr/>
          <p:nvPr/>
        </p:nvSpPr>
        <p:spPr>
          <a:xfrm>
            <a:off x="4675908" y="149774"/>
            <a:ext cx="3747655" cy="858982"/>
          </a:xfrm>
          <a:prstGeom prst="wav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a:ln/>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বিদ্রোহের </a:t>
            </a:r>
            <a:r>
              <a:rPr lang="bn-IN" b="1" dirty="0" smtClean="0">
                <a:ln/>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স্বরুপ বা প্রকৃতি</a:t>
            </a:r>
            <a:endParaRPr lang="en-US" b="1" dirty="0">
              <a:effectLst>
                <a:outerShdw blurRad="38100" dist="38100" dir="2700000" algn="tl">
                  <a:srgbClr val="000000">
                    <a:alpha val="43137"/>
                  </a:srgbClr>
                </a:outerShdw>
              </a:effectLst>
            </a:endParaRPr>
          </a:p>
        </p:txBody>
      </p:sp>
      <p:sp>
        <p:nvSpPr>
          <p:cNvPr id="4" name="TextBox 3"/>
          <p:cNvSpPr txBox="1"/>
          <p:nvPr/>
        </p:nvSpPr>
        <p:spPr>
          <a:xfrm>
            <a:off x="748145" y="1008756"/>
            <a:ext cx="11277600" cy="5509200"/>
          </a:xfrm>
          <a:prstGeom prst="rect">
            <a:avLst/>
          </a:prstGeom>
          <a:blipFill>
            <a:blip r:embed="rId4"/>
            <a:tile tx="0" ty="0" sx="100000" sy="100000" flip="none" algn="tl"/>
          </a:blipFill>
        </p:spPr>
        <p:txBody>
          <a:bodyPr wrap="square" rtlCol="0">
            <a:spAutoFit/>
          </a:bodyPr>
          <a:lstStyle/>
          <a:p>
            <a:r>
              <a:rPr lang="en-US" sz="3200" dirty="0" err="1">
                <a:ln/>
                <a:solidFill>
                  <a:srgbClr val="000000"/>
                </a:solidFill>
                <a:latin typeface="NikoshBAN" panose="02000000000000000000" pitchFamily="2" charset="0"/>
                <a:cs typeface="NikoshBAN" panose="02000000000000000000" pitchFamily="2" charset="0"/>
              </a:rPr>
              <a:t>তিতুমীরের</a:t>
            </a:r>
            <a:r>
              <a:rPr lang="en-US" sz="3200" dirty="0">
                <a:ln/>
                <a:solidFill>
                  <a:srgbClr val="000000"/>
                </a:solidFill>
                <a:latin typeface="NikoshBAN" panose="02000000000000000000" pitchFamily="2" charset="0"/>
                <a:cs typeface="NikoshBAN" panose="02000000000000000000" pitchFamily="2" charset="0"/>
              </a:rPr>
              <a:t> </a:t>
            </a:r>
            <a:r>
              <a:rPr lang="en-US" sz="3200" dirty="0" err="1">
                <a:ln/>
                <a:solidFill>
                  <a:srgbClr val="000000"/>
                </a:solidFill>
                <a:latin typeface="NikoshBAN" panose="02000000000000000000" pitchFamily="2" charset="0"/>
                <a:cs typeface="NikoshBAN" panose="02000000000000000000" pitchFamily="2" charset="0"/>
              </a:rPr>
              <a:t>সংগ্রাম</a:t>
            </a:r>
            <a:r>
              <a:rPr lang="en-US" sz="3200" dirty="0">
                <a:ln/>
                <a:solidFill>
                  <a:srgbClr val="000000"/>
                </a:solidFill>
                <a:latin typeface="NikoshBAN" panose="02000000000000000000" pitchFamily="2" charset="0"/>
                <a:cs typeface="NikoshBAN" panose="02000000000000000000" pitchFamily="2" charset="0"/>
              </a:rPr>
              <a:t> </a:t>
            </a:r>
            <a:r>
              <a:rPr lang="en-US" sz="3200" dirty="0" err="1">
                <a:ln/>
                <a:solidFill>
                  <a:srgbClr val="000000"/>
                </a:solidFill>
                <a:latin typeface="NikoshBAN" panose="02000000000000000000" pitchFamily="2" charset="0"/>
                <a:cs typeface="NikoshBAN" panose="02000000000000000000" pitchFamily="2" charset="0"/>
              </a:rPr>
              <a:t>বা</a:t>
            </a:r>
            <a:r>
              <a:rPr lang="en-US" sz="3200" dirty="0">
                <a:ln/>
                <a:solidFill>
                  <a:srgbClr val="000000"/>
                </a:solidFill>
                <a:latin typeface="NikoshBAN" panose="02000000000000000000" pitchFamily="2" charset="0"/>
                <a:cs typeface="NikoshBAN" panose="02000000000000000000" pitchFamily="2" charset="0"/>
              </a:rPr>
              <a:t> </a:t>
            </a:r>
            <a:r>
              <a:rPr lang="en-US" sz="3200" dirty="0" err="1">
                <a:ln/>
                <a:solidFill>
                  <a:srgbClr val="000000"/>
                </a:solidFill>
                <a:latin typeface="NikoshBAN" panose="02000000000000000000" pitchFamily="2" charset="0"/>
                <a:cs typeface="NikoshBAN" panose="02000000000000000000" pitchFamily="2" charset="0"/>
              </a:rPr>
              <a:t>বিদ্রোহের</a:t>
            </a:r>
            <a:r>
              <a:rPr lang="en-US" sz="3200" dirty="0">
                <a:ln/>
                <a:solidFill>
                  <a:srgbClr val="000000"/>
                </a:solidFill>
                <a:latin typeface="NikoshBAN" panose="02000000000000000000" pitchFamily="2" charset="0"/>
                <a:cs typeface="NikoshBAN" panose="02000000000000000000" pitchFamily="2" charset="0"/>
              </a:rPr>
              <a:t> </a:t>
            </a:r>
            <a:r>
              <a:rPr lang="en-US" sz="3200" dirty="0" err="1">
                <a:ln/>
                <a:solidFill>
                  <a:srgbClr val="000000"/>
                </a:solidFill>
                <a:latin typeface="NikoshBAN" panose="02000000000000000000" pitchFamily="2" charset="0"/>
                <a:cs typeface="NikoshBAN" panose="02000000000000000000" pitchFamily="2" charset="0"/>
              </a:rPr>
              <a:t>স্বরুপ</a:t>
            </a:r>
            <a:r>
              <a:rPr lang="en-US" sz="3200" dirty="0">
                <a:ln/>
                <a:solidFill>
                  <a:srgbClr val="000000"/>
                </a:solidFill>
                <a:latin typeface="NikoshBAN" panose="02000000000000000000" pitchFamily="2" charset="0"/>
                <a:cs typeface="NikoshBAN" panose="02000000000000000000" pitchFamily="2" charset="0"/>
              </a:rPr>
              <a:t> </a:t>
            </a:r>
            <a:r>
              <a:rPr lang="en-US" sz="3200" dirty="0" err="1">
                <a:ln/>
                <a:solidFill>
                  <a:srgbClr val="000000"/>
                </a:solidFill>
                <a:latin typeface="NikoshBAN" panose="02000000000000000000" pitchFamily="2" charset="0"/>
                <a:cs typeface="NikoshBAN" panose="02000000000000000000" pitchFamily="2" charset="0"/>
              </a:rPr>
              <a:t>বা</a:t>
            </a:r>
            <a:r>
              <a:rPr lang="en-US" sz="3200" dirty="0">
                <a:ln/>
                <a:solidFill>
                  <a:srgbClr val="000000"/>
                </a:solidFill>
                <a:latin typeface="NikoshBAN" panose="02000000000000000000" pitchFamily="2" charset="0"/>
                <a:cs typeface="NikoshBAN" panose="02000000000000000000" pitchFamily="2" charset="0"/>
              </a:rPr>
              <a:t> </a:t>
            </a:r>
            <a:r>
              <a:rPr lang="en-US" sz="3200" dirty="0" err="1">
                <a:ln/>
                <a:solidFill>
                  <a:srgbClr val="000000"/>
                </a:solidFill>
                <a:latin typeface="NikoshBAN" panose="02000000000000000000" pitchFamily="2" charset="0"/>
                <a:cs typeface="NikoshBAN" panose="02000000000000000000" pitchFamily="2" charset="0"/>
              </a:rPr>
              <a:t>প্রকৃতি</a:t>
            </a:r>
            <a:r>
              <a:rPr lang="en-US" sz="3200" dirty="0">
                <a:ln/>
                <a:solidFill>
                  <a:srgbClr val="000000"/>
                </a:solidFill>
                <a:latin typeface="NikoshBAN" panose="02000000000000000000" pitchFamily="2" charset="0"/>
                <a:cs typeface="NikoshBAN" panose="02000000000000000000" pitchFamily="2" charset="0"/>
              </a:rPr>
              <a:t> </a:t>
            </a:r>
            <a:r>
              <a:rPr lang="bn-IN" sz="3200" dirty="0">
                <a:ln/>
                <a:solidFill>
                  <a:srgbClr val="000000"/>
                </a:solidFill>
                <a:latin typeface="NikoshBAN" panose="02000000000000000000" pitchFamily="2" charset="0"/>
                <a:cs typeface="NikoshBAN" panose="02000000000000000000" pitchFamily="2" charset="0"/>
              </a:rPr>
              <a:t>নি</a:t>
            </a:r>
            <a:r>
              <a:rPr lang="en-US" sz="3200" dirty="0" err="1">
                <a:ln/>
                <a:solidFill>
                  <a:srgbClr val="000000"/>
                </a:solidFill>
                <a:latin typeface="NikoshBAN" panose="02000000000000000000" pitchFamily="2" charset="0"/>
                <a:cs typeface="NikoshBAN" panose="02000000000000000000" pitchFamily="2" charset="0"/>
              </a:rPr>
              <a:t>য়ে</a:t>
            </a:r>
            <a:r>
              <a:rPr lang="en-US" sz="3200" dirty="0">
                <a:ln/>
                <a:solidFill>
                  <a:srgbClr val="000000"/>
                </a:solidFill>
                <a:latin typeface="NikoshBAN" panose="02000000000000000000" pitchFamily="2" charset="0"/>
                <a:cs typeface="NikoshBAN" panose="02000000000000000000" pitchFamily="2" charset="0"/>
              </a:rPr>
              <a:t> </a:t>
            </a:r>
            <a:r>
              <a:rPr lang="en-US" sz="3200" dirty="0" err="1">
                <a:ln/>
                <a:solidFill>
                  <a:srgbClr val="000000"/>
                </a:solidFill>
                <a:latin typeface="NikoshBAN" panose="02000000000000000000" pitchFamily="2" charset="0"/>
                <a:cs typeface="NikoshBAN" panose="02000000000000000000" pitchFamily="2" charset="0"/>
              </a:rPr>
              <a:t>ঐতিহাসিকরা</a:t>
            </a:r>
            <a:r>
              <a:rPr lang="en-US" sz="3200" dirty="0">
                <a:ln/>
                <a:solidFill>
                  <a:srgbClr val="000000"/>
                </a:solidFill>
                <a:latin typeface="NikoshBAN" panose="02000000000000000000" pitchFamily="2" charset="0"/>
                <a:cs typeface="NikoshBAN" panose="02000000000000000000" pitchFamily="2" charset="0"/>
              </a:rPr>
              <a:t> </a:t>
            </a:r>
            <a:r>
              <a:rPr lang="en-US" sz="3200" dirty="0" err="1">
                <a:ln/>
                <a:solidFill>
                  <a:srgbClr val="000000"/>
                </a:solidFill>
                <a:latin typeface="NikoshBAN" panose="02000000000000000000" pitchFamily="2" charset="0"/>
                <a:cs typeface="NikoshBAN" panose="02000000000000000000" pitchFamily="2" charset="0"/>
              </a:rPr>
              <a:t>দ্বিধাবিভক্ত</a:t>
            </a:r>
            <a:r>
              <a:rPr lang="en-US" sz="3200" dirty="0" smtClean="0">
                <a:ln/>
                <a:solidFill>
                  <a:srgbClr val="000000"/>
                </a:solidFill>
                <a:latin typeface="NikoshBAN" panose="02000000000000000000" pitchFamily="2" charset="0"/>
                <a:cs typeface="NikoshBAN" panose="02000000000000000000" pitchFamily="2" charset="0"/>
              </a:rPr>
              <a:t>।</a:t>
            </a:r>
            <a:endParaRPr lang="bn-IN" sz="3200" dirty="0">
              <a:ln/>
              <a:solidFill>
                <a:srgbClr val="000000"/>
              </a:solidFill>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ü"/>
            </a:pPr>
            <a:r>
              <a:rPr lang="bn-IN" sz="3200" dirty="0" smtClean="0">
                <a:ln/>
                <a:solidFill>
                  <a:srgbClr val="000000"/>
                </a:solidFill>
                <a:latin typeface="NikoshBAN" panose="02000000000000000000" pitchFamily="2" charset="0"/>
                <a:cs typeface="NikoshBAN" panose="02000000000000000000" pitchFamily="2" charset="0"/>
              </a:rPr>
              <a:t>কোন কোন </a:t>
            </a:r>
            <a:r>
              <a:rPr lang="bn-IN" sz="3200" dirty="0">
                <a:ln/>
                <a:solidFill>
                  <a:srgbClr val="000000"/>
                </a:solidFill>
                <a:latin typeface="NikoshBAN" panose="02000000000000000000" pitchFamily="2" charset="0"/>
                <a:cs typeface="NikoshBAN" panose="02000000000000000000" pitchFamily="2" charset="0"/>
              </a:rPr>
              <a:t>ঐতিহাসিক একে একটি ধর্মীয় সংস্কার আন্দোলন।</a:t>
            </a:r>
          </a:p>
          <a:p>
            <a:pPr marL="457200" indent="-457200">
              <a:buFont typeface="Wingdings" panose="05000000000000000000" pitchFamily="2" charset="2"/>
              <a:buChar char="ü"/>
            </a:pPr>
            <a:r>
              <a:rPr lang="bn-IN" sz="3200" dirty="0" smtClean="0">
                <a:ln/>
                <a:solidFill>
                  <a:srgbClr val="000000"/>
                </a:solidFill>
                <a:latin typeface="NikoshBAN" panose="02000000000000000000" pitchFamily="2" charset="0"/>
                <a:cs typeface="NikoshBAN" panose="02000000000000000000" pitchFamily="2" charset="0"/>
              </a:rPr>
              <a:t>আবার </a:t>
            </a:r>
            <a:r>
              <a:rPr lang="bn-IN" sz="3200" dirty="0">
                <a:ln/>
                <a:solidFill>
                  <a:srgbClr val="000000"/>
                </a:solidFill>
                <a:latin typeface="NikoshBAN" panose="02000000000000000000" pitchFamily="2" charset="0"/>
                <a:cs typeface="NikoshBAN" panose="02000000000000000000" pitchFamily="2" charset="0"/>
              </a:rPr>
              <a:t>কেউ কেউ প্রজাবিদ্রোহ</a:t>
            </a:r>
            <a:r>
              <a:rPr lang="bn-IN" sz="3200" dirty="0" smtClean="0">
                <a:ln/>
                <a:solidFill>
                  <a:srgbClr val="000000"/>
                </a:solidFill>
                <a:latin typeface="NikoshBAN" panose="02000000000000000000" pitchFamily="2" charset="0"/>
                <a:cs typeface="NikoshBAN" panose="02000000000000000000" pitchFamily="2" charset="0"/>
              </a:rPr>
              <a:t>।</a:t>
            </a:r>
          </a:p>
          <a:p>
            <a:pPr marL="457200" indent="-457200">
              <a:buFont typeface="Wingdings" panose="05000000000000000000" pitchFamily="2" charset="2"/>
              <a:buChar char="ü"/>
            </a:pPr>
            <a:r>
              <a:rPr lang="bn-IN" sz="3200" dirty="0" smtClean="0">
                <a:ln/>
                <a:solidFill>
                  <a:srgbClr val="000000"/>
                </a:solidFill>
                <a:latin typeface="NikoshBAN" panose="02000000000000000000" pitchFamily="2" charset="0"/>
                <a:cs typeface="NikoshBAN" panose="02000000000000000000" pitchFamily="2" charset="0"/>
              </a:rPr>
              <a:t>অনেকে </a:t>
            </a:r>
            <a:r>
              <a:rPr lang="bn-IN" sz="3200" dirty="0">
                <a:ln/>
                <a:solidFill>
                  <a:srgbClr val="000000"/>
                </a:solidFill>
                <a:latin typeface="NikoshBAN" panose="02000000000000000000" pitchFamily="2" charset="0"/>
                <a:cs typeface="NikoshBAN" panose="02000000000000000000" pitchFamily="2" charset="0"/>
              </a:rPr>
              <a:t>আবার সাম্প্রদায়িক আন্দোলন বলে আখ্যা দিয়েছেন।</a:t>
            </a:r>
          </a:p>
          <a:p>
            <a:pPr marL="457200" indent="-457200">
              <a:buFont typeface="Wingdings" panose="05000000000000000000" pitchFamily="2" charset="2"/>
              <a:buChar char="v"/>
            </a:pPr>
            <a:r>
              <a:rPr lang="bn-IN" sz="3200" dirty="0">
                <a:ln/>
                <a:solidFill>
                  <a:srgbClr val="000000"/>
                </a:solidFill>
                <a:latin typeface="NikoshBAN" panose="02000000000000000000" pitchFamily="2" charset="0"/>
                <a:cs typeface="NikoshBAN" panose="02000000000000000000" pitchFamily="2" charset="0"/>
              </a:rPr>
              <a:t>মুলত একে একটি ধর্মীয়-সামাজিক আন্দোলন হিসেবে চিহ্নিত করা হয়। </a:t>
            </a:r>
          </a:p>
          <a:p>
            <a:r>
              <a:rPr lang="bn-IN" sz="3200" dirty="0">
                <a:ln/>
                <a:solidFill>
                  <a:srgbClr val="000000"/>
                </a:solidFill>
                <a:latin typeface="NikoshBAN" panose="02000000000000000000" pitchFamily="2" charset="0"/>
                <a:cs typeface="NikoshBAN" panose="02000000000000000000" pitchFamily="2" charset="0"/>
              </a:rPr>
              <a:t>প্রজাবিদ্রোহ বিষয়ক মতটিও অগ্রহণযোগ্য নয়। তবে তিতুমীরের সংগ্রামকে সাম্প্রদায়িক বিদ্রোহ বলাটা যৌক্তিক নয়। কারণ তাঁর আন্দোলন কোন ধর্মীয় সম্প্রদায়ের বিরুদ্ধে ছিল না</a:t>
            </a:r>
            <a:r>
              <a:rPr lang="bn-IN" sz="3200" dirty="0" smtClean="0">
                <a:ln/>
                <a:solidFill>
                  <a:srgbClr val="000000"/>
                </a:solidFill>
                <a:latin typeface="NikoshBAN" panose="02000000000000000000" pitchFamily="2" charset="0"/>
                <a:cs typeface="NikoshBAN" panose="02000000000000000000" pitchFamily="2" charset="0"/>
              </a:rPr>
              <a:t>। তা </a:t>
            </a:r>
            <a:r>
              <a:rPr lang="bn-IN" sz="3200" dirty="0">
                <a:ln/>
                <a:solidFill>
                  <a:srgbClr val="000000"/>
                </a:solidFill>
                <a:latin typeface="NikoshBAN" panose="02000000000000000000" pitchFamily="2" charset="0"/>
                <a:cs typeface="NikoshBAN" panose="02000000000000000000" pitchFamily="2" charset="0"/>
              </a:rPr>
              <a:t>ছিল অত্যাচারী জমিদার ও শোষক ইংরেজ শাসকদের বিরুদ্ধে। দূর্ভাগ্যক্রমে বাংলার অধিকাংশ জমিদার হিন্দু সম্প্রদায়ের হওয়ায় তিতুমীরের বিরোধীরা একে হিন্দুদের বিরুদ্ধে ধর্মীয় আন্দোলন বলে অপপ্রচার চালান। বস্তুত তিতুমীর পরিচালিত সংগ্রামটি ছিল একটি </a:t>
            </a:r>
            <a:r>
              <a:rPr lang="bn-IN" sz="3200" b="1" dirty="0">
                <a:ln/>
                <a:solidFill>
                  <a:srgbClr val="FF0000"/>
                </a:solidFill>
                <a:latin typeface="NikoshBAN" panose="02000000000000000000" pitchFamily="2" charset="0"/>
                <a:cs typeface="NikoshBAN" panose="02000000000000000000" pitchFamily="2" charset="0"/>
              </a:rPr>
              <a:t>ধর্মীয় ও সামাজিক এবং </a:t>
            </a:r>
            <a:r>
              <a:rPr lang="bn-IN" sz="3200" b="1" dirty="0" smtClean="0">
                <a:ln/>
                <a:solidFill>
                  <a:srgbClr val="FF0000"/>
                </a:solidFill>
                <a:latin typeface="NikoshBAN" panose="02000000000000000000" pitchFamily="2" charset="0"/>
                <a:cs typeface="NikoshBAN" panose="02000000000000000000" pitchFamily="2" charset="0"/>
              </a:rPr>
              <a:t>দরিদ্র কৃষক প্রজা </a:t>
            </a:r>
            <a:r>
              <a:rPr lang="bn-IN" sz="3200" b="1" dirty="0">
                <a:ln/>
                <a:solidFill>
                  <a:srgbClr val="FF0000"/>
                </a:solidFill>
                <a:latin typeface="NikoshBAN" panose="02000000000000000000" pitchFamily="2" charset="0"/>
                <a:cs typeface="NikoshBAN" panose="02000000000000000000" pitchFamily="2" charset="0"/>
              </a:rPr>
              <a:t>অধিকার রক্ষার আন্দোলন</a:t>
            </a:r>
            <a:r>
              <a:rPr lang="bn-IN" sz="3200" dirty="0">
                <a:ln/>
                <a:solidFill>
                  <a:srgbClr val="000000"/>
                </a:solidFill>
                <a:latin typeface="NikoshBAN" panose="02000000000000000000" pitchFamily="2" charset="0"/>
                <a:cs typeface="NikoshBAN" panose="02000000000000000000" pitchFamily="2" charset="0"/>
              </a:rPr>
              <a:t>।   </a:t>
            </a:r>
            <a:endParaRPr lang="en-US" sz="3200" dirty="0"/>
          </a:p>
        </p:txBody>
      </p:sp>
    </p:spTree>
    <p:custDataLst>
      <p:tags r:id="rId1"/>
    </p:custDataLst>
    <p:extLst>
      <p:ext uri="{BB962C8B-B14F-4D97-AF65-F5344CB8AC3E}">
        <p14:creationId xmlns:p14="http://schemas.microsoft.com/office/powerpoint/2010/main" val="632782312"/>
      </p:ext>
    </p:extLst>
  </p:cSld>
  <p:clrMapOvr>
    <a:masterClrMapping/>
  </p:clrMapOvr>
  <mc:AlternateContent xmlns:mc="http://schemas.openxmlformats.org/markup-compatibility/2006" xmlns:p14="http://schemas.microsoft.com/office/powerpoint/2010/main">
    <mc:Choice Requires="p14">
      <p:transition spd="slow" p14:dur="1400" advTm="85280">
        <p14:doors dir="vert"/>
      </p:transition>
    </mc:Choice>
    <mc:Fallback xmlns="">
      <p:transition spd="slow" advTm="8528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1967345" y="498764"/>
            <a:ext cx="3906981" cy="1011381"/>
          </a:xfrm>
          <a:prstGeom prst="wav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a:solidFill>
                  <a:srgbClr val="00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বিদ্রোহের তাৎপর্য বা ফলাফল</a:t>
            </a:r>
            <a:endParaRPr lang="en-US" b="1" dirty="0">
              <a:effectLst>
                <a:outerShdw blurRad="38100" dist="38100" dir="2700000" algn="tl">
                  <a:srgbClr val="000000">
                    <a:alpha val="43137"/>
                  </a:srgbClr>
                </a:outerShdw>
              </a:effectLst>
            </a:endParaRPr>
          </a:p>
        </p:txBody>
      </p:sp>
      <p:sp>
        <p:nvSpPr>
          <p:cNvPr id="3" name="Round Diagonal Corner Rectangle 2"/>
          <p:cNvSpPr/>
          <p:nvPr/>
        </p:nvSpPr>
        <p:spPr>
          <a:xfrm>
            <a:off x="1967345" y="1704110"/>
            <a:ext cx="10044545" cy="4821382"/>
          </a:xfrm>
          <a:prstGeom prst="round2Diag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ln/>
                <a:solidFill>
                  <a:srgbClr val="000000"/>
                </a:solidFill>
                <a:latin typeface="NikoshBAN" panose="02000000000000000000" pitchFamily="2" charset="0"/>
                <a:cs typeface="NikoshBAN" panose="02000000000000000000" pitchFamily="2" charset="0"/>
              </a:rPr>
              <a:t>ইংরেজ</a:t>
            </a:r>
            <a:r>
              <a:rPr lang="en-US" sz="3200" dirty="0" smtClean="0">
                <a:ln/>
                <a:solidFill>
                  <a:srgbClr val="000000"/>
                </a:solidFill>
                <a:latin typeface="NikoshBAN" panose="02000000000000000000" pitchFamily="2" charset="0"/>
                <a:cs typeface="NikoshBAN" panose="02000000000000000000" pitchFamily="2" charset="0"/>
              </a:rPr>
              <a:t> ও </a:t>
            </a:r>
            <a:r>
              <a:rPr lang="en-US" sz="3200" dirty="0" err="1" smtClean="0">
                <a:ln/>
                <a:solidFill>
                  <a:srgbClr val="000000"/>
                </a:solidFill>
                <a:latin typeface="NikoshBAN" panose="02000000000000000000" pitchFamily="2" charset="0"/>
                <a:cs typeface="NikoshBAN" panose="02000000000000000000" pitchFamily="2" charset="0"/>
              </a:rPr>
              <a:t>জমিদারদের</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বিরুদ্ধে</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তিতুমীরের</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আন্দোলন</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সফল</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হয়নি</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তবে</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একেবারে</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নিরর্থকও</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বলা</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যাবে</a:t>
            </a:r>
            <a:r>
              <a:rPr lang="en-US" sz="3200" dirty="0" smtClean="0">
                <a:ln/>
                <a:solidFill>
                  <a:srgbClr val="000000"/>
                </a:solidFill>
                <a:latin typeface="NikoshBAN" panose="02000000000000000000" pitchFamily="2" charset="0"/>
                <a:cs typeface="NikoshBAN" panose="02000000000000000000" pitchFamily="2" charset="0"/>
              </a:rPr>
              <a:t> </a:t>
            </a:r>
            <a:r>
              <a:rPr lang="en-US" sz="3200" dirty="0" err="1" smtClean="0">
                <a:ln/>
                <a:solidFill>
                  <a:srgbClr val="000000"/>
                </a:solidFill>
                <a:latin typeface="NikoshBAN" panose="02000000000000000000" pitchFamily="2" charset="0"/>
                <a:cs typeface="NikoshBAN" panose="02000000000000000000" pitchFamily="2" charset="0"/>
              </a:rPr>
              <a:t>না</a:t>
            </a:r>
            <a:r>
              <a:rPr lang="en-US" sz="3200" dirty="0" smtClean="0">
                <a:ln/>
                <a:solidFill>
                  <a:srgbClr val="000000"/>
                </a:solidFill>
                <a:latin typeface="NikoshBAN" panose="02000000000000000000" pitchFamily="2" charset="0"/>
                <a:cs typeface="NikoshBAN" panose="02000000000000000000" pitchFamily="2" charset="0"/>
              </a:rPr>
              <a:t>।</a:t>
            </a:r>
            <a:r>
              <a:rPr lang="bn-IN" sz="3200" dirty="0" smtClean="0">
                <a:ln/>
                <a:solidFill>
                  <a:srgbClr val="000000"/>
                </a:solidFill>
                <a:latin typeface="NikoshBAN" panose="02000000000000000000" pitchFamily="2" charset="0"/>
                <a:cs typeface="NikoshBAN" panose="02000000000000000000" pitchFamily="2" charset="0"/>
              </a:rPr>
              <a:t> অত্যাচারী জমিদার ও নীলকরদের বিরুদ্ধে বাংলার নিপীড়িত কৃষক ও তাঁতিদের নিয়ে পরিচালিত তিতুমীরের সংগ্রাম ইতিহাসে অমর হয়ে আছে। তিতুমীরের প্রতিরোধ পরবর্তীকালে ভারতীয়দের বিশেষ করে বাঙালিদের নিকট নিঃসন্দেহে স্বাধীনতা সংগ্রামের অন্যতম বড় প্রেরণা হিসেবে কাজ করেছিল। কারো কারো মতে, তিতুমীরের বিদ্রোহ ছিল </a:t>
            </a:r>
            <a:r>
              <a:rPr lang="bn-IN" sz="3200" b="1" dirty="0" smtClean="0">
                <a:ln/>
                <a:solidFill>
                  <a:srgbClr val="FF0000"/>
                </a:solidFill>
                <a:latin typeface="NikoshBAN" panose="02000000000000000000" pitchFamily="2" charset="0"/>
                <a:cs typeface="NikoshBAN" panose="02000000000000000000" pitchFamily="2" charset="0"/>
              </a:rPr>
              <a:t>১৮৫৭</a:t>
            </a:r>
            <a:r>
              <a:rPr lang="bn-IN" sz="3200" dirty="0" smtClean="0">
                <a:ln/>
                <a:solidFill>
                  <a:srgbClr val="000000"/>
                </a:solidFill>
                <a:latin typeface="NikoshBAN" panose="02000000000000000000" pitchFamily="2" charset="0"/>
                <a:cs typeface="NikoshBAN" panose="02000000000000000000" pitchFamily="2" charset="0"/>
              </a:rPr>
              <a:t>সালের সিপাহি বিদ্রোহের পেছনে অন্যতম প্রেরণাদায়ী ঘটনা। বিশেষ করে পাকিস্থান আমলে </a:t>
            </a:r>
            <a:r>
              <a:rPr lang="bn-IN" sz="3200" b="1" dirty="0" smtClean="0">
                <a:ln/>
                <a:solidFill>
                  <a:srgbClr val="FF0000"/>
                </a:solidFill>
                <a:latin typeface="NikoshBAN" panose="02000000000000000000" pitchFamily="2" charset="0"/>
                <a:cs typeface="NikoshBAN" panose="02000000000000000000" pitchFamily="2" charset="0"/>
              </a:rPr>
              <a:t>পূর্ব বাংলার </a:t>
            </a:r>
            <a:r>
              <a:rPr lang="bn-IN" sz="3200" dirty="0" smtClean="0">
                <a:ln/>
                <a:solidFill>
                  <a:srgbClr val="000000"/>
                </a:solidFill>
                <a:latin typeface="NikoshBAN" panose="02000000000000000000" pitchFamily="2" charset="0"/>
                <a:cs typeface="NikoshBAN" panose="02000000000000000000" pitchFamily="2" charset="0"/>
              </a:rPr>
              <a:t>মানুষের অধিকার আদায়ের বিভিন্ন </a:t>
            </a:r>
            <a:r>
              <a:rPr lang="bn-IN" sz="3200" b="1" dirty="0" smtClean="0">
                <a:ln/>
                <a:solidFill>
                  <a:srgbClr val="FF0000"/>
                </a:solidFill>
                <a:latin typeface="NikoshBAN" panose="02000000000000000000" pitchFamily="2" charset="0"/>
                <a:cs typeface="NikoshBAN" panose="02000000000000000000" pitchFamily="2" charset="0"/>
              </a:rPr>
              <a:t>আন্দোলন এবং স্বাধীনতা সংগ্রামে</a:t>
            </a:r>
            <a:r>
              <a:rPr lang="bn-IN" sz="3200" dirty="0" smtClean="0">
                <a:ln/>
                <a:solidFill>
                  <a:srgbClr val="000000"/>
                </a:solidFill>
                <a:latin typeface="NikoshBAN" panose="02000000000000000000" pitchFamily="2" charset="0"/>
                <a:cs typeface="NikoshBAN" panose="02000000000000000000" pitchFamily="2" charset="0"/>
              </a:rPr>
              <a:t>ও অনুপ্রেরণা যুগিয়েছিল।</a:t>
            </a:r>
            <a:endParaRPr lang="en-US" sz="3200" dirty="0"/>
          </a:p>
        </p:txBody>
      </p:sp>
    </p:spTree>
    <p:custDataLst>
      <p:tags r:id="rId1"/>
    </p:custDataLst>
    <p:extLst>
      <p:ext uri="{BB962C8B-B14F-4D97-AF65-F5344CB8AC3E}">
        <p14:creationId xmlns:p14="http://schemas.microsoft.com/office/powerpoint/2010/main" val="296444611"/>
      </p:ext>
    </p:extLst>
  </p:cSld>
  <p:clrMapOvr>
    <a:masterClrMapping/>
  </p:clrMapOvr>
  <mc:AlternateContent xmlns:mc="http://schemas.openxmlformats.org/markup-compatibility/2006" xmlns:p14="http://schemas.microsoft.com/office/powerpoint/2010/main">
    <mc:Choice Requires="p14">
      <p:transition spd="slow" p14:dur="1400" advTm="66758">
        <p14:doors dir="vert"/>
      </p:transition>
    </mc:Choice>
    <mc:Fallback xmlns="">
      <p:transition spd="slow" advTm="6675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evel 6"/>
          <p:cNvSpPr/>
          <p:nvPr/>
        </p:nvSpPr>
        <p:spPr>
          <a:xfrm>
            <a:off x="152400" y="102434"/>
            <a:ext cx="11873345" cy="6589311"/>
          </a:xfrm>
          <a:prstGeom prst="bevel">
            <a:avLst/>
          </a:prstGeom>
          <a:solidFill>
            <a:schemeClr val="accent6"/>
          </a:solidFill>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983673" y="928255"/>
            <a:ext cx="5527964" cy="4918363"/>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err="1">
                <a:ln/>
                <a:solidFill>
                  <a:srgbClr val="FF0000"/>
                </a:solidFill>
                <a:latin typeface="NikoshBAN" panose="02000000000000000000" pitchFamily="2" charset="0"/>
                <a:cs typeface="NikoshBAN" panose="02000000000000000000" pitchFamily="2" charset="0"/>
              </a:rPr>
              <a:t>আবদুল</a:t>
            </a:r>
            <a:r>
              <a:rPr lang="en-US" sz="5400" b="1" dirty="0">
                <a:ln/>
                <a:solidFill>
                  <a:srgbClr val="FF0000"/>
                </a:solidFill>
                <a:latin typeface="NikoshBAN" panose="02000000000000000000" pitchFamily="2" charset="0"/>
                <a:cs typeface="NikoshBAN" panose="02000000000000000000" pitchFamily="2" charset="0"/>
              </a:rPr>
              <a:t> </a:t>
            </a:r>
            <a:r>
              <a:rPr lang="en-US" sz="5400" b="1" dirty="0" err="1">
                <a:ln/>
                <a:solidFill>
                  <a:srgbClr val="FF0000"/>
                </a:solidFill>
                <a:latin typeface="NikoshBAN" panose="02000000000000000000" pitchFamily="2" charset="0"/>
                <a:cs typeface="NikoshBAN" panose="02000000000000000000" pitchFamily="2" charset="0"/>
              </a:rPr>
              <a:t>গনি</a:t>
            </a:r>
            <a:endParaRPr lang="en-US" sz="5400" b="1" dirty="0">
              <a:ln/>
              <a:solidFill>
                <a:srgbClr val="FF0000"/>
              </a:solidFill>
              <a:latin typeface="NikoshBAN" panose="02000000000000000000" pitchFamily="2" charset="0"/>
              <a:cs typeface="NikoshBAN" panose="02000000000000000000" pitchFamily="2" charset="0"/>
            </a:endParaRPr>
          </a:p>
          <a:p>
            <a:pPr algn="ctr"/>
            <a:r>
              <a:rPr lang="en-US" sz="4000" b="1" dirty="0" err="1">
                <a:ln/>
                <a:solidFill>
                  <a:srgbClr val="FF0000"/>
                </a:solidFill>
                <a:latin typeface="NikoshBAN" panose="02000000000000000000" pitchFamily="2" charset="0"/>
                <a:cs typeface="NikoshBAN" panose="02000000000000000000" pitchFamily="2" charset="0"/>
              </a:rPr>
              <a:t>প্রভাষক</a:t>
            </a:r>
            <a:endParaRPr lang="en-US" sz="4000" b="1" dirty="0">
              <a:ln/>
              <a:solidFill>
                <a:srgbClr val="FF0000"/>
              </a:solidFill>
              <a:latin typeface="NikoshBAN" panose="02000000000000000000" pitchFamily="2" charset="0"/>
              <a:cs typeface="NikoshBAN" panose="02000000000000000000" pitchFamily="2" charset="0"/>
            </a:endParaRPr>
          </a:p>
          <a:p>
            <a:pPr algn="ctr"/>
            <a:r>
              <a:rPr lang="en-US" sz="4000" b="1" dirty="0" err="1">
                <a:ln/>
                <a:solidFill>
                  <a:srgbClr val="FF0000"/>
                </a:solidFill>
                <a:latin typeface="NikoshBAN" panose="02000000000000000000" pitchFamily="2" charset="0"/>
                <a:cs typeface="NikoshBAN" panose="02000000000000000000" pitchFamily="2" charset="0"/>
              </a:rPr>
              <a:t>ইসলামের</a:t>
            </a:r>
            <a:r>
              <a:rPr lang="en-US" sz="4000" b="1" dirty="0">
                <a:ln/>
                <a:solidFill>
                  <a:srgbClr val="FF0000"/>
                </a:solidFill>
                <a:latin typeface="NikoshBAN" panose="02000000000000000000" pitchFamily="2" charset="0"/>
                <a:cs typeface="NikoshBAN" panose="02000000000000000000" pitchFamily="2" charset="0"/>
              </a:rPr>
              <a:t> </a:t>
            </a:r>
            <a:r>
              <a:rPr lang="en-US" sz="4000" b="1" dirty="0" err="1">
                <a:ln/>
                <a:solidFill>
                  <a:srgbClr val="FF0000"/>
                </a:solidFill>
                <a:latin typeface="NikoshBAN" panose="02000000000000000000" pitchFamily="2" charset="0"/>
                <a:cs typeface="NikoshBAN" panose="02000000000000000000" pitchFamily="2" charset="0"/>
              </a:rPr>
              <a:t>ইতিহাস</a:t>
            </a:r>
            <a:r>
              <a:rPr lang="en-US" sz="4000" b="1" dirty="0">
                <a:ln/>
                <a:solidFill>
                  <a:srgbClr val="FF0000"/>
                </a:solidFill>
                <a:latin typeface="NikoshBAN" panose="02000000000000000000" pitchFamily="2" charset="0"/>
                <a:cs typeface="NikoshBAN" panose="02000000000000000000" pitchFamily="2" charset="0"/>
              </a:rPr>
              <a:t> ও </a:t>
            </a:r>
            <a:r>
              <a:rPr lang="en-US" sz="4000" b="1" dirty="0" err="1">
                <a:ln/>
                <a:solidFill>
                  <a:srgbClr val="FF0000"/>
                </a:solidFill>
                <a:latin typeface="NikoshBAN" panose="02000000000000000000" pitchFamily="2" charset="0"/>
                <a:cs typeface="NikoshBAN" panose="02000000000000000000" pitchFamily="2" charset="0"/>
              </a:rPr>
              <a:t>সংস্কৃতি</a:t>
            </a:r>
            <a:endParaRPr lang="en-US" sz="4000" b="1" dirty="0">
              <a:ln/>
              <a:solidFill>
                <a:srgbClr val="FF0000"/>
              </a:solidFill>
              <a:latin typeface="NikoshBAN" panose="02000000000000000000" pitchFamily="2" charset="0"/>
              <a:cs typeface="NikoshBAN" panose="02000000000000000000" pitchFamily="2" charset="0"/>
            </a:endParaRPr>
          </a:p>
          <a:p>
            <a:pPr algn="ctr"/>
            <a:r>
              <a:rPr lang="en-US" sz="4000" b="1" dirty="0" err="1">
                <a:ln/>
                <a:solidFill>
                  <a:srgbClr val="FF0000"/>
                </a:solidFill>
                <a:latin typeface="NikoshBAN" panose="02000000000000000000" pitchFamily="2" charset="0"/>
                <a:cs typeface="NikoshBAN" panose="02000000000000000000" pitchFamily="2" charset="0"/>
              </a:rPr>
              <a:t>বোয়ালখালী</a:t>
            </a:r>
            <a:r>
              <a:rPr lang="en-US" sz="4000" b="1" dirty="0">
                <a:ln/>
                <a:solidFill>
                  <a:srgbClr val="FF0000"/>
                </a:solidFill>
                <a:latin typeface="NikoshBAN" panose="02000000000000000000" pitchFamily="2" charset="0"/>
                <a:cs typeface="NikoshBAN" panose="02000000000000000000" pitchFamily="2" charset="0"/>
              </a:rPr>
              <a:t> </a:t>
            </a:r>
            <a:r>
              <a:rPr lang="en-US" sz="4000" b="1" dirty="0" err="1">
                <a:ln/>
                <a:solidFill>
                  <a:srgbClr val="FF0000"/>
                </a:solidFill>
                <a:latin typeface="NikoshBAN" panose="02000000000000000000" pitchFamily="2" charset="0"/>
                <a:cs typeface="NikoshBAN" panose="02000000000000000000" pitchFamily="2" charset="0"/>
              </a:rPr>
              <a:t>হাজী</a:t>
            </a:r>
            <a:r>
              <a:rPr lang="en-US" sz="4000" b="1" dirty="0">
                <a:ln/>
                <a:solidFill>
                  <a:srgbClr val="FF0000"/>
                </a:solidFill>
                <a:latin typeface="NikoshBAN" panose="02000000000000000000" pitchFamily="2" charset="0"/>
                <a:cs typeface="NikoshBAN" panose="02000000000000000000" pitchFamily="2" charset="0"/>
              </a:rPr>
              <a:t> </a:t>
            </a:r>
            <a:r>
              <a:rPr lang="en-US" sz="4000" b="1" dirty="0" err="1">
                <a:ln/>
                <a:solidFill>
                  <a:srgbClr val="FF0000"/>
                </a:solidFill>
                <a:latin typeface="NikoshBAN" panose="02000000000000000000" pitchFamily="2" charset="0"/>
                <a:cs typeface="NikoshBAN" panose="02000000000000000000" pitchFamily="2" charset="0"/>
              </a:rPr>
              <a:t>মোঃ</a:t>
            </a:r>
            <a:r>
              <a:rPr lang="en-US" sz="4000" b="1" dirty="0">
                <a:ln/>
                <a:solidFill>
                  <a:srgbClr val="FF0000"/>
                </a:solidFill>
                <a:latin typeface="NikoshBAN" panose="02000000000000000000" pitchFamily="2" charset="0"/>
                <a:cs typeface="NikoshBAN" panose="02000000000000000000" pitchFamily="2" charset="0"/>
              </a:rPr>
              <a:t> </a:t>
            </a:r>
            <a:r>
              <a:rPr lang="en-US" sz="4000" b="1" dirty="0" err="1">
                <a:ln/>
                <a:solidFill>
                  <a:srgbClr val="FF0000"/>
                </a:solidFill>
                <a:latin typeface="NikoshBAN" panose="02000000000000000000" pitchFamily="2" charset="0"/>
                <a:cs typeface="NikoshBAN" panose="02000000000000000000" pitchFamily="2" charset="0"/>
              </a:rPr>
              <a:t>নুরুল</a:t>
            </a:r>
            <a:r>
              <a:rPr lang="en-US" sz="4000" b="1" dirty="0">
                <a:ln/>
                <a:solidFill>
                  <a:srgbClr val="FF0000"/>
                </a:solidFill>
                <a:latin typeface="NikoshBAN" panose="02000000000000000000" pitchFamily="2" charset="0"/>
                <a:cs typeface="NikoshBAN" panose="02000000000000000000" pitchFamily="2" charset="0"/>
              </a:rPr>
              <a:t> </a:t>
            </a:r>
            <a:r>
              <a:rPr lang="en-US" sz="4000" b="1" dirty="0" err="1">
                <a:ln/>
                <a:solidFill>
                  <a:srgbClr val="FF0000"/>
                </a:solidFill>
                <a:latin typeface="NikoshBAN" panose="02000000000000000000" pitchFamily="2" charset="0"/>
                <a:cs typeface="NikoshBAN" panose="02000000000000000000" pitchFamily="2" charset="0"/>
              </a:rPr>
              <a:t>হক</a:t>
            </a:r>
            <a:r>
              <a:rPr lang="en-US" sz="4000" b="1" dirty="0">
                <a:ln/>
                <a:solidFill>
                  <a:srgbClr val="FF0000"/>
                </a:solidFill>
                <a:latin typeface="NikoshBAN" panose="02000000000000000000" pitchFamily="2" charset="0"/>
                <a:cs typeface="NikoshBAN" panose="02000000000000000000" pitchFamily="2" charset="0"/>
              </a:rPr>
              <a:t> </a:t>
            </a:r>
            <a:r>
              <a:rPr lang="en-US" sz="4000" b="1" dirty="0" err="1">
                <a:ln/>
                <a:solidFill>
                  <a:srgbClr val="FF0000"/>
                </a:solidFill>
                <a:latin typeface="NikoshBAN" panose="02000000000000000000" pitchFamily="2" charset="0"/>
                <a:cs typeface="NikoshBAN" panose="02000000000000000000" pitchFamily="2" charset="0"/>
              </a:rPr>
              <a:t>ডিগ্রী</a:t>
            </a:r>
            <a:r>
              <a:rPr lang="en-US" sz="4000" b="1" dirty="0">
                <a:ln/>
                <a:solidFill>
                  <a:srgbClr val="FF0000"/>
                </a:solidFill>
                <a:latin typeface="NikoshBAN" panose="02000000000000000000" pitchFamily="2" charset="0"/>
                <a:cs typeface="NikoshBAN" panose="02000000000000000000" pitchFamily="2" charset="0"/>
              </a:rPr>
              <a:t> </a:t>
            </a:r>
            <a:r>
              <a:rPr lang="en-US" sz="4000" b="1" dirty="0" err="1">
                <a:ln/>
                <a:solidFill>
                  <a:srgbClr val="FF0000"/>
                </a:solidFill>
                <a:latin typeface="NikoshBAN" panose="02000000000000000000" pitchFamily="2" charset="0"/>
                <a:cs typeface="NikoshBAN" panose="02000000000000000000" pitchFamily="2" charset="0"/>
              </a:rPr>
              <a:t>কলেজ</a:t>
            </a:r>
            <a:endParaRPr lang="en-US" sz="4000" b="1" dirty="0">
              <a:ln/>
              <a:solidFill>
                <a:srgbClr val="FF0000"/>
              </a:solidFill>
              <a:latin typeface="NikoshBAN" panose="02000000000000000000" pitchFamily="2" charset="0"/>
              <a:cs typeface="NikoshBAN" panose="02000000000000000000" pitchFamily="2" charset="0"/>
            </a:endParaRPr>
          </a:p>
          <a:p>
            <a:pPr algn="ctr"/>
            <a:r>
              <a:rPr lang="en-US" sz="3200" b="1" dirty="0" err="1" smtClean="0">
                <a:ln/>
                <a:solidFill>
                  <a:srgbClr val="FF0000"/>
                </a:solidFill>
                <a:latin typeface="NikoshBAN" panose="02000000000000000000" pitchFamily="2" charset="0"/>
                <a:cs typeface="NikoshBAN" panose="02000000000000000000" pitchFamily="2" charset="0"/>
              </a:rPr>
              <a:t>শাকপুরা</a:t>
            </a:r>
            <a:r>
              <a:rPr lang="en-US" sz="3200" b="1" dirty="0" smtClean="0">
                <a:ln/>
                <a:solidFill>
                  <a:srgbClr val="FF0000"/>
                </a:solidFill>
                <a:latin typeface="NikoshBAN" panose="02000000000000000000" pitchFamily="2" charset="0"/>
                <a:cs typeface="NikoshBAN" panose="02000000000000000000" pitchFamily="2" charset="0"/>
              </a:rPr>
              <a:t>,</a:t>
            </a:r>
            <a:r>
              <a:rPr lang="bn-IN" sz="3200" b="1" dirty="0" smtClean="0">
                <a:ln/>
                <a:solidFill>
                  <a:srgbClr val="FF0000"/>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বোয়ালখালী</a:t>
            </a:r>
            <a:r>
              <a:rPr lang="en-US" sz="3200" b="1" dirty="0" smtClean="0">
                <a:ln/>
                <a:solidFill>
                  <a:srgbClr val="FF0000"/>
                </a:solidFill>
                <a:latin typeface="NikoshBAN" panose="02000000000000000000" pitchFamily="2" charset="0"/>
                <a:cs typeface="NikoshBAN" panose="02000000000000000000" pitchFamily="2" charset="0"/>
              </a:rPr>
              <a:t>,</a:t>
            </a:r>
            <a:r>
              <a:rPr lang="bn-IN" sz="3200" b="1" dirty="0" smtClean="0">
                <a:ln/>
                <a:solidFill>
                  <a:srgbClr val="FF0000"/>
                </a:solidFill>
                <a:latin typeface="NikoshBAN" panose="02000000000000000000" pitchFamily="2" charset="0"/>
                <a:cs typeface="NikoshBAN" panose="02000000000000000000" pitchFamily="2" charset="0"/>
              </a:rPr>
              <a:t> </a:t>
            </a:r>
            <a:r>
              <a:rPr lang="en-US" sz="3200" b="1" dirty="0" err="1" smtClean="0">
                <a:ln/>
                <a:solidFill>
                  <a:srgbClr val="FF0000"/>
                </a:solidFill>
                <a:latin typeface="NikoshBAN" panose="02000000000000000000" pitchFamily="2" charset="0"/>
                <a:cs typeface="NikoshBAN" panose="02000000000000000000" pitchFamily="2" charset="0"/>
              </a:rPr>
              <a:t>চট্রগ্রাম</a:t>
            </a:r>
            <a:r>
              <a:rPr lang="en-US" sz="3200" b="1" dirty="0">
                <a:ln/>
                <a:solidFill>
                  <a:srgbClr val="FF0000"/>
                </a:solidFill>
                <a:latin typeface="NikoshBAN" panose="02000000000000000000" pitchFamily="2" charset="0"/>
                <a:cs typeface="NikoshBAN" panose="02000000000000000000" pitchFamily="2" charset="0"/>
              </a:rPr>
              <a:t>।</a:t>
            </a:r>
            <a:endParaRPr lang="bn-BD" sz="3200" b="1" dirty="0">
              <a:ln/>
              <a:solidFill>
                <a:srgbClr val="FF0000"/>
              </a:solidFill>
              <a:latin typeface="NikoshBAN" panose="02000000000000000000" pitchFamily="2" charset="0"/>
              <a:cs typeface="NikoshBAN" panose="02000000000000000000" pitchFamily="2" charset="0"/>
            </a:endParaRPr>
          </a:p>
          <a:p>
            <a:pPr marL="0" lvl="1" algn="ctr"/>
            <a:r>
              <a:rPr lang="en-US" sz="2800" b="1" dirty="0" err="1" smtClean="0">
                <a:ln/>
                <a:solidFill>
                  <a:srgbClr val="FF0000"/>
                </a:solidFill>
                <a:latin typeface="NikoshBAN" panose="02000000000000000000" pitchFamily="2" charset="0"/>
                <a:cs typeface="NikoshBAN" panose="02000000000000000000" pitchFamily="2" charset="0"/>
              </a:rPr>
              <a:t>মোবাইল</a:t>
            </a:r>
            <a:r>
              <a:rPr lang="en-US" sz="2800" b="1" dirty="0" smtClean="0">
                <a:ln/>
                <a:solidFill>
                  <a:srgbClr val="FF0000"/>
                </a:solidFill>
                <a:latin typeface="NikoshBAN" panose="02000000000000000000" pitchFamily="2" charset="0"/>
                <a:cs typeface="NikoshBAN" panose="02000000000000000000" pitchFamily="2" charset="0"/>
              </a:rPr>
              <a:t> ০১৫৩১৬৬২৮৩৪/০১৮১৫৬০৩২৬৬</a:t>
            </a:r>
          </a:p>
          <a:p>
            <a:pPr marL="0" lvl="1" algn="ctr"/>
            <a:r>
              <a:rPr lang="en-US" sz="2400" b="1" dirty="0" smtClean="0">
                <a:ln/>
                <a:solidFill>
                  <a:srgbClr val="FF0000"/>
                </a:solidFill>
                <a:effectLst>
                  <a:outerShdw blurRad="38100" dist="19050" dir="2700000" algn="tl" rotWithShape="0">
                    <a:schemeClr val="dk1">
                      <a:lumMod val="50000"/>
                      <a:alpha val="40000"/>
                    </a:schemeClr>
                  </a:outerShdw>
                </a:effectLst>
              </a:rPr>
              <a:t>agani2325@gmail.com</a:t>
            </a:r>
            <a:r>
              <a:rPr lang="en-US" sz="2800" b="1" dirty="0" smtClean="0">
                <a:ln/>
                <a:solidFill>
                  <a:schemeClr val="accent3"/>
                </a:solidFill>
              </a:rPr>
              <a:t> </a:t>
            </a:r>
            <a:endParaRPr lang="en-US" sz="2800" b="1" dirty="0">
              <a:ln/>
              <a:solidFill>
                <a:schemeClr val="accent3"/>
              </a:solidFill>
            </a:endParaRPr>
          </a:p>
        </p:txBody>
      </p:sp>
      <p:sp>
        <p:nvSpPr>
          <p:cNvPr id="2" name="Snip Same Side Corner Rectangle 1"/>
          <p:cNvSpPr/>
          <p:nvPr/>
        </p:nvSpPr>
        <p:spPr>
          <a:xfrm>
            <a:off x="6858000" y="928255"/>
            <a:ext cx="4239491" cy="4918363"/>
          </a:xfrm>
          <a:prstGeom prst="snip2Same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শ্রেণিঃ- একাদশ</a:t>
            </a:r>
            <a:r>
              <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r>
              <a:rPr lang="en-US"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দ্বাদশ</a:t>
            </a:r>
            <a:endPar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বিষয়ঃ- ইসলামের ইতিহাস ও সংস্কৃতি</a:t>
            </a:r>
            <a:endPar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পত্রঃ</a:t>
            </a:r>
            <a:r>
              <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দ্বিতীয়</a:t>
            </a:r>
            <a:endPar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অধ্যায়ঃ- </a:t>
            </a:r>
            <a:r>
              <a:rPr lang="en-US"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চতুর্থ</a:t>
            </a:r>
            <a:endPar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bn-IN"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সময়ঃ- ১ ঘন্টা </a:t>
            </a:r>
            <a:r>
              <a:rPr lang="en-US"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b="1" dirty="0">
              <a:ln w="12700">
                <a:solidFill>
                  <a:schemeClr val="accent3">
                    <a:lumMod val="50000"/>
                  </a:schemeClr>
                </a:solidFill>
                <a:prstDash val="solid"/>
              </a:ln>
              <a:solidFill>
                <a:srgbClr val="0F0A0A"/>
              </a:solidFill>
              <a:effectLst>
                <a:innerShdw blurRad="177800">
                  <a:schemeClr val="accent3">
                    <a:lumMod val="50000"/>
                  </a:schemeClr>
                </a:inn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205131209"/>
      </p:ext>
    </p:extLst>
  </p:cSld>
  <p:clrMapOvr>
    <a:masterClrMapping/>
  </p:clrMapOvr>
  <mc:AlternateContent xmlns:mc="http://schemas.openxmlformats.org/markup-compatibility/2006" xmlns:p14="http://schemas.microsoft.com/office/powerpoint/2010/main">
    <mc:Choice Requires="p14">
      <p:transition spd="slow" p14:dur="1400" advTm="36843">
        <p14:doors dir="vert"/>
      </p:transition>
    </mc:Choice>
    <mc:Fallback xmlns="">
      <p:transition spd="slow" advTm="36843">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5819" y="2105892"/>
            <a:ext cx="8395854" cy="3785652"/>
          </a:xfrm>
          <a:prstGeom prst="rect">
            <a:avLst/>
          </a:prstGeom>
          <a:blipFill>
            <a:blip r:embed="rId2"/>
            <a:tile tx="0" ty="0" sx="100000" sy="100000" flip="none" algn="tl"/>
          </a:blipFill>
        </p:spPr>
        <p:txBody>
          <a:bodyPr wrap="square" rtlCol="0">
            <a:spAutoFit/>
          </a:bodyPr>
          <a:lstStyle/>
          <a:p>
            <a:r>
              <a:rPr lang="as-IN" sz="48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সম্মাননা</a:t>
            </a:r>
          </a:p>
          <a:p>
            <a:r>
              <a:rPr lang="as-IN" sz="3200" dirty="0">
                <a:latin typeface="NikoshBAN" panose="02000000000000000000" pitchFamily="2" charset="0"/>
                <a:cs typeface="NikoshBAN" panose="02000000000000000000" pitchFamily="2" charset="0"/>
              </a:rPr>
              <a:t>তিতুমীর বাংলাদেশের স্বাধীনতা যুদ্ধে </a:t>
            </a:r>
            <a:r>
              <a:rPr lang="as-IN" sz="3200" b="1" dirty="0">
                <a:latin typeface="NikoshBAN" panose="02000000000000000000" pitchFamily="2" charset="0"/>
                <a:cs typeface="NikoshBAN" panose="02000000000000000000" pitchFamily="2" charset="0"/>
              </a:rPr>
              <a:t>মুক্তিযোদ্ধাদের প্রেরণার উৎস </a:t>
            </a:r>
            <a:r>
              <a:rPr lang="as-IN" sz="3200" dirty="0">
                <a:latin typeface="NikoshBAN" panose="02000000000000000000" pitchFamily="2" charset="0"/>
                <a:cs typeface="NikoshBAN" panose="02000000000000000000" pitchFamily="2" charset="0"/>
              </a:rPr>
              <a:t>হিসাবে কাজ করেছে</a:t>
            </a:r>
            <a:r>
              <a:rPr lang="as-IN" sz="3200" dirty="0" smtClean="0">
                <a:latin typeface="NikoshBAN" panose="02000000000000000000" pitchFamily="2" charset="0"/>
                <a:cs typeface="NikoshBAN" panose="02000000000000000000" pitchFamily="2" charset="0"/>
              </a:rPr>
              <a:t>। </a:t>
            </a:r>
            <a:r>
              <a:rPr lang="as-IN" sz="3200" b="1" dirty="0">
                <a:latin typeface="NikoshBAN" panose="02000000000000000000" pitchFamily="2" charset="0"/>
                <a:cs typeface="NikoshBAN" panose="02000000000000000000" pitchFamily="2" charset="0"/>
              </a:rPr>
              <a:t>১৯৭১ </a:t>
            </a:r>
            <a:r>
              <a:rPr lang="as-IN" sz="3200" dirty="0">
                <a:latin typeface="NikoshBAN" panose="02000000000000000000" pitchFamily="2" charset="0"/>
                <a:cs typeface="NikoshBAN" panose="02000000000000000000" pitchFamily="2" charset="0"/>
              </a:rPr>
              <a:t>সালে মুহাম্মদ জিন্নাহ কলেজ কে তার নাম অনুসারে </a:t>
            </a:r>
            <a:r>
              <a:rPr lang="bn-IN" sz="3200" b="1" dirty="0" smtClean="0">
                <a:latin typeface="NikoshBAN" panose="02000000000000000000" pitchFamily="2" charset="0"/>
                <a:cs typeface="NikoshBAN" panose="02000000000000000000" pitchFamily="2" charset="0"/>
              </a:rPr>
              <a:t>সরকারি তিতুমীর কলেজ</a:t>
            </a:r>
            <a:r>
              <a:rPr lang="bn-IN" sz="3200" dirty="0" smtClean="0">
                <a:latin typeface="NikoshBAN" panose="02000000000000000000" pitchFamily="2" charset="0"/>
                <a:cs typeface="NikoshBAN" panose="02000000000000000000" pitchFamily="2" charset="0"/>
              </a:rPr>
              <a:t> </a:t>
            </a:r>
            <a:r>
              <a:rPr lang="as-IN" sz="3200" dirty="0" smtClean="0">
                <a:latin typeface="NikoshBAN" panose="02000000000000000000" pitchFamily="2" charset="0"/>
                <a:cs typeface="NikoshBAN" panose="02000000000000000000" pitchFamily="2" charset="0"/>
              </a:rPr>
              <a:t>নামকরণ </a:t>
            </a:r>
            <a:r>
              <a:rPr lang="as-IN" sz="3200" dirty="0">
                <a:latin typeface="NikoshBAN" panose="02000000000000000000" pitchFamily="2" charset="0"/>
                <a:cs typeface="NikoshBAN" panose="02000000000000000000" pitchFamily="2" charset="0"/>
              </a:rPr>
              <a:t>করা </a:t>
            </a:r>
            <a:r>
              <a:rPr lang="as-IN" sz="3200" dirty="0" smtClean="0">
                <a:latin typeface="NikoshBAN" panose="02000000000000000000" pitchFamily="2" charset="0"/>
                <a:cs typeface="NikoshBAN" panose="02000000000000000000" pitchFamily="2" charset="0"/>
              </a:rPr>
              <a:t>হ</a:t>
            </a:r>
            <a:r>
              <a:rPr lang="bn-IN" sz="3200" dirty="0" smtClean="0">
                <a:latin typeface="NikoshBAN" panose="02000000000000000000" pitchFamily="2" charset="0"/>
                <a:cs typeface="NikoshBAN" panose="02000000000000000000" pitchFamily="2" charset="0"/>
              </a:rPr>
              <a:t>য়</a:t>
            </a:r>
            <a:r>
              <a:rPr lang="as-IN" sz="3200" dirty="0" smtClean="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তার নামে </a:t>
            </a:r>
            <a:r>
              <a:rPr lang="bn-IN" sz="3200" b="1" dirty="0" smtClean="0">
                <a:latin typeface="NikoshBAN" panose="02000000000000000000" pitchFamily="2" charset="0"/>
                <a:cs typeface="NikoshBAN" panose="02000000000000000000" pitchFamily="2" charset="0"/>
              </a:rPr>
              <a:t>বুয়েট</a:t>
            </a:r>
            <a:r>
              <a:rPr lang="bn-IN" sz="3200" dirty="0" smtClean="0">
                <a:latin typeface="NikoshBAN" panose="02000000000000000000" pitchFamily="2" charset="0"/>
                <a:cs typeface="NikoshBAN" panose="02000000000000000000" pitchFamily="2" charset="0"/>
              </a:rPr>
              <a:t> </a:t>
            </a:r>
            <a:r>
              <a:rPr lang="as-IN" sz="3200" dirty="0" smtClean="0">
                <a:latin typeface="NikoshBAN" panose="02000000000000000000" pitchFamily="2" charset="0"/>
                <a:cs typeface="NikoshBAN" panose="02000000000000000000" pitchFamily="2" charset="0"/>
              </a:rPr>
              <a:t>এ </a:t>
            </a:r>
            <a:r>
              <a:rPr lang="as-IN" sz="3200" dirty="0">
                <a:latin typeface="NikoshBAN" panose="02000000000000000000" pitchFamily="2" charset="0"/>
                <a:cs typeface="NikoshBAN" panose="02000000000000000000" pitchFamily="2" charset="0"/>
              </a:rPr>
              <a:t>একটি ছাত্র হলের নামকরণ করা </a:t>
            </a:r>
            <a:r>
              <a:rPr lang="as-IN" sz="3200" dirty="0" smtClean="0">
                <a:latin typeface="NikoshBAN" panose="02000000000000000000" pitchFamily="2" charset="0"/>
                <a:cs typeface="NikoshBAN" panose="02000000000000000000" pitchFamily="2" charset="0"/>
              </a:rPr>
              <a:t>হ</a:t>
            </a:r>
            <a:r>
              <a:rPr lang="bn-IN" sz="3200" dirty="0" smtClean="0">
                <a:latin typeface="NikoshBAN" panose="02000000000000000000" pitchFamily="2" charset="0"/>
                <a:cs typeface="NikoshBAN" panose="02000000000000000000" pitchFamily="2" charset="0"/>
              </a:rPr>
              <a:t>য়</a:t>
            </a:r>
            <a:r>
              <a:rPr lang="as-IN" sz="3200" dirty="0" smtClean="0">
                <a:latin typeface="NikoshBAN" panose="02000000000000000000" pitchFamily="2" charset="0"/>
                <a:cs typeface="NikoshBAN" panose="02000000000000000000" pitchFamily="2" charset="0"/>
              </a:rPr>
              <a:t> </a:t>
            </a:r>
            <a:r>
              <a:rPr lang="as-IN" sz="3200" b="1" dirty="0">
                <a:latin typeface="NikoshBAN" panose="02000000000000000000" pitchFamily="2" charset="0"/>
                <a:cs typeface="NikoshBAN" panose="02000000000000000000" pitchFamily="2" charset="0"/>
              </a:rPr>
              <a:t>তিতুমীর হল</a:t>
            </a:r>
            <a:r>
              <a:rPr lang="as-IN" sz="3200" dirty="0">
                <a:latin typeface="NikoshBAN" panose="02000000000000000000" pitchFamily="2" charset="0"/>
                <a:cs typeface="NikoshBAN" panose="02000000000000000000" pitchFamily="2" charset="0"/>
              </a:rPr>
              <a:t>। </a:t>
            </a:r>
            <a:r>
              <a:rPr lang="bn-IN" sz="3200" b="1" dirty="0" smtClean="0">
                <a:solidFill>
                  <a:srgbClr val="FF0000"/>
                </a:solidFill>
                <a:latin typeface="NikoshBAN" panose="02000000000000000000" pitchFamily="2" charset="0"/>
                <a:cs typeface="NikoshBAN" panose="02000000000000000000" pitchFamily="2" charset="0"/>
              </a:rPr>
              <a:t>বিবিসির </a:t>
            </a:r>
            <a:r>
              <a:rPr lang="as-IN" sz="3200" b="1" dirty="0" smtClean="0">
                <a:solidFill>
                  <a:srgbClr val="FF0000"/>
                </a:solidFill>
                <a:latin typeface="NikoshBAN" panose="02000000000000000000" pitchFamily="2" charset="0"/>
                <a:cs typeface="NikoshBAN" panose="02000000000000000000" pitchFamily="2" charset="0"/>
              </a:rPr>
              <a:t>জরিপে </a:t>
            </a:r>
            <a:r>
              <a:rPr lang="as-IN" sz="3200" b="1" dirty="0">
                <a:solidFill>
                  <a:srgbClr val="FF0000"/>
                </a:solidFill>
                <a:latin typeface="NikoshBAN" panose="02000000000000000000" pitchFamily="2" charset="0"/>
                <a:cs typeface="NikoshBAN" panose="02000000000000000000" pitchFamily="2" charset="0"/>
              </a:rPr>
              <a:t>তিনি ১১ তম শ্রেষ্ঠ বাঙালি</a:t>
            </a:r>
            <a:r>
              <a:rPr lang="as-IN" sz="3200" dirty="0" smtClean="0">
                <a:latin typeface="NikoshBAN" panose="02000000000000000000" pitchFamily="2" charset="0"/>
                <a:cs typeface="NikoshBAN" panose="02000000000000000000" pitchFamily="2" charset="0"/>
              </a:rPr>
              <a:t>।</a:t>
            </a:r>
            <a:r>
              <a:rPr lang="bn-IN" sz="3200" dirty="0" smtClean="0">
                <a:latin typeface="NikoshBAN" panose="02000000000000000000" pitchFamily="2" charset="0"/>
                <a:cs typeface="NikoshBAN" panose="02000000000000000000" pitchFamily="2" charset="0"/>
              </a:rPr>
              <a:t> </a:t>
            </a:r>
            <a:r>
              <a:rPr lang="bn-IN" sz="3200" b="1" dirty="0" smtClean="0">
                <a:latin typeface="NikoshBAN" panose="02000000000000000000" pitchFamily="2" charset="0"/>
                <a:cs typeface="NikoshBAN" panose="02000000000000000000" pitchFamily="2" charset="0"/>
              </a:rPr>
              <a:t>বাংলাদেশ নৌবাহিনীর </a:t>
            </a:r>
            <a:r>
              <a:rPr lang="as-IN" sz="3200" dirty="0" smtClean="0">
                <a:latin typeface="NikoshBAN" panose="02000000000000000000" pitchFamily="2" charset="0"/>
                <a:cs typeface="NikoshBAN" panose="02000000000000000000" pitchFamily="2" charset="0"/>
              </a:rPr>
              <a:t>একটি </a:t>
            </a:r>
            <a:r>
              <a:rPr lang="as-IN" sz="3200" dirty="0">
                <a:latin typeface="NikoshBAN" panose="02000000000000000000" pitchFamily="2" charset="0"/>
                <a:cs typeface="NikoshBAN" panose="02000000000000000000" pitchFamily="2" charset="0"/>
              </a:rPr>
              <a:t>জাহাজের নামকরণ করা </a:t>
            </a:r>
            <a:r>
              <a:rPr lang="as-IN" sz="3200" dirty="0" smtClean="0">
                <a:latin typeface="NikoshBAN" panose="02000000000000000000" pitchFamily="2" charset="0"/>
                <a:cs typeface="NikoshBAN" panose="02000000000000000000" pitchFamily="2" charset="0"/>
              </a:rPr>
              <a:t>হ</a:t>
            </a:r>
            <a:r>
              <a:rPr lang="bn-IN" sz="3200" dirty="0" smtClean="0">
                <a:latin typeface="NikoshBAN" panose="02000000000000000000" pitchFamily="2" charset="0"/>
                <a:cs typeface="NikoshBAN" panose="02000000000000000000" pitchFamily="2" charset="0"/>
              </a:rPr>
              <a:t>য়</a:t>
            </a:r>
            <a:r>
              <a:rPr lang="as-IN" sz="3200" dirty="0" smtClean="0">
                <a:latin typeface="NikoshBAN" panose="02000000000000000000" pitchFamily="2" charset="0"/>
                <a:cs typeface="NikoshBAN" panose="02000000000000000000" pitchFamily="2" charset="0"/>
              </a:rPr>
              <a:t> </a:t>
            </a:r>
            <a:r>
              <a:rPr lang="as-IN" sz="3200" b="1" dirty="0">
                <a:latin typeface="NikoshBAN" panose="02000000000000000000" pitchFamily="2" charset="0"/>
                <a:cs typeface="NikoshBAN" panose="02000000000000000000" pitchFamily="2" charset="0"/>
              </a:rPr>
              <a:t>বিএনএস তিতুমীর</a:t>
            </a:r>
            <a:r>
              <a:rPr lang="as-IN" sz="3200" dirty="0" smtClean="0">
                <a:latin typeface="NikoshBAN" panose="02000000000000000000" pitchFamily="2" charset="0"/>
                <a:cs typeface="NikoshBAN" panose="02000000000000000000" pitchFamily="2" charset="0"/>
              </a:rPr>
              <a:t>।</a:t>
            </a:r>
            <a:r>
              <a:rPr lang="bn-IN"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754431861"/>
      </p:ext>
    </p:extLst>
  </p:cSld>
  <p:clrMapOvr>
    <a:masterClrMapping/>
  </p:clrMapOvr>
  <mc:AlternateContent xmlns:mc="http://schemas.openxmlformats.org/markup-compatibility/2006" xmlns:p14="http://schemas.microsoft.com/office/powerpoint/2010/main">
    <mc:Choice Requires="p14">
      <p:transition spd="slow" p14:dur="1400" advTm="40104">
        <p14:doors dir="vert"/>
      </p:transition>
    </mc:Choice>
    <mc:Fallback xmlns="">
      <p:transition spd="slow" advTm="40104">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Terminator 2"/>
          <p:cNvSpPr/>
          <p:nvPr/>
        </p:nvSpPr>
        <p:spPr>
          <a:xfrm>
            <a:off x="4322618" y="457200"/>
            <a:ext cx="3131127" cy="102523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মূল্যায়ন</a:t>
            </a:r>
            <a:endParaRPr lang="en-US"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4" name="TextBox 3"/>
          <p:cNvSpPr txBox="1"/>
          <p:nvPr/>
        </p:nvSpPr>
        <p:spPr>
          <a:xfrm>
            <a:off x="318656" y="1939636"/>
            <a:ext cx="7481454" cy="3046988"/>
          </a:xfrm>
          <a:prstGeom prst="rect">
            <a:avLst/>
          </a:prstGeom>
          <a:solidFill>
            <a:schemeClr val="accent3">
              <a:lumMod val="40000"/>
              <a:lumOff val="60000"/>
            </a:schemeClr>
          </a:solidFill>
        </p:spPr>
        <p:txBody>
          <a:bodyPr wrap="square" rtlCol="0">
            <a:spAutoFit/>
          </a:bodyPr>
          <a:lstStyle/>
          <a:p>
            <a:r>
              <a:rPr lang="bn-IN" sz="3200" b="1" dirty="0" smtClean="0">
                <a:latin typeface="NikoshBAN" panose="02000000000000000000" pitchFamily="2" charset="0"/>
                <a:cs typeface="NikoshBAN" panose="02000000000000000000" pitchFamily="2" charset="0"/>
              </a:rPr>
              <a:t>১। তিতুমীরের প্রকৃত নাম কী?</a:t>
            </a:r>
          </a:p>
          <a:p>
            <a:r>
              <a:rPr lang="bn-IN" sz="3200" b="1" dirty="0" smtClean="0">
                <a:latin typeface="NikoshBAN" panose="02000000000000000000" pitchFamily="2" charset="0"/>
                <a:cs typeface="NikoshBAN" panose="02000000000000000000" pitchFamily="2" charset="0"/>
              </a:rPr>
              <a:t>২। তিতুমীরের মায়ের নাম কী?</a:t>
            </a:r>
          </a:p>
          <a:p>
            <a:r>
              <a:rPr lang="bn-IN" sz="3200" b="1" dirty="0" smtClean="0">
                <a:latin typeface="NikoshBAN" panose="02000000000000000000" pitchFamily="2" charset="0"/>
                <a:cs typeface="NikoshBAN" panose="02000000000000000000" pitchFamily="2" charset="0"/>
              </a:rPr>
              <a:t>৩। বাঁশের কেল্লা কে নির্মাণ করেন?</a:t>
            </a:r>
          </a:p>
          <a:p>
            <a:r>
              <a:rPr lang="bn-IN" sz="3200" b="1" dirty="0" smtClean="0">
                <a:latin typeface="NikoshBAN" panose="02000000000000000000" pitchFamily="2" charset="0"/>
                <a:cs typeface="NikoshBAN" panose="02000000000000000000" pitchFamily="2" charset="0"/>
              </a:rPr>
              <a:t>৪। তিতুমীর কত সালে মৃত্যুবরণ করেন?</a:t>
            </a:r>
          </a:p>
          <a:p>
            <a:r>
              <a:rPr lang="bn-IN" sz="3200" b="1" dirty="0" smtClean="0">
                <a:latin typeface="NikoshBAN" panose="02000000000000000000" pitchFamily="2" charset="0"/>
                <a:cs typeface="NikoshBAN" panose="02000000000000000000" pitchFamily="2" charset="0"/>
              </a:rPr>
              <a:t>৫। </a:t>
            </a:r>
            <a:r>
              <a:rPr lang="bn-IN" sz="3200" b="1" dirty="0">
                <a:latin typeface="NikoshBAN" panose="02000000000000000000" pitchFamily="2" charset="0"/>
                <a:cs typeface="NikoshBAN" panose="02000000000000000000" pitchFamily="2" charset="0"/>
              </a:rPr>
              <a:t>ব্রিটিশদের বিরুদ্ধে যুদ্ধ করে প্রথম শহিদ হন কে?</a:t>
            </a:r>
            <a:endParaRPr lang="en-US" sz="3200" b="1" dirty="0">
              <a:latin typeface="NikoshBAN" panose="02000000000000000000" pitchFamily="2" charset="0"/>
              <a:cs typeface="NikoshBAN" panose="02000000000000000000" pitchFamily="2" charset="0"/>
            </a:endParaRPr>
          </a:p>
          <a:p>
            <a:r>
              <a:rPr lang="bn-IN" sz="3200" b="1" dirty="0" smtClean="0">
                <a:latin typeface="NikoshBAN" panose="02000000000000000000" pitchFamily="2" charset="0"/>
                <a:cs typeface="NikoshBAN" panose="02000000000000000000" pitchFamily="2" charset="0"/>
              </a:rPr>
              <a:t>৬। বাঁশের </a:t>
            </a:r>
            <a:r>
              <a:rPr lang="bn-IN" sz="3200" b="1" dirty="0">
                <a:latin typeface="NikoshBAN" panose="02000000000000000000" pitchFamily="2" charset="0"/>
                <a:cs typeface="NikoshBAN" panose="02000000000000000000" pitchFamily="2" charset="0"/>
              </a:rPr>
              <a:t>কেল্লা আক্রমণে ইংরেজ বাহিনীর নেতৃত্ব দেন কে</a:t>
            </a:r>
            <a:r>
              <a:rPr lang="bn-IN" sz="3200" b="1" dirty="0" smtClean="0">
                <a:latin typeface="NikoshBAN" panose="02000000000000000000" pitchFamily="2" charset="0"/>
                <a:cs typeface="NikoshBAN" panose="02000000000000000000" pitchFamily="2" charset="0"/>
              </a:rPr>
              <a:t>?</a:t>
            </a:r>
            <a:endParaRPr lang="bn-IN" sz="3200" b="1" dirty="0">
              <a:latin typeface="NikoshBAN" panose="02000000000000000000" pitchFamily="2" charset="0"/>
              <a:cs typeface="NikoshBAN" panose="02000000000000000000" pitchFamily="2" charset="0"/>
            </a:endParaRPr>
          </a:p>
        </p:txBody>
      </p:sp>
      <p:sp>
        <p:nvSpPr>
          <p:cNvPr id="5" name="TextBox 4"/>
          <p:cNvSpPr txBox="1"/>
          <p:nvPr/>
        </p:nvSpPr>
        <p:spPr>
          <a:xfrm>
            <a:off x="7910945" y="1939636"/>
            <a:ext cx="3920836" cy="3046988"/>
          </a:xfrm>
          <a:prstGeom prst="rect">
            <a:avLst/>
          </a:prstGeom>
          <a:solidFill>
            <a:schemeClr val="accent2">
              <a:lumMod val="60000"/>
              <a:lumOff val="40000"/>
            </a:schemeClr>
          </a:solidFill>
        </p:spPr>
        <p:txBody>
          <a:bodyPr wrap="square" rtlCol="0">
            <a:spAutoFit/>
          </a:bodyPr>
          <a:lstStyle/>
          <a:p>
            <a:r>
              <a:rPr lang="bn-IN" sz="3200" b="1" dirty="0" smtClean="0">
                <a:latin typeface="NikoshBAN" panose="02000000000000000000" pitchFamily="2" charset="0"/>
                <a:cs typeface="NikoshBAN" panose="02000000000000000000" pitchFamily="2" charset="0"/>
              </a:rPr>
              <a:t>উত্তরঃ-মীর নিসার আলী</a:t>
            </a:r>
          </a:p>
          <a:p>
            <a:r>
              <a:rPr lang="bn-IN" sz="3200" b="1" dirty="0" smtClean="0">
                <a:latin typeface="NikoshBAN" panose="02000000000000000000" pitchFamily="2" charset="0"/>
                <a:cs typeface="NikoshBAN" panose="02000000000000000000" pitchFamily="2" charset="0"/>
              </a:rPr>
              <a:t>উত্তরঃ-আবিদা রোকেয়া বেগম</a:t>
            </a:r>
          </a:p>
          <a:p>
            <a:r>
              <a:rPr lang="bn-IN" sz="3200" b="1" dirty="0" smtClean="0">
                <a:latin typeface="NikoshBAN" panose="02000000000000000000" pitchFamily="2" charset="0"/>
                <a:cs typeface="NikoshBAN" panose="02000000000000000000" pitchFamily="2" charset="0"/>
              </a:rPr>
              <a:t>উত্তরঃ-তিতুমীর </a:t>
            </a:r>
          </a:p>
          <a:p>
            <a:r>
              <a:rPr lang="bn-IN" sz="3200" b="1" dirty="0" smtClean="0">
                <a:latin typeface="NikoshBAN" panose="02000000000000000000" pitchFamily="2" charset="0"/>
                <a:cs typeface="NikoshBAN" panose="02000000000000000000" pitchFamily="2" charset="0"/>
              </a:rPr>
              <a:t>উত্তরঃ-১৮৩১সালে </a:t>
            </a:r>
          </a:p>
          <a:p>
            <a:r>
              <a:rPr lang="bn-IN" sz="3200" b="1" dirty="0" smtClean="0">
                <a:latin typeface="NikoshBAN" panose="02000000000000000000" pitchFamily="2" charset="0"/>
                <a:cs typeface="NikoshBAN" panose="02000000000000000000" pitchFamily="2" charset="0"/>
              </a:rPr>
              <a:t>উত্তরঃ- তিতুমীর</a:t>
            </a:r>
          </a:p>
          <a:p>
            <a:r>
              <a:rPr lang="bn-IN" sz="3200" b="1" dirty="0" smtClean="0">
                <a:latin typeface="NikoshBAN" panose="02000000000000000000" pitchFamily="2" charset="0"/>
                <a:cs typeface="NikoshBAN" panose="02000000000000000000" pitchFamily="2" charset="0"/>
              </a:rPr>
              <a:t>উত্তরঃ- কর্নেল স্টুয়াট </a:t>
            </a:r>
            <a:endParaRPr lang="en-US" sz="3200" b="1" dirty="0"/>
          </a:p>
        </p:txBody>
      </p:sp>
    </p:spTree>
    <p:custDataLst>
      <p:tags r:id="rId1"/>
    </p:custDataLst>
    <p:extLst>
      <p:ext uri="{BB962C8B-B14F-4D97-AF65-F5344CB8AC3E}">
        <p14:creationId xmlns:p14="http://schemas.microsoft.com/office/powerpoint/2010/main" val="1993986082"/>
      </p:ext>
    </p:extLst>
  </p:cSld>
  <p:clrMapOvr>
    <a:masterClrMapping/>
  </p:clrMapOvr>
  <mc:AlternateContent xmlns:mc="http://schemas.openxmlformats.org/markup-compatibility/2006" xmlns:p14="http://schemas.microsoft.com/office/powerpoint/2010/main">
    <mc:Choice Requires="p14">
      <p:transition spd="slow" p14:dur="1400" advTm="109086">
        <p14:doors dir="vert"/>
      </p:transition>
    </mc:Choice>
    <mc:Fallback xmlns="">
      <p:transition spd="slow" advTm="10908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Effect transition="in" filter="fade">
                                      <p:cBhvr>
                                        <p:cTn id="49" dur="1000"/>
                                        <p:tgtEl>
                                          <p:spTgt spid="4">
                                            <p:txEl>
                                              <p:pRg st="5" end="5"/>
                                            </p:txEl>
                                          </p:spTgt>
                                        </p:tgtEl>
                                      </p:cBhvr>
                                    </p:animEffect>
                                    <p:anim calcmode="lin" valueType="num">
                                      <p:cBhvr>
                                        <p:cTn id="50"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5">
                                            <p:bg/>
                                          </p:spTgt>
                                        </p:tgtEl>
                                        <p:attrNameLst>
                                          <p:attrName>style.visibility</p:attrName>
                                        </p:attrNameLst>
                                      </p:cBhvr>
                                      <p:to>
                                        <p:strVal val="visible"/>
                                      </p:to>
                                    </p:set>
                                    <p:animEffect transition="in" filter="fade">
                                      <p:cBhvr>
                                        <p:cTn id="56" dur="1000"/>
                                        <p:tgtEl>
                                          <p:spTgt spid="5">
                                            <p:bg/>
                                          </p:spTgt>
                                        </p:tgtEl>
                                      </p:cBhvr>
                                    </p:animEffect>
                                    <p:anim calcmode="lin" valueType="num">
                                      <p:cBhvr>
                                        <p:cTn id="57" dur="1000" fill="hold"/>
                                        <p:tgtEl>
                                          <p:spTgt spid="5">
                                            <p:bg/>
                                          </p:spTgt>
                                        </p:tgtEl>
                                        <p:attrNameLst>
                                          <p:attrName>ppt_x</p:attrName>
                                        </p:attrNameLst>
                                      </p:cBhvr>
                                      <p:tavLst>
                                        <p:tav tm="0">
                                          <p:val>
                                            <p:strVal val="#ppt_x"/>
                                          </p:val>
                                        </p:tav>
                                        <p:tav tm="100000">
                                          <p:val>
                                            <p:strVal val="#ppt_x"/>
                                          </p:val>
                                        </p:tav>
                                      </p:tavLst>
                                    </p:anim>
                                    <p:anim calcmode="lin" valueType="num">
                                      <p:cBhvr>
                                        <p:cTn id="58"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5">
                                            <p:txEl>
                                              <p:pRg st="0" end="0"/>
                                            </p:txEl>
                                          </p:spTgt>
                                        </p:tgtEl>
                                        <p:attrNameLst>
                                          <p:attrName>style.visibility</p:attrName>
                                        </p:attrNameLst>
                                      </p:cBhvr>
                                      <p:to>
                                        <p:strVal val="visible"/>
                                      </p:to>
                                    </p:set>
                                    <p:animEffect transition="in" filter="fade">
                                      <p:cBhvr>
                                        <p:cTn id="63" dur="1000"/>
                                        <p:tgtEl>
                                          <p:spTgt spid="5">
                                            <p:txEl>
                                              <p:pRg st="0" end="0"/>
                                            </p:txEl>
                                          </p:spTgt>
                                        </p:tgtEl>
                                      </p:cBhvr>
                                    </p:animEffect>
                                    <p:anim calcmode="lin" valueType="num">
                                      <p:cBhvr>
                                        <p:cTn id="6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5">
                                            <p:txEl>
                                              <p:pRg st="1" end="1"/>
                                            </p:txEl>
                                          </p:spTgt>
                                        </p:tgtEl>
                                        <p:attrNameLst>
                                          <p:attrName>style.visibility</p:attrName>
                                        </p:attrNameLst>
                                      </p:cBhvr>
                                      <p:to>
                                        <p:strVal val="visible"/>
                                      </p:to>
                                    </p:set>
                                    <p:animEffect transition="in" filter="fade">
                                      <p:cBhvr>
                                        <p:cTn id="70" dur="1000"/>
                                        <p:tgtEl>
                                          <p:spTgt spid="5">
                                            <p:txEl>
                                              <p:pRg st="1" end="1"/>
                                            </p:txEl>
                                          </p:spTgt>
                                        </p:tgtEl>
                                      </p:cBhvr>
                                    </p:animEffect>
                                    <p:anim calcmode="lin" valueType="num">
                                      <p:cBhvr>
                                        <p:cTn id="71"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5">
                                            <p:txEl>
                                              <p:pRg st="2" end="2"/>
                                            </p:txEl>
                                          </p:spTgt>
                                        </p:tgtEl>
                                        <p:attrNameLst>
                                          <p:attrName>style.visibility</p:attrName>
                                        </p:attrNameLst>
                                      </p:cBhvr>
                                      <p:to>
                                        <p:strVal val="visible"/>
                                      </p:to>
                                    </p:set>
                                    <p:animEffect transition="in" filter="fade">
                                      <p:cBhvr>
                                        <p:cTn id="77" dur="1000"/>
                                        <p:tgtEl>
                                          <p:spTgt spid="5">
                                            <p:txEl>
                                              <p:pRg st="2" end="2"/>
                                            </p:txEl>
                                          </p:spTgt>
                                        </p:tgtEl>
                                      </p:cBhvr>
                                    </p:animEffect>
                                    <p:anim calcmode="lin" valueType="num">
                                      <p:cBhvr>
                                        <p:cTn id="7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5">
                                            <p:txEl>
                                              <p:pRg st="3" end="3"/>
                                            </p:txEl>
                                          </p:spTgt>
                                        </p:tgtEl>
                                        <p:attrNameLst>
                                          <p:attrName>style.visibility</p:attrName>
                                        </p:attrNameLst>
                                      </p:cBhvr>
                                      <p:to>
                                        <p:strVal val="visible"/>
                                      </p:to>
                                    </p:set>
                                    <p:animEffect transition="in" filter="fade">
                                      <p:cBhvr>
                                        <p:cTn id="84" dur="1000"/>
                                        <p:tgtEl>
                                          <p:spTgt spid="5">
                                            <p:txEl>
                                              <p:pRg st="3" end="3"/>
                                            </p:txEl>
                                          </p:spTgt>
                                        </p:tgtEl>
                                      </p:cBhvr>
                                    </p:animEffect>
                                    <p:anim calcmode="lin" valueType="num">
                                      <p:cBhvr>
                                        <p:cTn id="8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8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5">
                                            <p:txEl>
                                              <p:pRg st="4" end="4"/>
                                            </p:txEl>
                                          </p:spTgt>
                                        </p:tgtEl>
                                        <p:attrNameLst>
                                          <p:attrName>style.visibility</p:attrName>
                                        </p:attrNameLst>
                                      </p:cBhvr>
                                      <p:to>
                                        <p:strVal val="visible"/>
                                      </p:to>
                                    </p:set>
                                    <p:animEffect transition="in" filter="fade">
                                      <p:cBhvr>
                                        <p:cTn id="91" dur="1000"/>
                                        <p:tgtEl>
                                          <p:spTgt spid="5">
                                            <p:txEl>
                                              <p:pRg st="4" end="4"/>
                                            </p:txEl>
                                          </p:spTgt>
                                        </p:tgtEl>
                                      </p:cBhvr>
                                    </p:animEffect>
                                    <p:anim calcmode="lin" valueType="num">
                                      <p:cBhvr>
                                        <p:cTn id="9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93"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5">
                                            <p:txEl>
                                              <p:pRg st="5" end="5"/>
                                            </p:txEl>
                                          </p:spTgt>
                                        </p:tgtEl>
                                        <p:attrNameLst>
                                          <p:attrName>style.visibility</p:attrName>
                                        </p:attrNameLst>
                                      </p:cBhvr>
                                      <p:to>
                                        <p:strVal val="visible"/>
                                      </p:to>
                                    </p:set>
                                    <p:animEffect transition="in" filter="fade">
                                      <p:cBhvr>
                                        <p:cTn id="98" dur="1000"/>
                                        <p:tgtEl>
                                          <p:spTgt spid="5">
                                            <p:txEl>
                                              <p:pRg st="5" end="5"/>
                                            </p:txEl>
                                          </p:spTgt>
                                        </p:tgtEl>
                                      </p:cBhvr>
                                    </p:animEffect>
                                    <p:anim calcmode="lin" valueType="num">
                                      <p:cBhvr>
                                        <p:cTn id="99"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00"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0292" y="1468582"/>
            <a:ext cx="7038108" cy="2826327"/>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0292" y="4294910"/>
            <a:ext cx="7038107" cy="12192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58399" y="3685310"/>
            <a:ext cx="1925783" cy="182879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6581" y="3685311"/>
            <a:ext cx="2313709" cy="1828800"/>
          </a:xfrm>
          <a:prstGeom prst="rect">
            <a:avLst/>
          </a:prstGeom>
        </p:spPr>
      </p:pic>
      <p:sp>
        <p:nvSpPr>
          <p:cNvPr id="7" name="5-Point Star 6"/>
          <p:cNvSpPr/>
          <p:nvPr/>
        </p:nvSpPr>
        <p:spPr>
          <a:xfrm>
            <a:off x="5140036" y="387927"/>
            <a:ext cx="2798618" cy="1745673"/>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b="1" dirty="0" smtClean="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বাড়ির কাজ</a:t>
            </a:r>
            <a:endParaRPr lang="en-US" b="1" dirty="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8" name="Snip Diagonal Corner Rectangle 7"/>
          <p:cNvSpPr/>
          <p:nvPr/>
        </p:nvSpPr>
        <p:spPr>
          <a:xfrm>
            <a:off x="1752599" y="5666508"/>
            <a:ext cx="9573491" cy="734291"/>
          </a:xfrm>
          <a:prstGeom prst="snip2DiagRect">
            <a:avLst/>
          </a:prstGeom>
          <a:blipFill>
            <a:blip r:embed="rId6"/>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r>
              <a:rPr lang="bn-IN" b="1" dirty="0" smtClean="0">
                <a:latin typeface="NikoshBAN" panose="02000000000000000000" pitchFamily="2" charset="0"/>
                <a:cs typeface="NikoshBAN" panose="02000000000000000000" pitchFamily="2" charset="0"/>
              </a:rPr>
              <a:t>সিপাহি বিদ্রোহ  ও বাংলার স্বাধীনতা সংগ্রামে শহিদ তিতুমীরের আন্দোলন কোন ভুমিকা রেখেছিল? তোমার উত্তরের সপক্ষে যুক্তি দাও।  </a:t>
            </a:r>
            <a:endParaRPr lang="en-US"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56567898"/>
      </p:ext>
    </p:extLst>
  </p:cSld>
  <p:clrMapOvr>
    <a:masterClrMapping/>
  </p:clrMapOvr>
  <mc:AlternateContent xmlns:mc="http://schemas.openxmlformats.org/markup-compatibility/2006" xmlns:p14="http://schemas.microsoft.com/office/powerpoint/2010/main">
    <mc:Choice Requires="p14">
      <p:transition spd="slow" p14:dur="1400" advTm="29412">
        <p14:doors dir="vert"/>
      </p:transition>
    </mc:Choice>
    <mc:Fallback xmlns="">
      <p:transition spd="slow" advTm="29412">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6291" y="1361761"/>
            <a:ext cx="9379527" cy="4934384"/>
          </a:xfrm>
          <a:prstGeom prst="rect">
            <a:avLst/>
          </a:prstGeom>
        </p:spPr>
      </p:pic>
      <p:sp>
        <p:nvSpPr>
          <p:cNvPr id="12" name="TextBox 11"/>
          <p:cNvSpPr txBox="1"/>
          <p:nvPr/>
        </p:nvSpPr>
        <p:spPr>
          <a:xfrm rot="19215270">
            <a:off x="1327440" y="1691443"/>
            <a:ext cx="2806920" cy="946639"/>
          </a:xfrm>
          <a:prstGeom prst="rect">
            <a:avLst/>
          </a:prstGeom>
          <a:noFill/>
        </p:spPr>
        <p:txBody>
          <a:bodyPr wrap="square" rtlCol="0">
            <a:prstTxWarp prst="textPlain">
              <a:avLst/>
            </a:prstTxWarp>
            <a:spAutoFit/>
            <a:scene3d>
              <a:camera prst="orthographicFront"/>
              <a:lightRig rig="harsh" dir="t"/>
            </a:scene3d>
            <a:sp3d extrusionH="57150" prstMaterial="matte">
              <a:bevelT w="63500" h="12700" prst="angle"/>
              <a:contourClr>
                <a:schemeClr val="bg1">
                  <a:lumMod val="65000"/>
                </a:schemeClr>
              </a:contourClr>
            </a:sp3d>
          </a:bodyPr>
          <a:lstStyle/>
          <a:p>
            <a:r>
              <a:rPr lang="bn-IN" b="1" dirty="0" smtClean="0">
                <a:ln/>
                <a:solidFill>
                  <a:srgbClr val="00B0F0"/>
                </a:solidFill>
                <a:latin typeface="NikoshBAN" panose="02000000000000000000" pitchFamily="2" charset="0"/>
                <a:cs typeface="NikoshBAN" panose="02000000000000000000" pitchFamily="2" charset="0"/>
              </a:rPr>
              <a:t>আল্লাহ</a:t>
            </a:r>
            <a:endParaRPr lang="en-US" b="1" dirty="0">
              <a:ln/>
              <a:solidFill>
                <a:srgbClr val="00B0F0"/>
              </a:solidFill>
              <a:latin typeface="NikoshBAN" panose="02000000000000000000" pitchFamily="2" charset="0"/>
              <a:cs typeface="NikoshBAN" panose="02000000000000000000" pitchFamily="2" charset="0"/>
            </a:endParaRPr>
          </a:p>
        </p:txBody>
      </p:sp>
      <p:sp>
        <p:nvSpPr>
          <p:cNvPr id="15" name="TextBox 14"/>
          <p:cNvSpPr txBox="1"/>
          <p:nvPr/>
        </p:nvSpPr>
        <p:spPr>
          <a:xfrm rot="1537319">
            <a:off x="7838185" y="1508660"/>
            <a:ext cx="3047815" cy="1094509"/>
          </a:xfrm>
          <a:prstGeom prst="rect">
            <a:avLst/>
          </a:prstGeom>
          <a:noFill/>
        </p:spPr>
        <p:txBody>
          <a:bodyPr wrap="square" rtlCol="0">
            <a:prstTxWarp prst="textPlain">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bn-IN" b="1" dirty="0" smtClean="0">
                <a:ln/>
                <a:solidFill>
                  <a:srgbClr val="00B0F0"/>
                </a:solidFill>
                <a:latin typeface="NikoshBAN" panose="02000000000000000000" pitchFamily="2" charset="0"/>
                <a:cs typeface="NikoshBAN" panose="02000000000000000000" pitchFamily="2" charset="0"/>
              </a:rPr>
              <a:t>হাফেজ</a:t>
            </a:r>
            <a:endParaRPr lang="en-US" b="1" dirty="0">
              <a:ln/>
              <a:solidFill>
                <a:srgbClr val="00B0F0"/>
              </a:solidFill>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3573572649"/>
      </p:ext>
    </p:extLst>
  </p:cSld>
  <p:clrMapOvr>
    <a:masterClrMapping/>
  </p:clrMapOvr>
  <mc:AlternateContent xmlns:mc="http://schemas.openxmlformats.org/markup-compatibility/2006" xmlns:p14="http://schemas.microsoft.com/office/powerpoint/2010/main">
    <mc:Choice Requires="p14">
      <p:transition spd="slow" p14:dur="1400" advTm="28699">
        <p14:doors dir="vert"/>
      </p:transition>
    </mc:Choice>
    <mc:Fallback xmlns="">
      <p:transition spd="slow" advTm="2869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2057401" y="83127"/>
            <a:ext cx="9753600" cy="6511636"/>
          </a:xfrm>
          <a:prstGeom prst="bevel">
            <a:avLst/>
          </a:prstGeom>
          <a:blipFill>
            <a:blip r:embed="rId3"/>
            <a:tile tx="0" ty="0" sx="100000" sy="100000" flip="none" algn="tl"/>
          </a:blip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lowchart: Terminator 3"/>
          <p:cNvSpPr/>
          <p:nvPr/>
        </p:nvSpPr>
        <p:spPr>
          <a:xfrm>
            <a:off x="6077814" y="5749635"/>
            <a:ext cx="2872221" cy="845127"/>
          </a:xfrm>
          <a:prstGeom prst="flowChartTerminator">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rPr>
              <a:t>তিতুমির</a:t>
            </a:r>
            <a:endParaRPr lang="en-US" b="1" dirty="0">
              <a:ln w="6600">
                <a:solidFill>
                  <a:schemeClr val="accent2"/>
                </a:solidFill>
                <a:prstDash val="solid"/>
              </a:ln>
              <a:solidFill>
                <a:srgbClr val="FFFFFF"/>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4483" y="928254"/>
            <a:ext cx="7959436" cy="4821381"/>
          </a:xfrm>
          <a:prstGeom prst="rect">
            <a:avLst/>
          </a:prstGeom>
        </p:spPr>
      </p:pic>
    </p:spTree>
    <p:custDataLst>
      <p:tags r:id="rId1"/>
    </p:custDataLst>
    <p:extLst>
      <p:ext uri="{BB962C8B-B14F-4D97-AF65-F5344CB8AC3E}">
        <p14:creationId xmlns:p14="http://schemas.microsoft.com/office/powerpoint/2010/main" val="1374643350"/>
      </p:ext>
    </p:extLst>
  </p:cSld>
  <p:clrMapOvr>
    <a:masterClrMapping/>
  </p:clrMapOvr>
  <mc:AlternateContent xmlns:mc="http://schemas.openxmlformats.org/markup-compatibility/2006" xmlns:p14="http://schemas.microsoft.com/office/powerpoint/2010/main">
    <mc:Choice Requires="p14">
      <p:transition spd="slow" p14:dur="1400" advTm="48997">
        <p14:doors dir="vert"/>
      </p:transition>
    </mc:Choice>
    <mc:Fallback xmlns="">
      <p:transition spd="slow" advTm="4899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242" t="-771" r="-121" b="771"/>
          <a:stretch/>
        </p:blipFill>
        <p:spPr>
          <a:xfrm>
            <a:off x="2216727" y="1094508"/>
            <a:ext cx="9545782" cy="4613565"/>
          </a:xfrm>
          <a:prstGeom prst="rect">
            <a:avLst/>
          </a:prstGeom>
        </p:spPr>
      </p:pic>
      <p:sp>
        <p:nvSpPr>
          <p:cNvPr id="3" name="Rounded Rectangle 2"/>
          <p:cNvSpPr/>
          <p:nvPr/>
        </p:nvSpPr>
        <p:spPr>
          <a:xfrm>
            <a:off x="4592780" y="5818908"/>
            <a:ext cx="5888182" cy="942109"/>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dirty="0" err="1" smtClean="0">
                <a:ln w="0"/>
                <a:solidFill>
                  <a:schemeClr val="bg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বাঁশের</a:t>
            </a:r>
            <a:r>
              <a:rPr lang="en-US" b="1" dirty="0" smtClean="0">
                <a:ln w="0"/>
                <a:solidFill>
                  <a:schemeClr val="bg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b="1" dirty="0" err="1" smtClean="0">
                <a:ln w="0"/>
                <a:solidFill>
                  <a:schemeClr val="bg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কেল্লা</a:t>
            </a:r>
            <a:endParaRPr lang="en-US" b="1" dirty="0">
              <a:ln w="0"/>
              <a:solidFill>
                <a:schemeClr val="bg1"/>
              </a:solidFill>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1627236932"/>
      </p:ext>
    </p:extLst>
  </p:cSld>
  <p:clrMapOvr>
    <a:masterClrMapping/>
  </p:clrMapOvr>
  <mc:AlternateContent xmlns:mc="http://schemas.openxmlformats.org/markup-compatibility/2006" xmlns:p14="http://schemas.microsoft.com/office/powerpoint/2010/main">
    <mc:Choice Requires="p14">
      <p:transition spd="slow" p14:dur="1400" advTm="48463">
        <p14:doors dir="vert"/>
      </p:transition>
    </mc:Choice>
    <mc:Fallback xmlns="">
      <p:transition spd="slow" advTm="4846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ame 7"/>
          <p:cNvSpPr/>
          <p:nvPr/>
        </p:nvSpPr>
        <p:spPr>
          <a:xfrm>
            <a:off x="207818" y="69273"/>
            <a:ext cx="11804073" cy="6608618"/>
          </a:xfrm>
          <a:prstGeom prst="fram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Rounded Rectangle 3"/>
          <p:cNvSpPr/>
          <p:nvPr/>
        </p:nvSpPr>
        <p:spPr>
          <a:xfrm>
            <a:off x="1950023" y="3753891"/>
            <a:ext cx="8648705" cy="1649382"/>
          </a:xfrm>
          <a:prstGeom prst="round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500" b="1" dirty="0" err="1" smtClean="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rPr>
              <a:t>তিতুমীরের</a:t>
            </a:r>
            <a:r>
              <a:rPr lang="en-US" sz="11500" b="1" dirty="0" smtClean="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rPr>
              <a:t> </a:t>
            </a:r>
            <a:r>
              <a:rPr lang="en-US" sz="11500" b="1" dirty="0" err="1" smtClean="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rPr>
              <a:t>বিদ্রোহ</a:t>
            </a:r>
            <a:endParaRPr lang="en-US" sz="11500" b="1" dirty="0">
              <a:ln w="6600">
                <a:solidFill>
                  <a:schemeClr val="accent2"/>
                </a:solidFill>
                <a:prstDash val="solid"/>
              </a:ln>
              <a:solidFill>
                <a:schemeClr val="tx1"/>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sp>
        <p:nvSpPr>
          <p:cNvPr id="2" name="Plaque 1"/>
          <p:cNvSpPr/>
          <p:nvPr/>
        </p:nvSpPr>
        <p:spPr>
          <a:xfrm>
            <a:off x="2237505" y="1302328"/>
            <a:ext cx="7744691" cy="1898072"/>
          </a:xfrm>
          <a:prstGeom prst="plaqu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harsh" dir="t"/>
            </a:scene3d>
            <a:sp3d extrusionH="57150" prstMaterial="matte">
              <a:bevelT w="63500" h="12700" prst="angle"/>
              <a:contourClr>
                <a:schemeClr val="bg1">
                  <a:lumMod val="65000"/>
                </a:schemeClr>
              </a:contourClr>
            </a:sp3d>
          </a:bodyPr>
          <a:lstStyle/>
          <a:p>
            <a:pPr algn="ctr"/>
            <a:r>
              <a:rPr lang="en-US" sz="13800" b="1" dirty="0" err="1" smtClean="0">
                <a:ln/>
                <a:solidFill>
                  <a:schemeClr val="accent3"/>
                </a:solidFill>
                <a:latin typeface="NikoshBAN" panose="02000000000000000000" pitchFamily="2" charset="0"/>
                <a:cs typeface="NikoshBAN" panose="02000000000000000000" pitchFamily="2" charset="0"/>
              </a:rPr>
              <a:t>পা</a:t>
            </a:r>
            <a:r>
              <a:rPr lang="bn-IN" sz="13800" b="1" dirty="0" smtClean="0">
                <a:ln/>
                <a:solidFill>
                  <a:schemeClr val="accent3"/>
                </a:solidFill>
                <a:latin typeface="NikoshBAN" panose="02000000000000000000" pitchFamily="2" charset="0"/>
                <a:cs typeface="NikoshBAN" panose="02000000000000000000" pitchFamily="2" charset="0"/>
              </a:rPr>
              <a:t>ঠ </a:t>
            </a:r>
            <a:r>
              <a:rPr lang="en-US" sz="13800" b="1" dirty="0" err="1" smtClean="0">
                <a:ln/>
                <a:solidFill>
                  <a:schemeClr val="accent3"/>
                </a:solidFill>
                <a:latin typeface="NikoshBAN" panose="02000000000000000000" pitchFamily="2" charset="0"/>
                <a:cs typeface="NikoshBAN" panose="02000000000000000000" pitchFamily="2" charset="0"/>
              </a:rPr>
              <a:t>পরিচিতি</a:t>
            </a:r>
            <a:endParaRPr lang="en-US" sz="13800" b="1" dirty="0">
              <a:ln/>
              <a:solidFill>
                <a:schemeClr val="accent3"/>
              </a:solidFill>
              <a:latin typeface="NikoshBAN" panose="02000000000000000000" pitchFamily="2" charset="0"/>
              <a:cs typeface="NikoshBAN" panose="02000000000000000000" pitchFamily="2" charset="0"/>
            </a:endParaRPr>
          </a:p>
        </p:txBody>
      </p:sp>
    </p:spTree>
    <p:custDataLst>
      <p:tags r:id="rId1"/>
    </p:custDataLst>
    <p:extLst>
      <p:ext uri="{BB962C8B-B14F-4D97-AF65-F5344CB8AC3E}">
        <p14:creationId xmlns:p14="http://schemas.microsoft.com/office/powerpoint/2010/main" val="2182988079"/>
      </p:ext>
    </p:extLst>
  </p:cSld>
  <p:clrMapOvr>
    <a:masterClrMapping/>
  </p:clrMapOvr>
  <mc:AlternateContent xmlns:mc="http://schemas.openxmlformats.org/markup-compatibility/2006" xmlns:p14="http://schemas.microsoft.com/office/powerpoint/2010/main">
    <mc:Choice Requires="p14">
      <p:transition spd="slow" p14:dur="1400" advTm="37336">
        <p14:doors dir="vert"/>
      </p:transition>
    </mc:Choice>
    <mc:Fallback xmlns="">
      <p:transition spd="slow" advTm="37336">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ave 2"/>
          <p:cNvSpPr/>
          <p:nvPr/>
        </p:nvSpPr>
        <p:spPr>
          <a:xfrm>
            <a:off x="3297382" y="2544157"/>
            <a:ext cx="4973781" cy="1122591"/>
          </a:xfrm>
          <a:prstGeom prst="wave">
            <a:avLst/>
          </a:prstGeom>
          <a:solidFill>
            <a:schemeClr val="accent6">
              <a:lumMod val="75000"/>
            </a:schemeClr>
          </a:solidFill>
          <a:ln w="28575"/>
          <a:effectLst>
            <a:glow rad="635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6000" b="1" dirty="0" err="1">
                <a:ln w="12700">
                  <a:solidFill>
                    <a:schemeClr val="tx2">
                      <a:lumMod val="75000"/>
                    </a:schemeClr>
                  </a:solidFill>
                  <a:prstDash val="solid"/>
                </a:ln>
                <a:solidFill>
                  <a:schemeClr val="accent6">
                    <a:lumMod val="20000"/>
                    <a:lumOff val="80000"/>
                  </a:schemeClr>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পাঠ</a:t>
            </a:r>
            <a:r>
              <a:rPr lang="en-US" sz="6000" b="1" dirty="0">
                <a:ln w="12700">
                  <a:solidFill>
                    <a:schemeClr val="tx2">
                      <a:lumMod val="75000"/>
                    </a:schemeClr>
                  </a:solidFill>
                  <a:prstDash val="solid"/>
                </a:ln>
                <a:solidFill>
                  <a:schemeClr val="accent6">
                    <a:lumMod val="20000"/>
                    <a:lumOff val="80000"/>
                  </a:schemeClr>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sz="6000" b="1" dirty="0" err="1">
                <a:ln w="12700">
                  <a:solidFill>
                    <a:schemeClr val="tx2">
                      <a:lumMod val="75000"/>
                    </a:schemeClr>
                  </a:solidFill>
                  <a:prstDash val="solid"/>
                </a:ln>
                <a:solidFill>
                  <a:schemeClr val="accent6">
                    <a:lumMod val="20000"/>
                    <a:lumOff val="80000"/>
                  </a:schemeClr>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শেষে</a:t>
            </a:r>
            <a:r>
              <a:rPr lang="en-US" sz="6000" b="1" dirty="0">
                <a:ln w="12700">
                  <a:solidFill>
                    <a:schemeClr val="tx2">
                      <a:lumMod val="75000"/>
                    </a:schemeClr>
                  </a:solidFill>
                  <a:prstDash val="solid"/>
                </a:ln>
                <a:solidFill>
                  <a:schemeClr val="accent6">
                    <a:lumMod val="20000"/>
                    <a:lumOff val="80000"/>
                  </a:schemeClr>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sz="6000" b="1" dirty="0" err="1">
                <a:ln w="12700">
                  <a:solidFill>
                    <a:schemeClr val="tx2">
                      <a:lumMod val="75000"/>
                    </a:schemeClr>
                  </a:solidFill>
                  <a:prstDash val="solid"/>
                </a:ln>
                <a:solidFill>
                  <a:schemeClr val="accent6">
                    <a:lumMod val="20000"/>
                    <a:lumOff val="80000"/>
                  </a:schemeClr>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শিক্ষার্থীরা</a:t>
            </a:r>
            <a:endParaRPr lang="en-US" sz="6000" b="1" dirty="0">
              <a:ln w="12700">
                <a:solidFill>
                  <a:schemeClr val="tx2">
                    <a:lumMod val="75000"/>
                  </a:schemeClr>
                </a:solidFill>
                <a:prstDash val="solid"/>
              </a:ln>
              <a:solidFill>
                <a:schemeClr val="accent6">
                  <a:lumMod val="20000"/>
                  <a:lumOff val="80000"/>
                </a:schemeClr>
              </a:solid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endParaRPr>
          </a:p>
        </p:txBody>
      </p:sp>
      <p:sp>
        <p:nvSpPr>
          <p:cNvPr id="2" name="Oval 1"/>
          <p:cNvSpPr/>
          <p:nvPr/>
        </p:nvSpPr>
        <p:spPr>
          <a:xfrm>
            <a:off x="5597236" y="346365"/>
            <a:ext cx="2424545" cy="2005004"/>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err="1">
                <a:ln/>
                <a:solidFill>
                  <a:srgbClr val="FF0000"/>
                </a:solidFill>
                <a:latin typeface="NikoshBAN" panose="02000000000000000000" pitchFamily="2" charset="0"/>
                <a:cs typeface="NikoshBAN" panose="02000000000000000000" pitchFamily="2" charset="0"/>
              </a:rPr>
              <a:t>শিখন</a:t>
            </a:r>
            <a:r>
              <a:rPr lang="en-US" b="1" dirty="0">
                <a:ln/>
                <a:solidFill>
                  <a:srgbClr val="FF0000"/>
                </a:solidFill>
                <a:latin typeface="NikoshBAN" panose="02000000000000000000" pitchFamily="2" charset="0"/>
                <a:cs typeface="NikoshBAN" panose="02000000000000000000" pitchFamily="2" charset="0"/>
              </a:rPr>
              <a:t> </a:t>
            </a:r>
            <a:r>
              <a:rPr lang="en-US" b="1" dirty="0" err="1">
                <a:ln/>
                <a:solidFill>
                  <a:srgbClr val="FF0000"/>
                </a:solidFill>
                <a:latin typeface="NikoshBAN" panose="02000000000000000000" pitchFamily="2" charset="0"/>
                <a:cs typeface="NikoshBAN" panose="02000000000000000000" pitchFamily="2" charset="0"/>
              </a:rPr>
              <a:t>ফল</a:t>
            </a:r>
            <a:endParaRPr lang="en-US" b="1" dirty="0">
              <a:ln/>
              <a:solidFill>
                <a:srgbClr val="FF0000"/>
              </a:solidFill>
              <a:latin typeface="NikoshBAN" panose="02000000000000000000" pitchFamily="2" charset="0"/>
              <a:cs typeface="NikoshBAN" panose="02000000000000000000" pitchFamily="2" charset="0"/>
            </a:endParaRPr>
          </a:p>
        </p:txBody>
      </p:sp>
      <p:sp>
        <p:nvSpPr>
          <p:cNvPr id="4" name="Round Same Side Corner Rectangle 3"/>
          <p:cNvSpPr/>
          <p:nvPr/>
        </p:nvSpPr>
        <p:spPr>
          <a:xfrm>
            <a:off x="3297382" y="3859537"/>
            <a:ext cx="6608618" cy="563580"/>
          </a:xfrm>
          <a:prstGeom prst="round2Same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dirty="0" err="1" smtClean="0">
                <a:ln w="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তিতু</a:t>
            </a:r>
            <a:r>
              <a:rPr lang="bn-IN" b="1" dirty="0" smtClean="0">
                <a:ln w="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a:t>
            </a:r>
            <a:r>
              <a:rPr lang="en-US" b="1" dirty="0" err="1" smtClean="0">
                <a:ln w="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রের</a:t>
            </a:r>
            <a:r>
              <a:rPr lang="bn-IN" b="1" dirty="0" smtClean="0">
                <a:ln w="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জীবন বৃত্তান্ত ব্যাখ্যা করতে পারবে।</a:t>
            </a:r>
            <a:endParaRPr lang="en-US" b="1" dirty="0">
              <a:ln w="0"/>
              <a:solidFill>
                <a:schemeClr val="tx1"/>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Snip Same Side Corner Rectangle 4"/>
          <p:cNvSpPr/>
          <p:nvPr/>
        </p:nvSpPr>
        <p:spPr>
          <a:xfrm>
            <a:off x="3297382" y="4808695"/>
            <a:ext cx="7412181" cy="560518"/>
          </a:xfrm>
          <a:prstGeom prst="snip2Same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তিতু</a:t>
            </a:r>
            <a:r>
              <a:rPr lang="bn-IN"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a:t>
            </a:r>
            <a:r>
              <a:rPr lang="en-US" b="1"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রের</a:t>
            </a:r>
            <a:r>
              <a:rPr lang="en-US"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b="1"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বিদ্রোহ</a:t>
            </a:r>
            <a:r>
              <a:rPr lang="bn-IN"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বর্ণনা করতে পারবে</a:t>
            </a:r>
            <a:r>
              <a:rPr lang="bn-IN"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endParaRPr lang="en-US" dirty="0">
              <a:ln w="0"/>
              <a:solidFill>
                <a:schemeClr val="tx1"/>
              </a:solidFill>
              <a:effectLst>
                <a:outerShdw blurRad="38100" dist="19050" dir="2700000" algn="tl" rotWithShape="0">
                  <a:schemeClr val="dk1">
                    <a:alpha val="40000"/>
                  </a:schemeClr>
                </a:outerShdw>
              </a:effectLst>
            </a:endParaRPr>
          </a:p>
        </p:txBody>
      </p:sp>
      <p:sp>
        <p:nvSpPr>
          <p:cNvPr id="8" name="Snip Diagonal Corner Rectangle 7"/>
          <p:cNvSpPr/>
          <p:nvPr/>
        </p:nvSpPr>
        <p:spPr>
          <a:xfrm>
            <a:off x="3297383" y="5754791"/>
            <a:ext cx="8326581" cy="562882"/>
          </a:xfrm>
          <a:prstGeom prst="snip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তিতু</a:t>
            </a:r>
            <a:r>
              <a:rPr lang="bn-IN"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a:t>
            </a:r>
            <a:r>
              <a:rPr lang="en-US" b="1"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রের</a:t>
            </a:r>
            <a:r>
              <a:rPr lang="en-US"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b="1"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বিদ্রো</a:t>
            </a:r>
            <a:r>
              <a:rPr lang="bn-IN" b="1"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হের ফলাফল বিশ্লেষণ করেত পারবে।</a:t>
            </a:r>
            <a:endParaRPr lang="en-US" b="1"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36974209"/>
      </p:ext>
    </p:extLst>
  </p:cSld>
  <p:clrMapOvr>
    <a:masterClrMapping/>
  </p:clrMapOvr>
  <mc:AlternateContent xmlns:mc="http://schemas.openxmlformats.org/markup-compatibility/2006" xmlns:p14="http://schemas.microsoft.com/office/powerpoint/2010/main">
    <mc:Choice Requires="p14">
      <p:transition spd="slow" p14:dur="1400" advTm="55499">
        <p14:doors dir="vert"/>
      </p:transition>
    </mc:Choice>
    <mc:Fallback xmlns="">
      <p:transition spd="slow" advTm="55499">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97382" y="762000"/>
            <a:ext cx="1842654" cy="114992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ভূমিকা </a:t>
            </a:r>
            <a:endParaRPr lang="en-US" b="1" dirty="0">
              <a:ln w="0"/>
              <a:solidFill>
                <a:schemeClr val="tx1"/>
              </a:solidFill>
              <a:effectLst>
                <a:outerShdw blurRad="38100" dist="19050" dir="2700000" algn="tl" rotWithShape="0">
                  <a:schemeClr val="dk1">
                    <a:alpha val="40000"/>
                  </a:schemeClr>
                </a:outerShdw>
              </a:effectLst>
            </a:endParaRPr>
          </a:p>
        </p:txBody>
      </p:sp>
      <p:sp>
        <p:nvSpPr>
          <p:cNvPr id="3" name="Snip Same Side Corner Rectangle 2"/>
          <p:cNvSpPr/>
          <p:nvPr/>
        </p:nvSpPr>
        <p:spPr>
          <a:xfrm>
            <a:off x="3463637" y="2092037"/>
            <a:ext cx="8562108" cy="4336472"/>
          </a:xfrm>
          <a:prstGeom prst="snip2Same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as-IN" sz="3200" b="1" dirty="0">
                <a:solidFill>
                  <a:srgbClr val="000000"/>
                </a:solidFill>
                <a:latin typeface="NikoshBAN" panose="02000000000000000000" pitchFamily="2" charset="0"/>
                <a:cs typeface="NikoshBAN" panose="02000000000000000000" pitchFamily="2" charset="0"/>
              </a:rPr>
              <a:t>তিতুমীর</a:t>
            </a:r>
            <a:r>
              <a:rPr lang="as-IN" sz="3200" dirty="0">
                <a:solidFill>
                  <a:srgbClr val="000000"/>
                </a:solidFill>
                <a:latin typeface="NikoshBAN" panose="02000000000000000000" pitchFamily="2" charset="0"/>
                <a:cs typeface="NikoshBAN" panose="02000000000000000000" pitchFamily="2" charset="0"/>
              </a:rPr>
              <a:t> </a:t>
            </a:r>
            <a:r>
              <a:rPr lang="as-IN" sz="3200" b="1" dirty="0">
                <a:solidFill>
                  <a:srgbClr val="FF0000"/>
                </a:solidFill>
                <a:latin typeface="NikoshBAN" panose="02000000000000000000" pitchFamily="2" charset="0"/>
                <a:cs typeface="NikoshBAN" panose="02000000000000000000" pitchFamily="2" charset="0"/>
              </a:rPr>
              <a:t>(১৭৮২-১৮৩১)</a:t>
            </a:r>
            <a:r>
              <a:rPr lang="as-IN" sz="3200" dirty="0">
                <a:solidFill>
                  <a:srgbClr val="000000"/>
                </a:solidFill>
                <a:latin typeface="NikoshBAN" panose="02000000000000000000" pitchFamily="2" charset="0"/>
                <a:cs typeface="NikoshBAN" panose="02000000000000000000" pitchFamily="2" charset="0"/>
              </a:rPr>
              <a:t> </a:t>
            </a:r>
            <a:r>
              <a:rPr lang="as-IN" sz="3200" dirty="0" smtClean="0">
                <a:solidFill>
                  <a:srgbClr val="000000"/>
                </a:solidFill>
                <a:latin typeface="NikoshBAN" panose="02000000000000000000" pitchFamily="2" charset="0"/>
                <a:cs typeface="NikoshBAN" panose="02000000000000000000" pitchFamily="2" charset="0"/>
              </a:rPr>
              <a:t>বাংলার </a:t>
            </a:r>
            <a:r>
              <a:rPr lang="as-IN" sz="3200" dirty="0">
                <a:solidFill>
                  <a:srgbClr val="000000"/>
                </a:solidFill>
                <a:latin typeface="NikoshBAN" panose="02000000000000000000" pitchFamily="2" charset="0"/>
                <a:cs typeface="NikoshBAN" panose="02000000000000000000" pitchFamily="2" charset="0"/>
              </a:rPr>
              <a:t>প্রজাকুলের উপর </a:t>
            </a:r>
            <a:r>
              <a:rPr lang="as-IN" sz="3200" dirty="0" smtClean="0">
                <a:solidFill>
                  <a:srgbClr val="000000"/>
                </a:solidFill>
                <a:latin typeface="NikoshBAN" panose="02000000000000000000" pitchFamily="2" charset="0"/>
                <a:cs typeface="NikoshBAN" panose="02000000000000000000" pitchFamily="2" charset="0"/>
              </a:rPr>
              <a:t>স্থানী</a:t>
            </a:r>
            <a:r>
              <a:rPr lang="bn-IN" sz="3200" dirty="0" smtClean="0">
                <a:solidFill>
                  <a:srgbClr val="000000"/>
                </a:solidFill>
                <a:latin typeface="NikoshBAN" panose="02000000000000000000" pitchFamily="2" charset="0"/>
                <a:cs typeface="NikoshBAN" panose="02000000000000000000" pitchFamily="2" charset="0"/>
              </a:rPr>
              <a:t>য়</a:t>
            </a:r>
            <a:r>
              <a:rPr lang="as-IN" sz="3200" dirty="0" smtClean="0">
                <a:solidFill>
                  <a:srgbClr val="000000"/>
                </a:solidFill>
                <a:latin typeface="NikoshBAN" panose="02000000000000000000" pitchFamily="2" charset="0"/>
                <a:cs typeface="NikoshBAN" panose="02000000000000000000" pitchFamily="2" charset="0"/>
              </a:rPr>
              <a:t> </a:t>
            </a:r>
            <a:r>
              <a:rPr lang="as-IN" sz="3200" b="1" dirty="0">
                <a:solidFill>
                  <a:srgbClr val="FF0000"/>
                </a:solidFill>
                <a:latin typeface="NikoshBAN" panose="02000000000000000000" pitchFamily="2" charset="0"/>
                <a:cs typeface="NikoshBAN" panose="02000000000000000000" pitchFamily="2" charset="0"/>
              </a:rPr>
              <a:t>জমিদার </a:t>
            </a:r>
            <a:r>
              <a:rPr lang="as-IN" sz="3200" dirty="0">
                <a:solidFill>
                  <a:srgbClr val="000000"/>
                </a:solidFill>
                <a:latin typeface="NikoshBAN" panose="02000000000000000000" pitchFamily="2" charset="0"/>
                <a:cs typeface="NikoshBAN" panose="02000000000000000000" pitchFamily="2" charset="0"/>
              </a:rPr>
              <a:t>এবং </a:t>
            </a:r>
            <a:r>
              <a:rPr lang="as-IN" sz="3200" dirty="0" smtClean="0">
                <a:solidFill>
                  <a:srgbClr val="000000"/>
                </a:solidFill>
                <a:latin typeface="NikoshBAN" panose="02000000000000000000" pitchFamily="2" charset="0"/>
                <a:cs typeface="NikoshBAN" panose="02000000000000000000" pitchFamily="2" charset="0"/>
              </a:rPr>
              <a:t>ইউরোপী</a:t>
            </a:r>
            <a:r>
              <a:rPr lang="bn-IN" sz="3200" dirty="0" smtClean="0">
                <a:solidFill>
                  <a:srgbClr val="000000"/>
                </a:solidFill>
                <a:latin typeface="NikoshBAN" panose="02000000000000000000" pitchFamily="2" charset="0"/>
                <a:cs typeface="NikoshBAN" panose="02000000000000000000" pitchFamily="2" charset="0"/>
              </a:rPr>
              <a:t>য়</a:t>
            </a:r>
            <a:r>
              <a:rPr lang="as-IN" sz="3200" dirty="0" smtClean="0">
                <a:solidFill>
                  <a:srgbClr val="000000"/>
                </a:solidFill>
                <a:latin typeface="NikoshBAN" panose="02000000000000000000" pitchFamily="2" charset="0"/>
                <a:cs typeface="NikoshBAN" panose="02000000000000000000" pitchFamily="2" charset="0"/>
              </a:rPr>
              <a:t> </a:t>
            </a:r>
            <a:r>
              <a:rPr lang="as-IN" sz="3200" b="1" dirty="0">
                <a:solidFill>
                  <a:srgbClr val="FF0000"/>
                </a:solidFill>
                <a:latin typeface="NikoshBAN" panose="02000000000000000000" pitchFamily="2" charset="0"/>
                <a:cs typeface="NikoshBAN" panose="02000000000000000000" pitchFamily="2" charset="0"/>
              </a:rPr>
              <a:t>নীলকরদের অত্যাচার প্রতিরোধ </a:t>
            </a:r>
            <a:r>
              <a:rPr lang="as-IN" sz="3200" dirty="0">
                <a:solidFill>
                  <a:srgbClr val="000000"/>
                </a:solidFill>
                <a:latin typeface="NikoshBAN" panose="02000000000000000000" pitchFamily="2" charset="0"/>
                <a:cs typeface="NikoshBAN" panose="02000000000000000000" pitchFamily="2" charset="0"/>
              </a:rPr>
              <a:t>এবং </a:t>
            </a:r>
            <a:r>
              <a:rPr lang="as-IN" sz="3200" b="1" dirty="0">
                <a:solidFill>
                  <a:srgbClr val="FF0000"/>
                </a:solidFill>
                <a:latin typeface="NikoshBAN" panose="02000000000000000000" pitchFamily="2" charset="0"/>
                <a:cs typeface="NikoshBAN" panose="02000000000000000000" pitchFamily="2" charset="0"/>
              </a:rPr>
              <a:t>ব্রিটিশ শাসন </a:t>
            </a:r>
            <a:r>
              <a:rPr lang="as-IN" sz="3200" dirty="0">
                <a:solidFill>
                  <a:srgbClr val="000000"/>
                </a:solidFill>
                <a:latin typeface="NikoshBAN" panose="02000000000000000000" pitchFamily="2" charset="0"/>
                <a:cs typeface="NikoshBAN" panose="02000000000000000000" pitchFamily="2" charset="0"/>
              </a:rPr>
              <a:t>থেকে বাংলাকে </a:t>
            </a:r>
            <a:r>
              <a:rPr lang="as-IN" sz="3200" b="1" dirty="0">
                <a:solidFill>
                  <a:srgbClr val="FF0000"/>
                </a:solidFill>
                <a:latin typeface="NikoshBAN" panose="02000000000000000000" pitchFamily="2" charset="0"/>
                <a:cs typeface="NikoshBAN" panose="02000000000000000000" pitchFamily="2" charset="0"/>
              </a:rPr>
              <a:t>মুক্ত</a:t>
            </a:r>
            <a:r>
              <a:rPr lang="as-IN" sz="3200" dirty="0">
                <a:solidFill>
                  <a:srgbClr val="000000"/>
                </a:solidFill>
                <a:latin typeface="NikoshBAN" panose="02000000000000000000" pitchFamily="2" charset="0"/>
                <a:cs typeface="NikoshBAN" panose="02000000000000000000" pitchFamily="2" charset="0"/>
              </a:rPr>
              <a:t> করার লক্ষ্যে পরিচালিত আন্দোলনের নেতা। প্রাথমিক </a:t>
            </a:r>
            <a:r>
              <a:rPr lang="as-IN" sz="3200" dirty="0" smtClean="0">
                <a:solidFill>
                  <a:srgbClr val="000000"/>
                </a:solidFill>
                <a:latin typeface="NikoshBAN" panose="02000000000000000000" pitchFamily="2" charset="0"/>
                <a:cs typeface="NikoshBAN" panose="02000000000000000000" pitchFamily="2" charset="0"/>
              </a:rPr>
              <a:t>পর্যা</a:t>
            </a:r>
            <a:r>
              <a:rPr lang="bn-IN" sz="3200" dirty="0" smtClean="0">
                <a:solidFill>
                  <a:srgbClr val="000000"/>
                </a:solidFill>
                <a:latin typeface="NikoshBAN" panose="02000000000000000000" pitchFamily="2" charset="0"/>
                <a:cs typeface="NikoshBAN" panose="02000000000000000000" pitchFamily="2" charset="0"/>
              </a:rPr>
              <a:t>য়ে</a:t>
            </a:r>
            <a:r>
              <a:rPr lang="as-IN" sz="3200" dirty="0" smtClean="0">
                <a:solidFill>
                  <a:srgbClr val="000000"/>
                </a:solidFill>
                <a:latin typeface="NikoshBAN" panose="02000000000000000000" pitchFamily="2" charset="0"/>
                <a:cs typeface="NikoshBAN" panose="02000000000000000000" pitchFamily="2" charset="0"/>
              </a:rPr>
              <a:t> </a:t>
            </a:r>
            <a:r>
              <a:rPr lang="as-IN" sz="3200" dirty="0">
                <a:solidFill>
                  <a:srgbClr val="000000"/>
                </a:solidFill>
                <a:latin typeface="NikoshBAN" panose="02000000000000000000" pitchFamily="2" charset="0"/>
                <a:cs typeface="NikoshBAN" panose="02000000000000000000" pitchFamily="2" charset="0"/>
              </a:rPr>
              <a:t>তাঁর আন্দোলনের লক্ষ্য ছিল সামাজিক ও </a:t>
            </a:r>
            <a:r>
              <a:rPr lang="as-IN" sz="3200" dirty="0" smtClean="0">
                <a:solidFill>
                  <a:srgbClr val="000000"/>
                </a:solidFill>
                <a:latin typeface="NikoshBAN" panose="02000000000000000000" pitchFamily="2" charset="0"/>
                <a:cs typeface="NikoshBAN" panose="02000000000000000000" pitchFamily="2" charset="0"/>
              </a:rPr>
              <a:t>ধর্মী</a:t>
            </a:r>
            <a:r>
              <a:rPr lang="en-US" sz="3200" dirty="0">
                <a:solidFill>
                  <a:srgbClr val="000000"/>
                </a:solidFill>
                <a:latin typeface="NikoshBAN" panose="02000000000000000000" pitchFamily="2" charset="0"/>
                <a:cs typeface="NikoshBAN" panose="02000000000000000000" pitchFamily="2" charset="0"/>
              </a:rPr>
              <a:t>য়</a:t>
            </a:r>
            <a:r>
              <a:rPr lang="as-IN" sz="3200" dirty="0" smtClean="0">
                <a:solidFill>
                  <a:srgbClr val="000000"/>
                </a:solidFill>
                <a:latin typeface="NikoshBAN" panose="02000000000000000000" pitchFamily="2" charset="0"/>
                <a:cs typeface="NikoshBAN" panose="02000000000000000000" pitchFamily="2" charset="0"/>
              </a:rPr>
              <a:t> </a:t>
            </a:r>
            <a:r>
              <a:rPr lang="as-IN" sz="3200" dirty="0">
                <a:solidFill>
                  <a:srgbClr val="000000"/>
                </a:solidFill>
                <a:latin typeface="NikoshBAN" panose="02000000000000000000" pitchFamily="2" charset="0"/>
                <a:cs typeface="NikoshBAN" panose="02000000000000000000" pitchFamily="2" charset="0"/>
              </a:rPr>
              <a:t>সংস্কার। মুসলিম সমাজে </a:t>
            </a:r>
            <a:r>
              <a:rPr lang="as-IN" sz="3200" b="1" dirty="0">
                <a:solidFill>
                  <a:srgbClr val="FF0000"/>
                </a:solidFill>
                <a:latin typeface="NikoshBAN" panose="02000000000000000000" pitchFamily="2" charset="0"/>
                <a:cs typeface="NikoshBAN" panose="02000000000000000000" pitchFamily="2" charset="0"/>
              </a:rPr>
              <a:t>শির্ক</a:t>
            </a:r>
            <a:r>
              <a:rPr lang="as-IN" sz="3200" dirty="0">
                <a:solidFill>
                  <a:srgbClr val="000000"/>
                </a:solidFill>
                <a:latin typeface="NikoshBAN" panose="02000000000000000000" pitchFamily="2" charset="0"/>
                <a:cs typeface="NikoshBAN" panose="02000000000000000000" pitchFamily="2" charset="0"/>
              </a:rPr>
              <a:t> ও </a:t>
            </a:r>
            <a:r>
              <a:rPr lang="as-IN" sz="3200" b="1" dirty="0">
                <a:solidFill>
                  <a:srgbClr val="FF0000"/>
                </a:solidFill>
                <a:latin typeface="NikoshBAN" panose="02000000000000000000" pitchFamily="2" charset="0"/>
                <a:cs typeface="NikoshBAN" panose="02000000000000000000" pitchFamily="2" charset="0"/>
              </a:rPr>
              <a:t>বিদআতের </a:t>
            </a:r>
            <a:r>
              <a:rPr lang="as-IN" sz="3200" dirty="0">
                <a:solidFill>
                  <a:srgbClr val="000000"/>
                </a:solidFill>
                <a:latin typeface="NikoshBAN" panose="02000000000000000000" pitchFamily="2" charset="0"/>
                <a:cs typeface="NikoshBAN" panose="02000000000000000000" pitchFamily="2" charset="0"/>
              </a:rPr>
              <a:t>অনুশীলন নির্মূল করা এবং মুসলমানদের দৈনন্দিন জীবনে </a:t>
            </a:r>
            <a:r>
              <a:rPr lang="as-IN" sz="3200" b="1" dirty="0">
                <a:solidFill>
                  <a:srgbClr val="000000"/>
                </a:solidFill>
                <a:latin typeface="NikoshBAN" panose="02000000000000000000" pitchFamily="2" charset="0"/>
                <a:cs typeface="NikoshBAN" panose="02000000000000000000" pitchFamily="2" charset="0"/>
              </a:rPr>
              <a:t>ইসলামের অনুশাসন অনুসরণে উদ্বুদ্ধ করাই ছিল </a:t>
            </a:r>
            <a:r>
              <a:rPr lang="as-IN" sz="3200" dirty="0">
                <a:solidFill>
                  <a:srgbClr val="000000"/>
                </a:solidFill>
                <a:latin typeface="NikoshBAN" panose="02000000000000000000" pitchFamily="2" charset="0"/>
                <a:cs typeface="NikoshBAN" panose="02000000000000000000" pitchFamily="2" charset="0"/>
              </a:rPr>
              <a:t>তাঁর আন্দোলনের প্রাথমিক লক্ষ্য</a:t>
            </a:r>
            <a:r>
              <a:rPr lang="as-IN" sz="3200" dirty="0" smtClean="0">
                <a:solidFill>
                  <a:srgbClr val="000000"/>
                </a:solidFill>
                <a:latin typeface="NikoshBAN" panose="02000000000000000000" pitchFamily="2" charset="0"/>
                <a:cs typeface="NikoshBAN" panose="02000000000000000000" pitchFamily="2" charset="0"/>
              </a:rPr>
              <a:t>।</a:t>
            </a:r>
            <a:endParaRPr lang="as-IN" sz="3200" dirty="0">
              <a:solidFill>
                <a:srgbClr val="0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6969498"/>
      </p:ext>
    </p:extLst>
  </p:cSld>
  <p:clrMapOvr>
    <a:masterClrMapping/>
  </p:clrMapOvr>
  <mc:AlternateContent xmlns:mc="http://schemas.openxmlformats.org/markup-compatibility/2006" xmlns:p14="http://schemas.microsoft.com/office/powerpoint/2010/main">
    <mc:Choice Requires="p14">
      <p:transition spd="slow" p14:dur="1400" advTm="65336">
        <p14:doors dir="vert"/>
      </p:transition>
    </mc:Choice>
    <mc:Fallback xmlns="">
      <p:transition spd="slow" advTm="65336">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73926" y="969818"/>
            <a:ext cx="7259781" cy="4779817"/>
          </a:xfrm>
          <a:prstGeom prst="rect">
            <a:avLst/>
          </a:prstGeom>
        </p:spPr>
      </p:pic>
      <p:sp>
        <p:nvSpPr>
          <p:cNvPr id="5" name="Round Diagonal Corner Rectangle 4"/>
          <p:cNvSpPr/>
          <p:nvPr/>
        </p:nvSpPr>
        <p:spPr>
          <a:xfrm>
            <a:off x="1122218" y="1046016"/>
            <a:ext cx="10848109" cy="527165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ln/>
                <a:solidFill>
                  <a:srgbClr val="000000"/>
                </a:solidFill>
                <a:latin typeface="NikoshBAN" panose="02000000000000000000" pitchFamily="2" charset="0"/>
                <a:cs typeface="NikoshBAN" panose="02000000000000000000" pitchFamily="2" charset="0"/>
              </a:rPr>
              <a:t>তিতুমীরের </a:t>
            </a:r>
            <a:r>
              <a:rPr lang="bn-IN" sz="3200" dirty="0">
                <a:ln/>
                <a:solidFill>
                  <a:srgbClr val="000000"/>
                </a:solidFill>
                <a:latin typeface="NikoshBAN" panose="02000000000000000000" pitchFamily="2" charset="0"/>
                <a:cs typeface="NikoshBAN" panose="02000000000000000000" pitchFamily="2" charset="0"/>
              </a:rPr>
              <a:t>প্রকৃত নাম মীর নিসার আলী। তিনি </a:t>
            </a:r>
            <a:r>
              <a:rPr lang="bn-IN" sz="3200" b="1" dirty="0">
                <a:ln/>
                <a:solidFill>
                  <a:srgbClr val="FF0000"/>
                </a:solidFill>
                <a:latin typeface="NikoshBAN" panose="02000000000000000000" pitchFamily="2" charset="0"/>
                <a:cs typeface="NikoshBAN" panose="02000000000000000000" pitchFamily="2" charset="0"/>
              </a:rPr>
              <a:t>১৭৮২ খ্রিঃ </a:t>
            </a:r>
            <a:r>
              <a:rPr lang="bn-IN" sz="3200" b="1" dirty="0" smtClean="0">
                <a:ln/>
                <a:solidFill>
                  <a:srgbClr val="FF0000"/>
                </a:solidFill>
                <a:latin typeface="NikoshBAN" panose="02000000000000000000" pitchFamily="2" charset="0"/>
                <a:cs typeface="NikoshBAN" panose="02000000000000000000" pitchFamily="2" charset="0"/>
              </a:rPr>
              <a:t>২৭</a:t>
            </a:r>
            <a:r>
              <a:rPr lang="en-US" sz="3200" b="1" dirty="0" smtClean="0">
                <a:ln/>
                <a:solidFill>
                  <a:srgbClr val="FF0000"/>
                </a:solidFill>
                <a:latin typeface="NikoshBAN" panose="02000000000000000000" pitchFamily="2" charset="0"/>
                <a:cs typeface="NikoshBAN" panose="02000000000000000000" pitchFamily="2" charset="0"/>
              </a:rPr>
              <a:t> </a:t>
            </a:r>
            <a:r>
              <a:rPr lang="bn-IN" sz="3200" b="1" dirty="0" smtClean="0">
                <a:ln/>
                <a:solidFill>
                  <a:srgbClr val="FF0000"/>
                </a:solidFill>
                <a:latin typeface="NikoshBAN" panose="02000000000000000000" pitchFamily="2" charset="0"/>
                <a:cs typeface="NikoshBAN" panose="02000000000000000000" pitchFamily="2" charset="0"/>
              </a:rPr>
              <a:t>জানুয়ারি </a:t>
            </a:r>
            <a:r>
              <a:rPr lang="bn-IN" sz="3200" dirty="0" smtClean="0">
                <a:ln/>
                <a:solidFill>
                  <a:srgbClr val="000000"/>
                </a:solidFill>
                <a:latin typeface="NikoshBAN" panose="02000000000000000000" pitchFamily="2" charset="0"/>
                <a:cs typeface="NikoshBAN" panose="02000000000000000000" pitchFamily="2" charset="0"/>
              </a:rPr>
              <a:t>পশ্চিমবংগের চব্বিশ </a:t>
            </a:r>
            <a:r>
              <a:rPr lang="bn-IN" sz="3200" dirty="0">
                <a:ln/>
                <a:solidFill>
                  <a:srgbClr val="000000"/>
                </a:solidFill>
                <a:latin typeface="NikoshBAN" panose="02000000000000000000" pitchFamily="2" charset="0"/>
                <a:cs typeface="NikoshBAN" panose="02000000000000000000" pitchFamily="2" charset="0"/>
              </a:rPr>
              <a:t>পরাগণা </a:t>
            </a:r>
            <a:r>
              <a:rPr lang="bn-IN" sz="3200" dirty="0" smtClean="0">
                <a:ln/>
                <a:solidFill>
                  <a:srgbClr val="000000"/>
                </a:solidFill>
                <a:latin typeface="NikoshBAN" panose="02000000000000000000" pitchFamily="2" charset="0"/>
                <a:cs typeface="NikoshBAN" panose="02000000000000000000" pitchFamily="2" charset="0"/>
              </a:rPr>
              <a:t>জেলার বারাসাত মহকুমার অন্তর্গত </a:t>
            </a:r>
            <a:r>
              <a:rPr lang="bn-IN" sz="3200" b="1" dirty="0" smtClean="0">
                <a:ln/>
                <a:solidFill>
                  <a:srgbClr val="FF0000"/>
                </a:solidFill>
                <a:latin typeface="NikoshBAN" panose="02000000000000000000" pitchFamily="2" charset="0"/>
                <a:cs typeface="NikoshBAN" panose="02000000000000000000" pitchFamily="2" charset="0"/>
              </a:rPr>
              <a:t>চাঁদপুর </a:t>
            </a:r>
            <a:r>
              <a:rPr lang="bn-IN" sz="3200" dirty="0">
                <a:ln/>
                <a:solidFill>
                  <a:srgbClr val="000000"/>
                </a:solidFill>
                <a:latin typeface="NikoshBAN" panose="02000000000000000000" pitchFamily="2" charset="0"/>
                <a:cs typeface="NikoshBAN" panose="02000000000000000000" pitchFamily="2" charset="0"/>
              </a:rPr>
              <a:t>(মতান্তরে) </a:t>
            </a:r>
            <a:r>
              <a:rPr lang="bn-IN" sz="3200" b="1" dirty="0">
                <a:ln/>
                <a:solidFill>
                  <a:srgbClr val="FF0000"/>
                </a:solidFill>
                <a:latin typeface="NikoshBAN" panose="02000000000000000000" pitchFamily="2" charset="0"/>
                <a:cs typeface="NikoshBAN" panose="02000000000000000000" pitchFamily="2" charset="0"/>
              </a:rPr>
              <a:t>হায়দারপুর </a:t>
            </a:r>
            <a:r>
              <a:rPr lang="bn-IN" sz="3200" dirty="0">
                <a:ln/>
                <a:solidFill>
                  <a:srgbClr val="000000"/>
                </a:solidFill>
                <a:latin typeface="NikoshBAN" panose="02000000000000000000" pitchFamily="2" charset="0"/>
                <a:cs typeface="NikoshBAN" panose="02000000000000000000" pitchFamily="2" charset="0"/>
              </a:rPr>
              <a:t>গ্রামে জন্মগ্রহণ করেন। তার পিতার নাম ছিল </a:t>
            </a:r>
            <a:r>
              <a:rPr lang="bn-IN" sz="3200" b="1" dirty="0">
                <a:ln/>
                <a:solidFill>
                  <a:srgbClr val="FF0000"/>
                </a:solidFill>
                <a:latin typeface="NikoshBAN" panose="02000000000000000000" pitchFamily="2" charset="0"/>
                <a:cs typeface="NikoshBAN" panose="02000000000000000000" pitchFamily="2" charset="0"/>
              </a:rPr>
              <a:t>সৈয়দ </a:t>
            </a:r>
            <a:r>
              <a:rPr lang="bn-IN" sz="3200" b="1" dirty="0" smtClean="0">
                <a:ln/>
                <a:solidFill>
                  <a:srgbClr val="FF0000"/>
                </a:solidFill>
                <a:latin typeface="NikoshBAN" panose="02000000000000000000" pitchFamily="2" charset="0"/>
                <a:cs typeface="NikoshBAN" panose="02000000000000000000" pitchFamily="2" charset="0"/>
              </a:rPr>
              <a:t>মীর হাসান </a:t>
            </a:r>
            <a:r>
              <a:rPr lang="bn-IN" sz="3200" b="1" dirty="0">
                <a:ln/>
                <a:solidFill>
                  <a:srgbClr val="FF0000"/>
                </a:solidFill>
                <a:latin typeface="NikoshBAN" panose="02000000000000000000" pitchFamily="2" charset="0"/>
                <a:cs typeface="NikoshBAN" panose="02000000000000000000" pitchFamily="2" charset="0"/>
              </a:rPr>
              <a:t>আলি </a:t>
            </a:r>
            <a:r>
              <a:rPr lang="bn-IN" sz="3200" dirty="0">
                <a:ln/>
                <a:solidFill>
                  <a:srgbClr val="000000"/>
                </a:solidFill>
                <a:latin typeface="NikoshBAN" panose="02000000000000000000" pitchFamily="2" charset="0"/>
                <a:cs typeface="NikoshBAN" panose="02000000000000000000" pitchFamily="2" charset="0"/>
              </a:rPr>
              <a:t>এবং মাতার নাম </a:t>
            </a:r>
            <a:r>
              <a:rPr lang="en-US" sz="3200" b="1" dirty="0" err="1" smtClean="0">
                <a:ln/>
                <a:solidFill>
                  <a:srgbClr val="FF0000"/>
                </a:solidFill>
                <a:latin typeface="NikoshBAN" panose="02000000000000000000" pitchFamily="2" charset="0"/>
                <a:cs typeface="NikoshBAN" panose="02000000000000000000" pitchFamily="2" charset="0"/>
              </a:rPr>
              <a:t>আবিদা</a:t>
            </a:r>
            <a:r>
              <a:rPr lang="en-US" sz="3200" b="1" dirty="0" smtClean="0">
                <a:ln/>
                <a:solidFill>
                  <a:srgbClr val="FF0000"/>
                </a:solidFill>
                <a:latin typeface="NikoshBAN" panose="02000000000000000000" pitchFamily="2" charset="0"/>
                <a:cs typeface="NikoshBAN" panose="02000000000000000000" pitchFamily="2" charset="0"/>
              </a:rPr>
              <a:t> </a:t>
            </a:r>
            <a:r>
              <a:rPr lang="bn-IN" sz="3200" b="1" dirty="0" smtClean="0">
                <a:ln/>
                <a:solidFill>
                  <a:srgbClr val="FF0000"/>
                </a:solidFill>
                <a:latin typeface="NikoshBAN" panose="02000000000000000000" pitchFamily="2" charset="0"/>
                <a:cs typeface="NikoshBAN" panose="02000000000000000000" pitchFamily="2" charset="0"/>
              </a:rPr>
              <a:t>রোকেয়া </a:t>
            </a:r>
            <a:r>
              <a:rPr lang="bn-IN" sz="3200" b="1" dirty="0">
                <a:ln/>
                <a:solidFill>
                  <a:srgbClr val="FF0000"/>
                </a:solidFill>
                <a:latin typeface="NikoshBAN" panose="02000000000000000000" pitchFamily="2" charset="0"/>
                <a:cs typeface="NikoshBAN" panose="02000000000000000000" pitchFamily="2" charset="0"/>
              </a:rPr>
              <a:t>বেগম</a:t>
            </a:r>
            <a:r>
              <a:rPr lang="bn-IN" sz="3200" dirty="0">
                <a:ln/>
                <a:solidFill>
                  <a:srgbClr val="000000"/>
                </a:solidFill>
                <a:latin typeface="NikoshBAN" panose="02000000000000000000" pitchFamily="2" charset="0"/>
                <a:cs typeface="NikoshBAN" panose="02000000000000000000" pitchFamily="2" charset="0"/>
              </a:rPr>
              <a:t>। </a:t>
            </a:r>
            <a:r>
              <a:rPr lang="as-IN" sz="3200" dirty="0">
                <a:solidFill>
                  <a:srgbClr val="000000"/>
                </a:solidFill>
                <a:latin typeface="NikoshBAN" panose="02000000000000000000" pitchFamily="2" charset="0"/>
                <a:cs typeface="NikoshBAN" panose="02000000000000000000" pitchFamily="2" charset="0"/>
              </a:rPr>
              <a:t>তিতুমীর </a:t>
            </a:r>
            <a:r>
              <a:rPr lang="as-IN" sz="3200" dirty="0" smtClean="0">
                <a:solidFill>
                  <a:srgbClr val="000000"/>
                </a:solidFill>
                <a:latin typeface="NikoshBAN" panose="02000000000000000000" pitchFamily="2" charset="0"/>
                <a:cs typeface="NikoshBAN" panose="02000000000000000000" pitchFamily="2" charset="0"/>
              </a:rPr>
              <a:t>গ্রামের </a:t>
            </a:r>
            <a:r>
              <a:rPr lang="as-IN" sz="3200" dirty="0">
                <a:solidFill>
                  <a:srgbClr val="000000"/>
                </a:solidFill>
                <a:latin typeface="NikoshBAN" panose="02000000000000000000" pitchFamily="2" charset="0"/>
                <a:cs typeface="NikoshBAN" panose="02000000000000000000" pitchFamily="2" charset="0"/>
              </a:rPr>
              <a:t>মক্তবে প্রাথমিক শিক্ষা সমাপ্ত করে </a:t>
            </a:r>
            <a:r>
              <a:rPr lang="as-IN" sz="3200" dirty="0" smtClean="0">
                <a:solidFill>
                  <a:srgbClr val="000000"/>
                </a:solidFill>
                <a:latin typeface="NikoshBAN" panose="02000000000000000000" pitchFamily="2" charset="0"/>
                <a:cs typeface="NikoshBAN" panose="02000000000000000000" pitchFamily="2" charset="0"/>
              </a:rPr>
              <a:t>স্থানী</a:t>
            </a:r>
            <a:r>
              <a:rPr lang="bn-IN" sz="3200" dirty="0">
                <a:solidFill>
                  <a:srgbClr val="000000"/>
                </a:solidFill>
                <a:latin typeface="NikoshBAN" panose="02000000000000000000" pitchFamily="2" charset="0"/>
                <a:cs typeface="NikoshBAN" panose="02000000000000000000" pitchFamily="2" charset="0"/>
              </a:rPr>
              <a:t>য়</a:t>
            </a:r>
            <a:r>
              <a:rPr lang="as-IN" sz="3200" dirty="0">
                <a:solidFill>
                  <a:srgbClr val="000000"/>
                </a:solidFill>
                <a:latin typeface="NikoshBAN" panose="02000000000000000000" pitchFamily="2" charset="0"/>
                <a:cs typeface="NikoshBAN" panose="02000000000000000000" pitchFamily="2" charset="0"/>
              </a:rPr>
              <a:t> এক </a:t>
            </a:r>
            <a:r>
              <a:rPr lang="as-IN" sz="3200" dirty="0" smtClean="0">
                <a:solidFill>
                  <a:srgbClr val="000000"/>
                </a:solidFill>
                <a:latin typeface="NikoshBAN" panose="02000000000000000000" pitchFamily="2" charset="0"/>
                <a:cs typeface="NikoshBAN" panose="02000000000000000000" pitchFamily="2" charset="0"/>
              </a:rPr>
              <a:t>মাদ্রাসা</a:t>
            </a:r>
            <a:r>
              <a:rPr lang="bn-IN" sz="3200" dirty="0" smtClean="0">
                <a:solidFill>
                  <a:srgbClr val="000000"/>
                </a:solidFill>
                <a:latin typeface="NikoshBAN" panose="02000000000000000000" pitchFamily="2" charset="0"/>
                <a:cs typeface="NikoshBAN" panose="02000000000000000000" pitchFamily="2" charset="0"/>
              </a:rPr>
              <a:t>য়</a:t>
            </a:r>
            <a:r>
              <a:rPr lang="as-IN" sz="3200" dirty="0" smtClean="0">
                <a:solidFill>
                  <a:srgbClr val="000000"/>
                </a:solidFill>
                <a:latin typeface="NikoshBAN" panose="02000000000000000000" pitchFamily="2" charset="0"/>
                <a:cs typeface="NikoshBAN" panose="02000000000000000000" pitchFamily="2" charset="0"/>
              </a:rPr>
              <a:t> প</a:t>
            </a:r>
            <a:r>
              <a:rPr lang="en-US" sz="3200" dirty="0" err="1" smtClean="0">
                <a:solidFill>
                  <a:srgbClr val="000000"/>
                </a:solidFill>
                <a:latin typeface="NikoshBAN" panose="02000000000000000000" pitchFamily="2" charset="0"/>
                <a:cs typeface="NikoshBAN" panose="02000000000000000000" pitchFamily="2" charset="0"/>
              </a:rPr>
              <a:t>ড়া</a:t>
            </a:r>
            <a:r>
              <a:rPr lang="as-IN" sz="3200" dirty="0" smtClean="0">
                <a:solidFill>
                  <a:srgbClr val="000000"/>
                </a:solidFill>
                <a:latin typeface="NikoshBAN" panose="02000000000000000000" pitchFamily="2" charset="0"/>
                <a:cs typeface="NikoshBAN" panose="02000000000000000000" pitchFamily="2" charset="0"/>
              </a:rPr>
              <a:t>শোনা </a:t>
            </a:r>
            <a:r>
              <a:rPr lang="as-IN" sz="3200" dirty="0">
                <a:solidFill>
                  <a:srgbClr val="000000"/>
                </a:solidFill>
                <a:latin typeface="NikoshBAN" panose="02000000000000000000" pitchFamily="2" charset="0"/>
                <a:cs typeface="NikoshBAN" panose="02000000000000000000" pitchFamily="2" charset="0"/>
              </a:rPr>
              <a:t>করেন। তিনি ছিলেন </a:t>
            </a:r>
            <a:r>
              <a:rPr lang="as-IN" sz="3200" b="1" dirty="0">
                <a:solidFill>
                  <a:srgbClr val="FF0000"/>
                </a:solidFill>
                <a:latin typeface="NikoshBAN" panose="02000000000000000000" pitchFamily="2" charset="0"/>
                <a:cs typeface="NikoshBAN" panose="02000000000000000000" pitchFamily="2" charset="0"/>
              </a:rPr>
              <a:t>কুরআনে </a:t>
            </a:r>
            <a:r>
              <a:rPr lang="as-IN" sz="3200" b="1" dirty="0" smtClean="0">
                <a:solidFill>
                  <a:srgbClr val="FF0000"/>
                </a:solidFill>
                <a:latin typeface="NikoshBAN" panose="02000000000000000000" pitchFamily="2" charset="0"/>
                <a:cs typeface="NikoshBAN" panose="02000000000000000000" pitchFamily="2" charset="0"/>
              </a:rPr>
              <a:t>হাফেজ</a:t>
            </a:r>
            <a:r>
              <a:rPr lang="as-IN" sz="3200" dirty="0" smtClean="0">
                <a:solidFill>
                  <a:srgbClr val="000000"/>
                </a:solidFill>
                <a:latin typeface="NikoshBAN" panose="02000000000000000000" pitchFamily="2" charset="0"/>
                <a:cs typeface="NikoshBAN" panose="02000000000000000000" pitchFamily="2" charset="0"/>
              </a:rPr>
              <a:t>,</a:t>
            </a:r>
            <a:r>
              <a:rPr lang="as-IN" sz="3200" b="1" dirty="0" smtClean="0">
                <a:solidFill>
                  <a:srgbClr val="FF0000"/>
                </a:solidFill>
                <a:latin typeface="NikoshBAN" panose="02000000000000000000" pitchFamily="2" charset="0"/>
                <a:cs typeface="NikoshBAN" panose="02000000000000000000" pitchFamily="2" charset="0"/>
              </a:rPr>
              <a:t>বাংলা</a:t>
            </a:r>
            <a:r>
              <a:rPr lang="as-IN" sz="3200" dirty="0" smtClean="0">
                <a:solidFill>
                  <a:srgbClr val="000000"/>
                </a:solidFill>
                <a:latin typeface="NikoshBAN" panose="02000000000000000000" pitchFamily="2" charset="0"/>
                <a:cs typeface="NikoshBAN" panose="02000000000000000000" pitchFamily="2" charset="0"/>
              </a:rPr>
              <a:t>,</a:t>
            </a:r>
            <a:r>
              <a:rPr lang="as-IN" sz="3200" b="1" dirty="0" smtClean="0">
                <a:solidFill>
                  <a:srgbClr val="FF0000"/>
                </a:solidFill>
                <a:latin typeface="NikoshBAN" panose="02000000000000000000" pitchFamily="2" charset="0"/>
                <a:cs typeface="NikoshBAN" panose="02000000000000000000" pitchFamily="2" charset="0"/>
              </a:rPr>
              <a:t>আরবি </a:t>
            </a:r>
            <a:r>
              <a:rPr lang="as-IN" sz="3200" dirty="0">
                <a:solidFill>
                  <a:srgbClr val="000000"/>
                </a:solidFill>
                <a:latin typeface="NikoshBAN" panose="02000000000000000000" pitchFamily="2" charset="0"/>
                <a:cs typeface="NikoshBAN" panose="02000000000000000000" pitchFamily="2" charset="0"/>
              </a:rPr>
              <a:t>ও </a:t>
            </a:r>
            <a:r>
              <a:rPr lang="as-IN" sz="3200" b="1" dirty="0">
                <a:solidFill>
                  <a:srgbClr val="FF0000"/>
                </a:solidFill>
                <a:latin typeface="NikoshBAN" panose="02000000000000000000" pitchFamily="2" charset="0"/>
                <a:cs typeface="NikoshBAN" panose="02000000000000000000" pitchFamily="2" charset="0"/>
              </a:rPr>
              <a:t>ফার্সি </a:t>
            </a:r>
            <a:r>
              <a:rPr lang="as-IN" sz="3200" dirty="0">
                <a:solidFill>
                  <a:srgbClr val="000000"/>
                </a:solidFill>
                <a:latin typeface="NikoshBAN" panose="02000000000000000000" pitchFamily="2" charset="0"/>
                <a:cs typeface="NikoshBAN" panose="02000000000000000000" pitchFamily="2" charset="0"/>
              </a:rPr>
              <a:t>ভাষা</a:t>
            </a:r>
            <a:r>
              <a:rPr lang="bn-IN" sz="3200" dirty="0">
                <a:solidFill>
                  <a:srgbClr val="000000"/>
                </a:solidFill>
                <a:latin typeface="NikoshBAN" panose="02000000000000000000" pitchFamily="2" charset="0"/>
                <a:cs typeface="NikoshBAN" panose="02000000000000000000" pitchFamily="2" charset="0"/>
              </a:rPr>
              <a:t>য়</a:t>
            </a:r>
            <a:r>
              <a:rPr lang="as-IN" sz="3200" dirty="0">
                <a:solidFill>
                  <a:srgbClr val="000000"/>
                </a:solidFill>
                <a:latin typeface="NikoshBAN" panose="02000000000000000000" pitchFamily="2" charset="0"/>
                <a:cs typeface="NikoshBAN" panose="02000000000000000000" pitchFamily="2" charset="0"/>
              </a:rPr>
              <a:t> দক্ষ এবং </a:t>
            </a:r>
            <a:r>
              <a:rPr lang="as-IN" sz="3200" b="1" dirty="0">
                <a:solidFill>
                  <a:srgbClr val="FF0000"/>
                </a:solidFill>
                <a:latin typeface="NikoshBAN" panose="02000000000000000000" pitchFamily="2" charset="0"/>
                <a:cs typeface="NikoshBAN" panose="02000000000000000000" pitchFamily="2" charset="0"/>
              </a:rPr>
              <a:t>আরবি ও ফার্সি সাহিত্যের </a:t>
            </a:r>
            <a:r>
              <a:rPr lang="as-IN" sz="3200" dirty="0">
                <a:solidFill>
                  <a:srgbClr val="000000"/>
                </a:solidFill>
                <a:latin typeface="NikoshBAN" panose="02000000000000000000" pitchFamily="2" charset="0"/>
                <a:cs typeface="NikoshBAN" panose="02000000000000000000" pitchFamily="2" charset="0"/>
              </a:rPr>
              <a:t>প্রতি গভীর অনুরাগী। তিনি ইসলামি </a:t>
            </a:r>
            <a:r>
              <a:rPr lang="as-IN" sz="3200" b="1" dirty="0">
                <a:solidFill>
                  <a:srgbClr val="FF0000"/>
                </a:solidFill>
                <a:latin typeface="NikoshBAN" panose="02000000000000000000" pitchFamily="2" charset="0"/>
                <a:cs typeface="NikoshBAN" panose="02000000000000000000" pitchFamily="2" charset="0"/>
              </a:rPr>
              <a:t>ধর্মশাস্ত্র, আইনশাস্ত্র</a:t>
            </a:r>
            <a:r>
              <a:rPr lang="as-IN" sz="3200" dirty="0">
                <a:solidFill>
                  <a:srgbClr val="000000"/>
                </a:solidFill>
                <a:latin typeface="NikoshBAN" panose="02000000000000000000" pitchFamily="2" charset="0"/>
                <a:cs typeface="NikoshBAN" panose="02000000000000000000" pitchFamily="2" charset="0"/>
              </a:rPr>
              <a:t>, </a:t>
            </a:r>
            <a:r>
              <a:rPr lang="as-IN" sz="3200" b="1" dirty="0">
                <a:solidFill>
                  <a:srgbClr val="FF0000"/>
                </a:solidFill>
                <a:latin typeface="NikoshBAN" panose="02000000000000000000" pitchFamily="2" charset="0"/>
                <a:cs typeface="NikoshBAN" panose="02000000000000000000" pitchFamily="2" charset="0"/>
              </a:rPr>
              <a:t>দর্শন</a:t>
            </a:r>
            <a:r>
              <a:rPr lang="as-IN" sz="3200" dirty="0">
                <a:solidFill>
                  <a:srgbClr val="000000"/>
                </a:solidFill>
                <a:latin typeface="NikoshBAN" panose="02000000000000000000" pitchFamily="2" charset="0"/>
                <a:cs typeface="NikoshBAN" panose="02000000000000000000" pitchFamily="2" charset="0"/>
              </a:rPr>
              <a:t>, </a:t>
            </a:r>
            <a:r>
              <a:rPr lang="as-IN" sz="3200" b="1" dirty="0">
                <a:solidFill>
                  <a:srgbClr val="FF0000"/>
                </a:solidFill>
                <a:latin typeface="NikoshBAN" panose="02000000000000000000" pitchFamily="2" charset="0"/>
                <a:cs typeface="NikoshBAN" panose="02000000000000000000" pitchFamily="2" charset="0"/>
              </a:rPr>
              <a:t>তাসাও</a:t>
            </a:r>
            <a:r>
              <a:rPr lang="bn-IN" sz="3200" b="1" dirty="0">
                <a:solidFill>
                  <a:srgbClr val="FF0000"/>
                </a:solidFill>
                <a:latin typeface="NikoshBAN" panose="02000000000000000000" pitchFamily="2" charset="0"/>
                <a:cs typeface="NikoshBAN" panose="02000000000000000000" pitchFamily="2" charset="0"/>
              </a:rPr>
              <a:t>য়া</a:t>
            </a:r>
            <a:r>
              <a:rPr lang="as-IN" sz="3200" b="1" dirty="0">
                <a:solidFill>
                  <a:srgbClr val="FF0000"/>
                </a:solidFill>
                <a:latin typeface="NikoshBAN" panose="02000000000000000000" pitchFamily="2" charset="0"/>
                <a:cs typeface="NikoshBAN" panose="02000000000000000000" pitchFamily="2" charset="0"/>
              </a:rPr>
              <a:t>ফ </a:t>
            </a:r>
            <a:r>
              <a:rPr lang="as-IN" sz="3200" dirty="0">
                <a:solidFill>
                  <a:srgbClr val="000000"/>
                </a:solidFill>
                <a:latin typeface="NikoshBAN" panose="02000000000000000000" pitchFamily="2" charset="0"/>
                <a:cs typeface="NikoshBAN" panose="02000000000000000000" pitchFamily="2" charset="0"/>
              </a:rPr>
              <a:t>ও </a:t>
            </a:r>
            <a:r>
              <a:rPr lang="as-IN" sz="3200" b="1" dirty="0">
                <a:solidFill>
                  <a:srgbClr val="FF0000"/>
                </a:solidFill>
                <a:latin typeface="NikoshBAN" panose="02000000000000000000" pitchFamily="2" charset="0"/>
                <a:cs typeface="NikoshBAN" panose="02000000000000000000" pitchFamily="2" charset="0"/>
              </a:rPr>
              <a:t>মানতিক </a:t>
            </a:r>
            <a:r>
              <a:rPr lang="as-IN" sz="3200" dirty="0">
                <a:solidFill>
                  <a:srgbClr val="000000"/>
                </a:solidFill>
                <a:latin typeface="NikoshBAN" panose="02000000000000000000" pitchFamily="2" charset="0"/>
                <a:cs typeface="NikoshBAN" panose="02000000000000000000" pitchFamily="2" charset="0"/>
              </a:rPr>
              <a:t>বিষ</a:t>
            </a:r>
            <a:r>
              <a:rPr lang="bn-IN" sz="3200" dirty="0">
                <a:solidFill>
                  <a:srgbClr val="000000"/>
                </a:solidFill>
                <a:latin typeface="NikoshBAN" panose="02000000000000000000" pitchFamily="2" charset="0"/>
                <a:cs typeface="NikoshBAN" panose="02000000000000000000" pitchFamily="2" charset="0"/>
              </a:rPr>
              <a:t>য়ে</a:t>
            </a:r>
            <a:r>
              <a:rPr lang="as-IN" sz="3200" dirty="0">
                <a:solidFill>
                  <a:srgbClr val="000000"/>
                </a:solidFill>
                <a:latin typeface="NikoshBAN" panose="02000000000000000000" pitchFamily="2" charset="0"/>
                <a:cs typeface="NikoshBAN" panose="02000000000000000000" pitchFamily="2" charset="0"/>
              </a:rPr>
              <a:t> সুপন্ডিত ছিলেন।</a:t>
            </a:r>
            <a:r>
              <a:rPr lang="bn-IN" sz="3200" dirty="0" smtClean="0">
                <a:ln/>
                <a:solidFill>
                  <a:srgbClr val="000000"/>
                </a:solidFill>
                <a:latin typeface="NikoshBAN" panose="02000000000000000000" pitchFamily="2" charset="0"/>
                <a:cs typeface="NikoshBAN" panose="02000000000000000000" pitchFamily="2" charset="0"/>
              </a:rPr>
              <a:t> শৈশবেই </a:t>
            </a:r>
            <a:r>
              <a:rPr lang="bn-IN" sz="3200" dirty="0">
                <a:ln/>
                <a:solidFill>
                  <a:srgbClr val="000000"/>
                </a:solidFill>
                <a:latin typeface="NikoshBAN" panose="02000000000000000000" pitchFamily="2" charset="0"/>
                <a:cs typeface="NikoshBAN" panose="02000000000000000000" pitchFamily="2" charset="0"/>
              </a:rPr>
              <a:t>তিনি ইসলামি শিক্ষায় শিক্ষিত হন এবং ধর্মীয় ও রাজনৈতিক পুনর্জাগরণের প্রতি আগ্রহী হয়ে ওঠেন। শৈশবকাল থেকে তিনি অত্যন্ত সাহসী ও দুরদৃষ্টিসম্পন্ন </a:t>
            </a:r>
            <a:r>
              <a:rPr lang="bn-IN" sz="3200" dirty="0" smtClean="0">
                <a:ln/>
                <a:solidFill>
                  <a:srgbClr val="000000"/>
                </a:solidFill>
                <a:latin typeface="NikoshBAN" panose="02000000000000000000" pitchFamily="2" charset="0"/>
                <a:cs typeface="NikoshBAN" panose="02000000000000000000" pitchFamily="2" charset="0"/>
              </a:rPr>
              <a:t>এবং </a:t>
            </a:r>
            <a:r>
              <a:rPr lang="bn-IN" sz="3200" b="1" dirty="0" smtClean="0">
                <a:ln/>
                <a:solidFill>
                  <a:srgbClr val="FF0000"/>
                </a:solidFill>
                <a:latin typeface="NikoshBAN" panose="02000000000000000000" pitchFamily="2" charset="0"/>
                <a:cs typeface="NikoshBAN" panose="02000000000000000000" pitchFamily="2" charset="0"/>
              </a:rPr>
              <a:t>অসি </a:t>
            </a:r>
            <a:r>
              <a:rPr lang="bn-IN" sz="3200" b="1" dirty="0">
                <a:ln/>
                <a:solidFill>
                  <a:srgbClr val="FF0000"/>
                </a:solidFill>
                <a:latin typeface="NikoshBAN" panose="02000000000000000000" pitchFamily="2" charset="0"/>
                <a:cs typeface="NikoshBAN" panose="02000000000000000000" pitchFamily="2" charset="0"/>
              </a:rPr>
              <a:t>ও মল্লযুদ্ধে </a:t>
            </a:r>
            <a:r>
              <a:rPr lang="bn-IN" sz="3200" dirty="0" smtClean="0">
                <a:ln/>
                <a:solidFill>
                  <a:srgbClr val="000000"/>
                </a:solidFill>
                <a:latin typeface="NikoshBAN" panose="02000000000000000000" pitchFamily="2" charset="0"/>
                <a:cs typeface="NikoshBAN" panose="02000000000000000000" pitchFamily="2" charset="0"/>
              </a:rPr>
              <a:t>পারদর্শী </a:t>
            </a:r>
            <a:r>
              <a:rPr lang="bn-IN" sz="3200" dirty="0">
                <a:ln/>
                <a:solidFill>
                  <a:srgbClr val="000000"/>
                </a:solidFill>
                <a:latin typeface="NikoshBAN" panose="02000000000000000000" pitchFamily="2" charset="0"/>
                <a:cs typeface="NikoshBAN" panose="02000000000000000000" pitchFamily="2" charset="0"/>
              </a:rPr>
              <a:t>ছিলেন</a:t>
            </a:r>
            <a:r>
              <a:rPr lang="bn-IN" sz="3200" dirty="0" smtClean="0">
                <a:ln/>
                <a:solidFill>
                  <a:srgbClr val="000000"/>
                </a:solidFill>
                <a:latin typeface="NikoshBAN" panose="02000000000000000000" pitchFamily="2" charset="0"/>
                <a:cs typeface="NikoshBAN" panose="02000000000000000000" pitchFamily="2" charset="0"/>
              </a:rPr>
              <a:t>। </a:t>
            </a:r>
            <a:endParaRPr lang="en-US" sz="3200" dirty="0" smtClean="0">
              <a:ln/>
              <a:solidFill>
                <a:srgbClr val="000000"/>
              </a:solidFill>
              <a:latin typeface="NikoshBAN" panose="02000000000000000000" pitchFamily="2" charset="0"/>
              <a:cs typeface="NikoshBAN" panose="02000000000000000000" pitchFamily="2" charset="0"/>
            </a:endParaRPr>
          </a:p>
        </p:txBody>
      </p:sp>
      <p:sp>
        <p:nvSpPr>
          <p:cNvPr id="2" name="Round Same Side Corner Rectangle 1"/>
          <p:cNvSpPr/>
          <p:nvPr/>
        </p:nvSpPr>
        <p:spPr>
          <a:xfrm>
            <a:off x="4544290" y="159325"/>
            <a:ext cx="3283527" cy="810493"/>
          </a:xfrm>
          <a:prstGeom prst="round2Same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en-US" b="1"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তিতু</a:t>
            </a:r>
            <a:r>
              <a:rPr lang="bn-IN"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a:t>
            </a:r>
            <a:r>
              <a:rPr lang="en-US" b="1"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রের</a:t>
            </a:r>
            <a:r>
              <a:rPr lang="en-US" b="1"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b="1"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পরিচয়</a:t>
            </a:r>
            <a:endParaRPr lang="en-US" b="1" dirty="0">
              <a:ln w="0"/>
              <a:solidFill>
                <a:schemeClr val="tx1"/>
              </a:solidFill>
              <a:effectLst>
                <a:outerShdw blurRad="38100" dist="19050" dir="2700000" algn="tl" rotWithShape="0">
                  <a:schemeClr val="dk1">
                    <a:alpha val="40000"/>
                  </a:schemeClr>
                </a:outerShdw>
              </a:effectLst>
            </a:endParaRPr>
          </a:p>
        </p:txBody>
      </p:sp>
    </p:spTree>
    <p:custDataLst>
      <p:tags r:id="rId1"/>
    </p:custDataLst>
    <p:extLst>
      <p:ext uri="{BB962C8B-B14F-4D97-AF65-F5344CB8AC3E}">
        <p14:creationId xmlns:p14="http://schemas.microsoft.com/office/powerpoint/2010/main" val="3439204879"/>
      </p:ext>
    </p:extLst>
  </p:cSld>
  <p:clrMapOvr>
    <a:masterClrMapping/>
  </p:clrMapOvr>
  <mc:AlternateContent xmlns:mc="http://schemas.openxmlformats.org/markup-compatibility/2006" xmlns:p14="http://schemas.microsoft.com/office/powerpoint/2010/main">
    <mc:Choice Requires="p14">
      <p:transition spd="slow" p14:dur="1400" advTm="101043">
        <p14:doors dir="vert"/>
      </p:transition>
    </mc:Choice>
    <mc:Fallback xmlns="">
      <p:transition spd="slow" advTm="10104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and Round Single Corner Rectangle 1"/>
          <p:cNvSpPr/>
          <p:nvPr/>
        </p:nvSpPr>
        <p:spPr>
          <a:xfrm>
            <a:off x="3477490" y="1288473"/>
            <a:ext cx="8382001" cy="5084617"/>
          </a:xfrm>
          <a:prstGeom prst="snipRound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b="1" dirty="0" smtClean="0">
                <a:ln/>
                <a:solidFill>
                  <a:srgbClr val="FF0000"/>
                </a:solidFill>
                <a:latin typeface="NikoshBAN" panose="02000000000000000000" pitchFamily="2" charset="0"/>
                <a:cs typeface="NikoshBAN" panose="02000000000000000000" pitchFamily="2" charset="0"/>
              </a:rPr>
              <a:t>১৮২</a:t>
            </a:r>
            <a:r>
              <a:rPr lang="en-US" sz="3200" b="1" dirty="0" smtClean="0">
                <a:ln/>
                <a:solidFill>
                  <a:srgbClr val="FF0000"/>
                </a:solidFill>
                <a:latin typeface="NikoshBAN" panose="02000000000000000000" pitchFamily="2" charset="0"/>
                <a:cs typeface="NikoshBAN" panose="02000000000000000000" pitchFamily="2" charset="0"/>
              </a:rPr>
              <a:t>২</a:t>
            </a:r>
            <a:r>
              <a:rPr lang="bn-IN" sz="3200" b="1" dirty="0" smtClean="0">
                <a:ln/>
                <a:solidFill>
                  <a:srgbClr val="FF0000"/>
                </a:solidFill>
                <a:latin typeface="NikoshBAN" panose="02000000000000000000" pitchFamily="2" charset="0"/>
                <a:cs typeface="NikoshBAN" panose="02000000000000000000" pitchFamily="2" charset="0"/>
              </a:rPr>
              <a:t> </a:t>
            </a:r>
            <a:r>
              <a:rPr lang="bn-IN" sz="3200" dirty="0" smtClean="0">
                <a:ln/>
                <a:solidFill>
                  <a:srgbClr val="000000"/>
                </a:solidFill>
                <a:latin typeface="NikoshBAN" panose="02000000000000000000" pitchFamily="2" charset="0"/>
                <a:cs typeface="NikoshBAN" panose="02000000000000000000" pitchFamily="2" charset="0"/>
              </a:rPr>
              <a:t>সালে তিতুমীর পবিত্র হজব্রত পালন করেন। সেখানে তিনি </a:t>
            </a:r>
            <a:r>
              <a:rPr lang="bn-IN" sz="3200" b="1" dirty="0" smtClean="0">
                <a:ln/>
                <a:solidFill>
                  <a:srgbClr val="FF0000"/>
                </a:solidFill>
                <a:latin typeface="NikoshBAN" panose="02000000000000000000" pitchFamily="2" charset="0"/>
                <a:cs typeface="NikoshBAN" panose="02000000000000000000" pitchFamily="2" charset="0"/>
              </a:rPr>
              <a:t>সৈয়দ আহমদ বেরলভির </a:t>
            </a:r>
            <a:r>
              <a:rPr lang="bn-IN" sz="3200" dirty="0" smtClean="0">
                <a:ln/>
                <a:solidFill>
                  <a:srgbClr val="000000"/>
                </a:solidFill>
                <a:latin typeface="NikoshBAN" panose="02000000000000000000" pitchFamily="2" charset="0"/>
                <a:cs typeface="NikoshBAN" panose="02000000000000000000" pitchFamily="2" charset="0"/>
              </a:rPr>
              <a:t>শিষ্যত্ব গ্রহন করেন। তাঁর নিকট থেকে সমাজ সংস্কার ও জিহাদের অনুপ্রেরণা নিয়ে </a:t>
            </a:r>
            <a:r>
              <a:rPr lang="bn-IN" sz="3200" b="1" dirty="0">
                <a:ln/>
                <a:solidFill>
                  <a:srgbClr val="FF0000"/>
                </a:solidFill>
                <a:latin typeface="NikoshBAN" panose="02000000000000000000" pitchFamily="2" charset="0"/>
                <a:cs typeface="NikoshBAN" panose="02000000000000000000" pitchFamily="2" charset="0"/>
              </a:rPr>
              <a:t>১৮২৭খ্রিঃ</a:t>
            </a:r>
            <a:r>
              <a:rPr lang="bn-IN" sz="3200" dirty="0">
                <a:ln/>
                <a:solidFill>
                  <a:srgbClr val="000000"/>
                </a:solidFill>
                <a:latin typeface="NikoshBAN" panose="02000000000000000000" pitchFamily="2" charset="0"/>
                <a:cs typeface="NikoshBAN" panose="02000000000000000000" pitchFamily="2" charset="0"/>
              </a:rPr>
              <a:t> তিনি দেশে </a:t>
            </a:r>
            <a:r>
              <a:rPr lang="bn-IN" sz="3200" dirty="0" smtClean="0">
                <a:ln/>
                <a:solidFill>
                  <a:srgbClr val="000000"/>
                </a:solidFill>
                <a:latin typeface="NikoshBAN" panose="02000000000000000000" pitchFamily="2" charset="0"/>
                <a:cs typeface="NikoshBAN" panose="02000000000000000000" pitchFamily="2" charset="0"/>
              </a:rPr>
              <a:t>ফিরে আসেন। সৈয়দ আহমদের সাহচর্যে তিতুমীর বিপ্লবী চিন্তাধারায় অনুপ্রানিত হয়ে দরিদ্র কৃষকদের স্বার্থরক্ষার্থে অত্যাচারী জমিদার-নীলকর ও ব্রিটিশ সরকারের বিরুদ্ধে সংগ্রামে অবতীর্ণ হন এবং প্রথম অস্ত্রধারণ করে শহিদ হন।তিতুমীর ব্রিটিশবিরোধী সংগ্রাম ও মুসলিম জাগরণের অগ্রসৈনিক হিসেবে বাংলার ইতিহাসে অমর হয়ে আছেন।</a:t>
            </a:r>
            <a:endParaRPr lang="en-US" sz="3200" dirty="0">
              <a:solidFill>
                <a:srgbClr val="000000"/>
              </a:solidFill>
            </a:endParaRPr>
          </a:p>
        </p:txBody>
      </p:sp>
    </p:spTree>
    <p:extLst>
      <p:ext uri="{BB962C8B-B14F-4D97-AF65-F5344CB8AC3E}">
        <p14:creationId xmlns:p14="http://schemas.microsoft.com/office/powerpoint/2010/main" val="4181355550"/>
      </p:ext>
    </p:extLst>
  </p:cSld>
  <p:clrMapOvr>
    <a:masterClrMapping/>
  </p:clrMapOvr>
  <mc:AlternateContent xmlns:mc="http://schemas.openxmlformats.org/markup-compatibility/2006" xmlns:p14="http://schemas.microsoft.com/office/powerpoint/2010/main">
    <mc:Choice Requires="p14">
      <p:transition spd="slow" p14:dur="1400" advTm="59370">
        <p14:doors dir="vert"/>
      </p:transition>
    </mc:Choice>
    <mc:Fallback xmlns="">
      <p:transition spd="slow" advTm="5937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9.7"/>
</p:tagLst>
</file>

<file path=ppt/tags/tag10.xml><?xml version="1.0" encoding="utf-8"?>
<p:tagLst xmlns:a="http://schemas.openxmlformats.org/drawingml/2006/main" xmlns:r="http://schemas.openxmlformats.org/officeDocument/2006/relationships" xmlns:p="http://schemas.openxmlformats.org/presentationml/2006/main">
  <p:tag name="TIMING" val="|7.2"/>
</p:tagLst>
</file>

<file path=ppt/tags/tag11.xml><?xml version="1.0" encoding="utf-8"?>
<p:tagLst xmlns:a="http://schemas.openxmlformats.org/drawingml/2006/main" xmlns:r="http://schemas.openxmlformats.org/officeDocument/2006/relationships" xmlns:p="http://schemas.openxmlformats.org/presentationml/2006/main">
  <p:tag name="TIMING" val="|5|33.8"/>
</p:tagLst>
</file>

<file path=ppt/tags/tag12.xml><?xml version="1.0" encoding="utf-8"?>
<p:tagLst xmlns:a="http://schemas.openxmlformats.org/drawingml/2006/main" xmlns:r="http://schemas.openxmlformats.org/officeDocument/2006/relationships" xmlns:p="http://schemas.openxmlformats.org/presentationml/2006/main">
  <p:tag name="TIMING" val="|5.1"/>
</p:tagLst>
</file>

<file path=ppt/tags/tag13.xml><?xml version="1.0" encoding="utf-8"?>
<p:tagLst xmlns:a="http://schemas.openxmlformats.org/drawingml/2006/main" xmlns:r="http://schemas.openxmlformats.org/officeDocument/2006/relationships" xmlns:p="http://schemas.openxmlformats.org/presentationml/2006/main">
  <p:tag name="TIMING" val="|6.6"/>
</p:tagLst>
</file>

<file path=ppt/tags/tag14.xml><?xml version="1.0" encoding="utf-8"?>
<p:tagLst xmlns:a="http://schemas.openxmlformats.org/drawingml/2006/main" xmlns:r="http://schemas.openxmlformats.org/officeDocument/2006/relationships" xmlns:p="http://schemas.openxmlformats.org/presentationml/2006/main">
  <p:tag name="TIMING" val="|5.5"/>
</p:tagLst>
</file>

<file path=ppt/tags/tag15.xml><?xml version="1.0" encoding="utf-8"?>
<p:tagLst xmlns:a="http://schemas.openxmlformats.org/drawingml/2006/main" xmlns:r="http://schemas.openxmlformats.org/officeDocument/2006/relationships" xmlns:p="http://schemas.openxmlformats.org/presentationml/2006/main">
  <p:tag name="TIMING" val="|5.3|14.7|7.8|3.8|5.7|4.1|6.5|19.9|1.5|11.2|6.3|5.5|5.6|6.8"/>
</p:tagLst>
</file>

<file path=ppt/tags/tag16.xml><?xml version="1.0" encoding="utf-8"?>
<p:tagLst xmlns:a="http://schemas.openxmlformats.org/drawingml/2006/main" xmlns:r="http://schemas.openxmlformats.org/officeDocument/2006/relationships" xmlns:p="http://schemas.openxmlformats.org/presentationml/2006/main">
  <p:tag name="TIMING" val="|22.5"/>
</p:tagLst>
</file>

<file path=ppt/tags/tag2.xml><?xml version="1.0" encoding="utf-8"?>
<p:tagLst xmlns:a="http://schemas.openxmlformats.org/drawingml/2006/main" xmlns:r="http://schemas.openxmlformats.org/officeDocument/2006/relationships" xmlns:p="http://schemas.openxmlformats.org/presentationml/2006/main">
  <p:tag name="TIMING" val="|41.8"/>
</p:tagLst>
</file>

<file path=ppt/tags/tag3.xml><?xml version="1.0" encoding="utf-8"?>
<p:tagLst xmlns:a="http://schemas.openxmlformats.org/drawingml/2006/main" xmlns:r="http://schemas.openxmlformats.org/officeDocument/2006/relationships" xmlns:p="http://schemas.openxmlformats.org/presentationml/2006/main">
  <p:tag name="TIMING" val="|44.4"/>
</p:tagLst>
</file>

<file path=ppt/tags/tag4.xml><?xml version="1.0" encoding="utf-8"?>
<p:tagLst xmlns:a="http://schemas.openxmlformats.org/drawingml/2006/main" xmlns:r="http://schemas.openxmlformats.org/officeDocument/2006/relationships" xmlns:p="http://schemas.openxmlformats.org/presentationml/2006/main">
  <p:tag name="TIMING" val="|27.1"/>
</p:tagLst>
</file>

<file path=ppt/tags/tag5.xml><?xml version="1.0" encoding="utf-8"?>
<p:tagLst xmlns:a="http://schemas.openxmlformats.org/drawingml/2006/main" xmlns:r="http://schemas.openxmlformats.org/officeDocument/2006/relationships" xmlns:p="http://schemas.openxmlformats.org/presentationml/2006/main">
  <p:tag name="TIMING" val="|6.1"/>
</p:tagLst>
</file>

<file path=ppt/tags/tag6.xml><?xml version="1.0" encoding="utf-8"?>
<p:tagLst xmlns:a="http://schemas.openxmlformats.org/drawingml/2006/main" xmlns:r="http://schemas.openxmlformats.org/officeDocument/2006/relationships" xmlns:p="http://schemas.openxmlformats.org/presentationml/2006/main">
  <p:tag name="TIMING" val="|7.1"/>
</p:tagLst>
</file>

<file path=ppt/tags/tag7.xml><?xml version="1.0" encoding="utf-8"?>
<p:tagLst xmlns:a="http://schemas.openxmlformats.org/drawingml/2006/main" xmlns:r="http://schemas.openxmlformats.org/officeDocument/2006/relationships" xmlns:p="http://schemas.openxmlformats.org/presentationml/2006/main">
  <p:tag name="TIMING" val="|8.8"/>
</p:tagLst>
</file>

<file path=ppt/tags/tag8.xml><?xml version="1.0" encoding="utf-8"?>
<p:tagLst xmlns:a="http://schemas.openxmlformats.org/drawingml/2006/main" xmlns:r="http://schemas.openxmlformats.org/officeDocument/2006/relationships" xmlns:p="http://schemas.openxmlformats.org/presentationml/2006/main">
  <p:tag name="TIMING" val="|3.5"/>
</p:tagLst>
</file>

<file path=ppt/tags/tag9.xml><?xml version="1.0" encoding="utf-8"?>
<p:tagLst xmlns:a="http://schemas.openxmlformats.org/drawingml/2006/main" xmlns:r="http://schemas.openxmlformats.org/officeDocument/2006/relationships" xmlns:p="http://schemas.openxmlformats.org/presentationml/2006/main">
  <p:tag name="TIMING" val="|6.1"/>
</p:tagLst>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TM10001104[[fn=Feathered]]</Template>
  <TotalTime>3595</TotalTime>
  <Words>1403</Words>
  <Application>Microsoft Office PowerPoint</Application>
  <PresentationFormat>Widescreen</PresentationFormat>
  <Paragraphs>75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Century Schoolbook</vt:lpstr>
      <vt:lpstr>Corbel</vt:lpstr>
      <vt:lpstr>NikoshBAN</vt:lpstr>
      <vt:lpstr>Wingdings</vt:lpstr>
      <vt:lpstr>Feathered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Gani</dc:creator>
  <cp:lastModifiedBy>Microsoft account</cp:lastModifiedBy>
  <cp:revision>776</cp:revision>
  <dcterms:created xsi:type="dcterms:W3CDTF">2019-07-10T14:41:28Z</dcterms:created>
  <dcterms:modified xsi:type="dcterms:W3CDTF">2020-09-13T05:18:24Z</dcterms:modified>
</cp:coreProperties>
</file>