
<file path=[Content_Types].xml><?xml version="1.0" encoding="utf-8"?>
<Types xmlns="http://schemas.openxmlformats.org/package/2006/content-types">
  <Default Extension="png" ContentType="image/png"/>
  <Default Extension="webp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1" r:id="rId5"/>
    <p:sldId id="268" r:id="rId6"/>
    <p:sldId id="257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69" r:id="rId15"/>
    <p:sldId id="270" r:id="rId16"/>
    <p:sldId id="267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4"/>
    <a:srgbClr val="0937C9"/>
    <a:srgbClr val="014B79"/>
    <a:srgbClr val="014E7D"/>
    <a:srgbClr val="F2F2F2"/>
    <a:srgbClr val="014067"/>
    <a:srgbClr val="3F3F3F"/>
    <a:srgbClr val="013657"/>
    <a:srgbClr val="01456F"/>
    <a:srgbClr val="929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74" autoAdjust="0"/>
  </p:normalViewPr>
  <p:slideViewPr>
    <p:cSldViewPr snapToGrid="0" showGuides="1">
      <p:cViewPr varScale="1">
        <p:scale>
          <a:sx n="74" d="100"/>
          <a:sy n="74" d="100"/>
        </p:scale>
        <p:origin x="498" y="72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t>9/13/2020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t>9/13/2020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=""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=""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=""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=""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=""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=""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=""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=""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=""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=""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=""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=""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=""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=""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=""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=""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=""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=""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=""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=""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=""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=""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Content Placeholder 3">
            <a:extLst>
              <a:ext uri="{FF2B5EF4-FFF2-40B4-BE49-F238E27FC236}">
                <a16:creationId xmlns=""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=""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=""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=""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=""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=""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/>
            <a:r>
              <a:rPr lang="en-US" noProof="0" smtClean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=""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=""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4" name="Content Placeholder 3">
            <a:extLst>
              <a:ext uri="{FF2B5EF4-FFF2-40B4-BE49-F238E27FC236}">
                <a16:creationId xmlns=""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=""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=""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=""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=""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=""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=""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=""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=""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=""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=""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3" name="Title 1" title="Title ">
            <a:extLst>
              <a:ext uri="{FF2B5EF4-FFF2-40B4-BE49-F238E27FC236}">
                <a16:creationId xmlns=""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=""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arallelogram 16">
            <a:extLst>
              <a:ext uri="{FF2B5EF4-FFF2-40B4-BE49-F238E27FC236}">
                <a16:creationId xmlns=""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=""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=""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=""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=""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=""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=""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4" name="Right Triangle 23">
            <a:extLst>
              <a:ext uri="{FF2B5EF4-FFF2-40B4-BE49-F238E27FC236}">
                <a16:creationId xmlns=""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Parallelogram 24">
            <a:extLst>
              <a:ext uri="{FF2B5EF4-FFF2-40B4-BE49-F238E27FC236}">
                <a16:creationId xmlns=""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=""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=""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=""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=""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5" name="Parallelogram 24">
            <a:extLst>
              <a:ext uri="{FF2B5EF4-FFF2-40B4-BE49-F238E27FC236}">
                <a16:creationId xmlns=""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=""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=""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=""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=""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=""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 smtClean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 smtClean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 smtClean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 smtClean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=""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 smtClean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 smtClean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 smtClean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 smtClean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=""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=""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7" name="Title 1" title="Title ">
            <a:extLst>
              <a:ext uri="{FF2B5EF4-FFF2-40B4-BE49-F238E27FC236}">
                <a16:creationId xmlns=""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=""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=""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=""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=""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=""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=""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1" title="Table">
            <a:extLst>
              <a:ext uri="{FF2B5EF4-FFF2-40B4-BE49-F238E27FC236}">
                <a16:creationId xmlns=""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=""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=""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=""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=""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=""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=""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=""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=""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">
            <a:extLst>
              <a:ext uri="{FF2B5EF4-FFF2-40B4-BE49-F238E27FC236}">
                <a16:creationId xmlns=""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=""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=""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=""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=""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5" name="Shape 4186">
            <a:extLst>
              <a:ext uri="{FF2B5EF4-FFF2-40B4-BE49-F238E27FC236}">
                <a16:creationId xmlns=""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19" name="Shape 4379">
            <a:extLst>
              <a:ext uri="{FF2B5EF4-FFF2-40B4-BE49-F238E27FC236}">
                <a16:creationId xmlns=""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0" name="Shape 4487">
            <a:extLst>
              <a:ext uri="{FF2B5EF4-FFF2-40B4-BE49-F238E27FC236}">
                <a16:creationId xmlns=""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 dirty="0"/>
          </a:p>
        </p:txBody>
      </p:sp>
      <p:sp>
        <p:nvSpPr>
          <p:cNvPr id="21" name="Right Triangle 20">
            <a:extLst>
              <a:ext uri="{FF2B5EF4-FFF2-40B4-BE49-F238E27FC236}">
                <a16:creationId xmlns=""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4">
            <a:extLst>
              <a:ext uri="{FF2B5EF4-FFF2-40B4-BE49-F238E27FC236}">
                <a16:creationId xmlns=""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=""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webp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11" Type="http://schemas.openxmlformats.org/officeDocument/2006/relationships/image" Target="../media/image21.png"/><Relationship Id="rId5" Type="http://schemas.openxmlformats.org/officeDocument/2006/relationships/image" Target="../media/image15.webp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6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26" y="746973"/>
            <a:ext cx="11719774" cy="1085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smtClean="0">
                <a:latin typeface="Arial Black" panose="020B0A04020102020204" pitchFamily="34" charset="0"/>
              </a:rPr>
              <a:t>	</a:t>
            </a:r>
            <a:endParaRPr lang="en-US" sz="4800" b="1" dirty="0"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636" y="653133"/>
            <a:ext cx="11861442" cy="610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u="sng" dirty="0">
                <a:solidFill>
                  <a:srgbClr val="00B05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চান্দখালী</a:t>
            </a:r>
            <a:r>
              <a:rPr lang="en-US" sz="5400" b="1" i="1" u="sng" dirty="0">
                <a:solidFill>
                  <a:srgbClr val="00B050"/>
                </a:solidFill>
                <a:latin typeface="Engravers MT" panose="0209070708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u="sng" dirty="0">
                <a:solidFill>
                  <a:srgbClr val="00B05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ইসহাক</a:t>
            </a:r>
            <a:r>
              <a:rPr lang="en-US" sz="5400" b="1" i="1" u="sng" dirty="0">
                <a:solidFill>
                  <a:srgbClr val="00B050"/>
                </a:solidFill>
                <a:latin typeface="Engravers MT" panose="0209070708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u="sng" dirty="0">
                <a:solidFill>
                  <a:srgbClr val="00B05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মাধ্যমিক</a:t>
            </a:r>
            <a:r>
              <a:rPr lang="en-US" sz="5400" b="1" i="1" u="sng" dirty="0">
                <a:solidFill>
                  <a:srgbClr val="00B050"/>
                </a:solidFill>
                <a:latin typeface="Engravers MT" panose="0209070708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u="sng" dirty="0" smtClean="0">
                <a:solidFill>
                  <a:srgbClr val="00B05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বিদ্যালয়</a:t>
            </a:r>
            <a:endParaRPr lang="en-US" sz="800" b="1" dirty="0" smtClean="0">
              <a:solidFill>
                <a:srgbClr val="00B050"/>
              </a:solidFill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as-IN" sz="2000" b="1" dirty="0" smtClean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উপজেলাঃবেতাগী,জেলাঃবরগুনা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as-I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৪র্থ</a:t>
            </a:r>
            <a:r>
              <a:rPr lang="en-US" sz="1600" b="1" dirty="0" smtClean="0">
                <a:solidFill>
                  <a:srgbClr val="00B0F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B0F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600" b="1" dirty="0">
                <a:solidFill>
                  <a:srgbClr val="FF000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তম </a:t>
            </a:r>
            <a:r>
              <a:rPr lang="en-US" sz="1600" b="1" dirty="0">
                <a:solidFill>
                  <a:srgbClr val="C0000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অনলাইন </a:t>
            </a:r>
            <a:r>
              <a:rPr lang="en-US" sz="1600" b="1" dirty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ক্লাস</a:t>
            </a:r>
            <a:r>
              <a:rPr lang="en-US" sz="1600" b="1" dirty="0" smtClean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US" sz="1600" b="1" dirty="0" smtClean="0"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endParaRPr lang="en-US" sz="800" b="1" dirty="0" smtClean="0"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endParaRPr lang="en-US" sz="800" b="1" dirty="0" smtClean="0"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endParaRPr lang="en-US" sz="800" b="1" dirty="0" smtClean="0"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800" b="1" dirty="0" smtClean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অমিত </a:t>
            </a:r>
            <a:r>
              <a:rPr lang="en-US" sz="28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অধিকারী</a:t>
            </a:r>
            <a:endParaRPr lang="en-US" sz="2800" dirty="0">
              <a:solidFill>
                <a:srgbClr val="0937C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ট্রেড </a:t>
            </a:r>
            <a:r>
              <a:rPr lang="en-US" sz="24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ইন্সট্রাক্টর </a:t>
            </a:r>
            <a:endParaRPr lang="en-US" sz="2400" b="1" dirty="0" smtClean="0">
              <a:solidFill>
                <a:srgbClr val="0937C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ট্রেড</a:t>
            </a:r>
            <a:r>
              <a:rPr 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ঃ-</a:t>
            </a:r>
            <a:r>
              <a:rPr lang="en-US" sz="2000" b="1" dirty="0" smtClean="0">
                <a:solidFill>
                  <a:srgbClr val="00B0F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জেনারেল</a:t>
            </a:r>
            <a:r>
              <a:rPr lang="en-US" sz="20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B0F0"/>
                </a:solidFill>
                <a:latin typeface="Nirmala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ইলেকট্রনিক্স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rgbClr val="0027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as-IN" dirty="0" smtClean="0">
                <a:solidFill>
                  <a:srgbClr val="0027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মোবাইল</a:t>
            </a:r>
            <a:r>
              <a:rPr lang="en-US" dirty="0" smtClean="0">
                <a:solidFill>
                  <a:srgbClr val="0027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ঃ</a:t>
            </a:r>
            <a:r>
              <a:rPr lang="as-IN" dirty="0" smtClean="0">
                <a:solidFill>
                  <a:srgbClr val="0027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০১৭৪১২৭৭৮৭৭</a:t>
            </a:r>
            <a:endParaRPr lang="en-US" dirty="0" smtClean="0">
              <a:solidFill>
                <a:srgbClr val="0027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rgbClr val="0027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Email:amit94engr@gmail.com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rgbClr val="0027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as-IN" dirty="0" smtClean="0">
                <a:solidFill>
                  <a:srgbClr val="0027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তারিখ</a:t>
            </a:r>
            <a:r>
              <a:rPr lang="en-US" dirty="0" smtClean="0">
                <a:solidFill>
                  <a:srgbClr val="0027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ঃ</a:t>
            </a:r>
            <a:r>
              <a:rPr lang="as-IN" dirty="0" smtClean="0">
                <a:solidFill>
                  <a:srgbClr val="0027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১৪-সেপ্টেম্বর-২০২০</a:t>
            </a:r>
            <a:endParaRPr lang="en-US" dirty="0" smtClean="0">
              <a:solidFill>
                <a:srgbClr val="00277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3214" y="155011"/>
            <a:ext cx="5338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937C9"/>
                </a:solidFill>
              </a:rPr>
              <a:t>(কারিগরি </a:t>
            </a:r>
            <a:r>
              <a:rPr lang="en-US" b="1" dirty="0">
                <a:solidFill>
                  <a:srgbClr val="0937C9"/>
                </a:solidFill>
              </a:rPr>
              <a:t>শিক্ষা নিলে,কর্ম সংস্থানের সুযোগ </a:t>
            </a:r>
            <a:r>
              <a:rPr lang="en-US" b="1" dirty="0" smtClean="0">
                <a:solidFill>
                  <a:srgbClr val="0937C9"/>
                </a:solidFill>
              </a:rPr>
              <a:t>মিলে)</a:t>
            </a:r>
            <a:endParaRPr lang="en-US" b="1" dirty="0">
              <a:solidFill>
                <a:srgbClr val="0937C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7020" y="2491707"/>
            <a:ext cx="2449201" cy="58477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606" y="3562217"/>
            <a:ext cx="3071485" cy="30587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59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C9A1C71-347B-44A9-88B4-692D9731582D}"/>
              </a:ext>
            </a:extLst>
          </p:cNvPr>
          <p:cNvSpPr txBox="1"/>
          <p:nvPr/>
        </p:nvSpPr>
        <p:spPr>
          <a:xfrm>
            <a:off x="2955850" y="3666606"/>
            <a:ext cx="1881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Calibri Light" panose="020F0302020204030204" pitchFamily="34" charset="0"/>
              </a:rPr>
              <a:t>FABRIKAM RESIDENCES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01888"/>
            <a:ext cx="8941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বিভিন্ন প্রকার </a:t>
            </a:r>
            <a:r>
              <a:rPr lang="en-US" sz="3200" b="1" u="sng" dirty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ইকুইপমেন্ট </a:t>
            </a:r>
            <a:r>
              <a:rPr lang="en-US" sz="3200" b="1" u="sng" dirty="0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এর </a:t>
            </a:r>
            <a:r>
              <a:rPr lang="as-IN" sz="3200" b="1" u="sng" dirty="0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ব্যবহার</a:t>
            </a:r>
            <a:r>
              <a:rPr lang="en-US" sz="3200" b="1" u="sng" dirty="0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ঃ-</a:t>
            </a:r>
            <a:r>
              <a:rPr lang="as-IN" sz="3200" b="1" u="sng" dirty="0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u="sng" dirty="0">
              <a:solidFill>
                <a:srgbClr val="0937C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841209"/>
            <a:ext cx="7760280" cy="59073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296" y="101888"/>
            <a:ext cx="1842253" cy="172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946" y="101888"/>
            <a:ext cx="1816512" cy="1646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331" y="2365673"/>
            <a:ext cx="2675574" cy="1620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11" y="4318189"/>
            <a:ext cx="3118762" cy="1894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676" y="1793480"/>
            <a:ext cx="1512988" cy="1809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073" y="4046397"/>
            <a:ext cx="1170046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8035438" y="3761564"/>
            <a:ext cx="24609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অডিও সিগন্যাল জেনারেটর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526314" y="6051284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অসিলোস্কোপ</a:t>
            </a:r>
            <a:r>
              <a:rPr lang="en-US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96368" y="3528106"/>
            <a:ext cx="15392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ট্রানজিস্টর টেস্টার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57010" y="1664583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অ্যামিটার</a:t>
            </a:r>
          </a:p>
        </p:txBody>
      </p:sp>
    </p:spTree>
    <p:extLst>
      <p:ext uri="{BB962C8B-B14F-4D97-AF65-F5344CB8AC3E}">
        <p14:creationId xmlns:p14="http://schemas.microsoft.com/office/powerpoint/2010/main" val="369417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Untitled-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29" y="953034"/>
            <a:ext cx="11519276" cy="5718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-25759" y="298241"/>
            <a:ext cx="83583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rgbClr val="0937C9"/>
                </a:solidFill>
              </a:rPr>
              <a:t>বিভিন্ন প্রকার হ্যান্ড টুলস এবং ইকুইপমেন্ট এর রক্ষণাবেক্ষণ </a:t>
            </a:r>
            <a:r>
              <a:rPr lang="en-US" sz="2000" b="1" dirty="0" smtClean="0">
                <a:solidFill>
                  <a:srgbClr val="0937C9"/>
                </a:solidFill>
              </a:rPr>
              <a:t>পদ্ধতিঃ-</a:t>
            </a:r>
            <a:endParaRPr lang="en-US" sz="2000" b="1" dirty="0">
              <a:solidFill>
                <a:srgbClr val="0937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4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016" y="1302589"/>
            <a:ext cx="8943305" cy="496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31820" y="388392"/>
            <a:ext cx="7997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0937C9"/>
                </a:solidFill>
              </a:rPr>
              <a:t>আজকের ক্লাস থেকে যে বিষয়গুলো সম্পর্কে আমরা ধারণা অর্জন করেছি তা নিম্নরুপঃ </a:t>
            </a:r>
          </a:p>
        </p:txBody>
      </p:sp>
    </p:spTree>
    <p:extLst>
      <p:ext uri="{BB962C8B-B14F-4D97-AF65-F5344CB8AC3E}">
        <p14:creationId xmlns:p14="http://schemas.microsoft.com/office/powerpoint/2010/main" val="138700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 flipH="1">
            <a:off x="208074" y="258279"/>
            <a:ext cx="5821172" cy="6094277"/>
          </a:xfrm>
          <a:prstGeom prst="rect">
            <a:avLst/>
          </a:prstGeom>
          <a:gradFill flip="none" rotWithShape="1">
            <a:gsLst>
              <a:gs pos="17000">
                <a:schemeClr val="bg1">
                  <a:lumMod val="95000"/>
                </a:schemeClr>
              </a:gs>
              <a:gs pos="1000">
                <a:schemeClr val="accent6">
                  <a:lumMod val="20000"/>
                  <a:lumOff val="80000"/>
                </a:schemeClr>
              </a:gs>
              <a:gs pos="75000">
                <a:schemeClr val="accent6">
                  <a:lumMod val="20000"/>
                  <a:lumOff val="80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flipH="1">
            <a:off x="5427001" y="660924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flipH="1">
            <a:off x="5375090" y="1085506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flipH="1">
            <a:off x="5427001" y="1538727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flipH="1">
            <a:off x="5427001" y="1977630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flipH="1">
            <a:off x="5427001" y="2416533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flipH="1">
            <a:off x="5427001" y="2855434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 flipH="1">
            <a:off x="5427001" y="3294337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 flipH="1">
            <a:off x="5427001" y="3733239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flipH="1">
            <a:off x="5427001" y="4172140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flipH="1">
            <a:off x="5427001" y="4611043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 flipH="1">
            <a:off x="5427001" y="5049945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flipH="1">
            <a:off x="5427001" y="5488847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flipH="1">
            <a:off x="5427001" y="5927750"/>
            <a:ext cx="318737" cy="260979"/>
          </a:xfrm>
          <a:prstGeom prst="ellipse">
            <a:avLst/>
          </a:prstGeom>
          <a:gradFill flip="none" rotWithShape="1">
            <a:gsLst>
              <a:gs pos="28000">
                <a:schemeClr val="tx1">
                  <a:lumMod val="50000"/>
                  <a:lumOff val="50000"/>
                </a:schemeClr>
              </a:gs>
              <a:gs pos="26000">
                <a:schemeClr val="bg1">
                  <a:lumMod val="85000"/>
                </a:schemeClr>
              </a:gs>
              <a:gs pos="12000">
                <a:schemeClr val="tx1">
                  <a:lumMod val="65000"/>
                  <a:lumOff val="3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47556" y="258279"/>
            <a:ext cx="5922759" cy="6094875"/>
          </a:xfrm>
          <a:prstGeom prst="rect">
            <a:avLst/>
          </a:prstGeom>
          <a:gradFill flip="none" rotWithShape="1">
            <a:gsLst>
              <a:gs pos="17000">
                <a:schemeClr val="bg1">
                  <a:lumMod val="95000"/>
                </a:schemeClr>
              </a:gs>
              <a:gs pos="1000">
                <a:schemeClr val="accent6">
                  <a:lumMod val="20000"/>
                  <a:lumOff val="80000"/>
                </a:schemeClr>
              </a:gs>
              <a:gs pos="75000">
                <a:schemeClr val="accent6">
                  <a:lumMod val="20000"/>
                  <a:lumOff val="80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s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36162" y="663366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236162" y="1103708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236162" y="1544050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236162" y="1984392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236162" y="2424734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236162" y="2865076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236162" y="3305418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236162" y="3745760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236162" y="4186102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236162" y="4626443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236162" y="5066785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236162" y="5507127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236162" y="5947470"/>
            <a:ext cx="324298" cy="261835"/>
          </a:xfrm>
          <a:prstGeom prst="ellipse">
            <a:avLst/>
          </a:prstGeom>
          <a:gradFill flip="none" rotWithShape="1">
            <a:gsLst>
              <a:gs pos="32000">
                <a:schemeClr val="bg2">
                  <a:lumMod val="75000"/>
                </a:schemeClr>
              </a:gs>
              <a:gs pos="49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586368" y="733379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5568267" y="1174184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5568264" y="1613959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5568264" y="2056175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5568266" y="2496061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5586367" y="2928785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5568267" y="3376744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5586367" y="3818650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5586368" y="4259944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5586368" y="4700627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5551180" y="5132353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5568267" y="5564078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5587149" y="6022240"/>
            <a:ext cx="845363" cy="11226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95393" y="1035516"/>
            <a:ext cx="3575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2">
            <a:clrChange>
              <a:clrFrom>
                <a:srgbClr val="617D4E"/>
              </a:clrFrom>
              <a:clrTo>
                <a:srgbClr val="617D4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518" y="2424734"/>
            <a:ext cx="4191754" cy="2516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142633" y="706864"/>
            <a:ext cx="3473811" cy="32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937849" y="939233"/>
            <a:ext cx="2724187" cy="629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</p:txBody>
      </p:sp>
      <p:sp>
        <p:nvSpPr>
          <p:cNvPr id="3" name="Rectangle 2"/>
          <p:cNvSpPr/>
          <p:nvPr/>
        </p:nvSpPr>
        <p:spPr>
          <a:xfrm>
            <a:off x="6382975" y="2975839"/>
            <a:ext cx="5709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১) দশটি হ্যান্ড টুলস এর ব্যবহার </a:t>
            </a:r>
            <a:r>
              <a:rPr lang="en-US" sz="2400" dirty="0" smtClean="0"/>
              <a:t>লিখবে। </a:t>
            </a:r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en-US" sz="2400" dirty="0"/>
              <a:t> ২) দশটি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ইকুইপমেন্ট </a:t>
            </a:r>
            <a:r>
              <a:rPr lang="en-US" sz="2400" dirty="0" smtClean="0"/>
              <a:t>এর </a:t>
            </a:r>
            <a:r>
              <a:rPr lang="en-US" sz="2400" dirty="0"/>
              <a:t>নাম </a:t>
            </a:r>
            <a:r>
              <a:rPr lang="en-US" sz="2400" dirty="0" smtClean="0"/>
              <a:t>‍লিখবে।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5040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8377"/>
            <a:ext cx="12191999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আগামী </a:t>
            </a:r>
            <a:r>
              <a:rPr lang="en-US" sz="4800" b="1" dirty="0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৫</a:t>
            </a:r>
            <a:r>
              <a:rPr lang="en-US" sz="4800" b="1" dirty="0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dirty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তম </a:t>
            </a:r>
            <a:r>
              <a:rPr lang="as-IN" sz="4800" b="1" dirty="0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অনলাইন</a:t>
            </a:r>
            <a:r>
              <a:rPr lang="en-US" sz="4800" b="1" dirty="0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ক্লাসে</a:t>
            </a:r>
            <a:r>
              <a:rPr lang="en-US" sz="5400" b="1" dirty="0" smtClean="0">
                <a:solidFill>
                  <a:srgbClr val="0937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জেনারেল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ইলেকট্রনিক্স-১ 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ট্রেডের                                                                     </a:t>
            </a:r>
            <a:r>
              <a:rPr lang="en-US" sz="2800" b="1" dirty="0" smtClean="0">
                <a:solidFill>
                  <a:srgbClr val="014B7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</a:t>
            </a:r>
            <a:r>
              <a:rPr lang="bn-BD" sz="2800" b="1" dirty="0">
                <a:solidFill>
                  <a:srgbClr val="014B7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BD" sz="2800" b="1" dirty="0" smtClean="0">
                <a:solidFill>
                  <a:srgbClr val="014B7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b="1" dirty="0" smtClean="0">
                <a:solidFill>
                  <a:srgbClr val="014B7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 smtClean="0">
                <a:solidFill>
                  <a:srgbClr val="0937C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bn-BD" sz="2800" b="1" dirty="0" smtClean="0">
                <a:solidFill>
                  <a:srgbClr val="0937C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অধ্যায়</a:t>
            </a:r>
            <a:r>
              <a:rPr lang="en-US" sz="2800" b="1" dirty="0" smtClean="0">
                <a:solidFill>
                  <a:srgbClr val="0937C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rgbClr val="00277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নিয়ে</a:t>
            </a:r>
            <a:r>
              <a:rPr lang="en-US" sz="2800" b="1" dirty="0" smtClean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আলোচনা করা </a:t>
            </a:r>
            <a:r>
              <a:rPr lang="en-US" sz="2800" b="1" dirty="0" smtClean="0">
                <a:solidFill>
                  <a:srgbClr val="0027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হবে।</a:t>
            </a:r>
            <a:endParaRPr lang="en-US" sz="2800" b="1" dirty="0" smtClean="0">
              <a:solidFill>
                <a:srgbClr val="00277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b="1" dirty="0">
              <a:solidFill>
                <a:srgbClr val="0937C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0" y="2400664"/>
            <a:ext cx="1191295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b="1" dirty="0"/>
          </a:p>
          <a:p>
            <a:pPr algn="ctr">
              <a:lnSpc>
                <a:spcPct val="150000"/>
              </a:lnSpc>
            </a:pPr>
            <a:r>
              <a:rPr lang="bn-IN" sz="4000" b="1" i="1" dirty="0">
                <a:solidFill>
                  <a:srgbClr val="FF0000"/>
                </a:solidFill>
              </a:rPr>
              <a:t>ইলেকট্রনিক্স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as-IN" sz="4000" b="1" i="1" dirty="0">
                <a:solidFill>
                  <a:srgbClr val="FF0000"/>
                </a:solidFill>
              </a:rPr>
              <a:t>সম্পর্কিত নতুন নতুন ভিডিও পেতে </a:t>
            </a:r>
            <a:endParaRPr lang="en-US" sz="4000" b="1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bn-IN" sz="4000" b="1" i="1" dirty="0">
                <a:solidFill>
                  <a:srgbClr val="FF0000"/>
                </a:solidFill>
              </a:rPr>
              <a:t>আমাদের </a:t>
            </a:r>
            <a:r>
              <a:rPr lang="bn-IN" sz="4000" b="1" i="1" dirty="0" smtClean="0">
                <a:solidFill>
                  <a:srgbClr val="FF0000"/>
                </a:solidFill>
              </a:rPr>
              <a:t>চ্যানেল</a:t>
            </a:r>
            <a:r>
              <a:rPr lang="en-US" sz="4000" b="1" i="1" dirty="0">
                <a:solidFill>
                  <a:srgbClr val="FF0000"/>
                </a:solidFill>
              </a:rPr>
              <a:t>টি</a:t>
            </a:r>
            <a:r>
              <a:rPr lang="bn-IN" sz="4000" b="1" i="1" dirty="0">
                <a:solidFill>
                  <a:srgbClr val="FF0000"/>
                </a:solidFill>
              </a:rPr>
              <a:t> সাবস্ক্রাইব </a:t>
            </a:r>
            <a:r>
              <a:rPr lang="en-US" sz="4000" b="1" i="1" dirty="0">
                <a:solidFill>
                  <a:srgbClr val="FF0000"/>
                </a:solidFill>
              </a:rPr>
              <a:t>করে </a:t>
            </a:r>
            <a:r>
              <a:rPr lang="bn-IN" sz="4000" b="1" i="1" dirty="0">
                <a:solidFill>
                  <a:srgbClr val="FF0000"/>
                </a:solidFill>
              </a:rPr>
              <a:t>আমাদের সাথে যুক্ত থাকতে পারো </a:t>
            </a:r>
            <a:endParaRPr lang="en-US" sz="4000" b="1" i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360" y="5459546"/>
            <a:ext cx="5499277" cy="135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949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11EAB5A-2F02-424D-A434-9A28B3C04007}"/>
              </a:ext>
            </a:extLst>
          </p:cNvPr>
          <p:cNvGrpSpPr/>
          <p:nvPr/>
        </p:nvGrpSpPr>
        <p:grpSpPr>
          <a:xfrm>
            <a:off x="115909" y="103032"/>
            <a:ext cx="11925837" cy="6555346"/>
            <a:chOff x="89760" y="-63502"/>
            <a:chExt cx="12138714" cy="6857998"/>
          </a:xfrm>
        </p:grpSpPr>
        <p:sp>
          <p:nvSpPr>
            <p:cNvPr id="5" name="Rectangle 4"/>
            <p:cNvSpPr/>
            <p:nvPr/>
          </p:nvSpPr>
          <p:spPr>
            <a:xfrm flipH="1">
              <a:off x="89760" y="-63502"/>
              <a:ext cx="6008469" cy="6857998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79000"/>
                    <a:lumOff val="21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 flipH="1">
              <a:off x="5539359" y="309338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flipH="1">
              <a:off x="5539359" y="803241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flipH="1">
              <a:off x="5539359" y="1297145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flipH="1">
              <a:off x="5539359" y="1791051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flipH="1">
              <a:off x="5539359" y="2284954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flipH="1">
              <a:off x="5539359" y="2778859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flipH="1">
              <a:off x="5539359" y="3272764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flipH="1">
              <a:off x="5539359" y="3766667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flipH="1">
              <a:off x="5539359" y="4260572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flipH="1">
              <a:off x="5539359" y="4754477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flipH="1">
              <a:off x="5539359" y="5248381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flipH="1">
              <a:off x="5539359" y="5742285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flipH="1">
              <a:off x="5539359" y="6236190"/>
              <a:ext cx="295253" cy="293685"/>
            </a:xfrm>
            <a:prstGeom prst="ellipse">
              <a:avLst/>
            </a:prstGeom>
            <a:gradFill flip="none" rotWithShape="1">
              <a:gsLst>
                <a:gs pos="28000">
                  <a:schemeClr val="tx1">
                    <a:lumMod val="50000"/>
                    <a:lumOff val="50000"/>
                  </a:schemeClr>
                </a:gs>
                <a:gs pos="26000">
                  <a:schemeClr val="bg1">
                    <a:lumMod val="85000"/>
                  </a:schemeClr>
                </a:gs>
                <a:gs pos="12000">
                  <a:schemeClr val="tx1">
                    <a:lumMod val="65000"/>
                    <a:lumOff val="3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98229" y="-63502"/>
              <a:ext cx="6130245" cy="6857998"/>
            </a:xfrm>
            <a:prstGeom prst="rect">
              <a:avLst/>
            </a:prstGeom>
            <a:gradFill flip="none" rotWithShape="1">
              <a:gsLst>
                <a:gs pos="5000">
                  <a:schemeClr val="accent6">
                    <a:lumMod val="0"/>
                    <a:lumOff val="100000"/>
                  </a:schemeClr>
                </a:gs>
                <a:gs pos="0">
                  <a:schemeClr val="accent6">
                    <a:lumMod val="45000"/>
                    <a:lumOff val="55000"/>
                    <a:alpha val="0"/>
                  </a:schemeClr>
                </a:gs>
                <a:gs pos="9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s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288905" y="312085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288905" y="807610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288905" y="1303135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288905" y="1798660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288905" y="2294184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288905" y="2789708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288905" y="3285234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288905" y="3780758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288905" y="4276282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288905" y="4771806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288905" y="5267331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288905" y="5762857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288905" y="6258381"/>
              <a:ext cx="300405" cy="294648"/>
            </a:xfrm>
            <a:prstGeom prst="ellipse">
              <a:avLst/>
            </a:prstGeom>
            <a:gradFill flip="none" rotWithShape="1">
              <a:gsLst>
                <a:gs pos="32000">
                  <a:schemeClr val="bg2">
                    <a:lumMod val="75000"/>
                  </a:schemeClr>
                </a:gs>
                <a:gs pos="49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686985" y="390872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670217" y="886918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5670215" y="1381804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5670215" y="1879439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670216" y="2374449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5686984" y="2861402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5670217" y="3365498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686984" y="3862782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686985" y="4359379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686985" y="4855287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654389" y="5341115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670217" y="5826944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687708" y="6342521"/>
              <a:ext cx="783081" cy="12633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40529" y="417579"/>
              <a:ext cx="30389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</a:t>
              </a:r>
              <a:endPara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9071" y="3345808"/>
              <a:ext cx="4846503" cy="67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প্রথম</a:t>
              </a:r>
              <a:r>
                <a:rPr lang="bn-BD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36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as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পাঠ-১.১</a:t>
              </a:r>
              <a:endParaRPr lang="as-IN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9761" y="4205012"/>
              <a:ext cx="5406547" cy="1942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200"/>
                </a:spcBef>
                <a:spcAft>
                  <a:spcPts val="800"/>
                </a:spcAft>
              </a:pPr>
              <a:r>
                <a:rPr lang="en-US" sz="3200" b="1" u="sng" dirty="0" smtClean="0">
                  <a:solidFill>
                    <a:srgbClr val="0937C9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বিষয়ঃ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as-IN" sz="2800" b="1" dirty="0" smtClean="0">
                  <a:solidFill>
                    <a:srgbClr val="0937C9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ইলেক্ট্রনিক </a:t>
              </a:r>
              <a:r>
                <a:rPr lang="as-IN" sz="2800" b="1" dirty="0">
                  <a:solidFill>
                    <a:srgbClr val="0937C9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সিস্টেমে ব্যবহৃত হ্যান্ড টুলস ও </a:t>
              </a:r>
              <a:r>
                <a:rPr lang="as-IN" sz="2800" b="1" dirty="0" smtClean="0">
                  <a:solidFill>
                    <a:srgbClr val="0937C9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যন্ত্রপাতি</a:t>
              </a:r>
              <a:r>
                <a:rPr lang="en-US" sz="2800" b="1" dirty="0" smtClean="0">
                  <a:solidFill>
                    <a:srgbClr val="0937C9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।</a:t>
              </a:r>
              <a:endParaRPr lang="en-US" sz="2800" b="1" dirty="0">
                <a:solidFill>
                  <a:srgbClr val="0937C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972485" y="3799264"/>
              <a:ext cx="2014879" cy="740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as-IN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10262" y="1946936"/>
              <a:ext cx="5205491" cy="1652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800"/>
                </a:spcAft>
              </a:pPr>
              <a:r>
                <a:rPr lang="en-US" sz="2400" b="1" dirty="0">
                  <a:solidFill>
                    <a:srgbClr val="FF0000"/>
                  </a:solidFill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ট্রেড</a:t>
              </a:r>
              <a:r>
                <a:rPr lang="en-US" sz="24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ঃ-</a:t>
              </a:r>
              <a:r>
                <a:rPr lang="en-US" sz="2400" b="1" dirty="0">
                  <a:solidFill>
                    <a:srgbClr val="FF0000"/>
                  </a:solidFill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জেনারেল</a:t>
              </a:r>
              <a:r>
                <a:rPr lang="en-US" sz="24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Nirmala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ইলেকট্রনিক্স-১</a:t>
              </a:r>
              <a:r>
                <a:rPr lang="bn-BD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নব</a:t>
              </a:r>
              <a:r>
                <a:rPr lang="bn-BD" sz="32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 শ্রেণি</a:t>
              </a:r>
              <a:endPara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800" dirty="0"/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148" y="477803"/>
            <a:ext cx="4377898" cy="6004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37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C9A1C71-347B-44A9-88B4-692D9731582D}"/>
              </a:ext>
            </a:extLst>
          </p:cNvPr>
          <p:cNvSpPr txBox="1"/>
          <p:nvPr/>
        </p:nvSpPr>
        <p:spPr>
          <a:xfrm>
            <a:off x="2955850" y="3666606"/>
            <a:ext cx="1881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Calibri Light" panose="020F0302020204030204" pitchFamily="34" charset="0"/>
              </a:rPr>
              <a:t>FABRIKAM RESIDENCES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44100" y="352754"/>
            <a:ext cx="101649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00B050"/>
                </a:solidFill>
                <a:latin typeface="Algerian" panose="04020705040A02060702" pitchFamily="82" charset="0"/>
              </a:rPr>
              <a:t>আজকের ক্লাসে </a:t>
            </a:r>
            <a:r>
              <a:rPr lang="en-US" sz="4400" b="1" u="sng" dirty="0" smtClean="0">
                <a:solidFill>
                  <a:srgbClr val="00B050"/>
                </a:solidFill>
                <a:latin typeface="Algerian" panose="04020705040A02060702" pitchFamily="82" charset="0"/>
              </a:rPr>
              <a:t>যে </a:t>
            </a:r>
            <a:r>
              <a:rPr lang="en-US" sz="4400" b="1" u="sng" dirty="0">
                <a:solidFill>
                  <a:srgbClr val="00B050"/>
                </a:solidFill>
                <a:latin typeface="Algerian" panose="04020705040A02060702" pitchFamily="82" charset="0"/>
              </a:rPr>
              <a:t>বিষয়গুলো </a:t>
            </a:r>
            <a:r>
              <a:rPr lang="en-US" sz="4400" b="1" u="sng" dirty="0" smtClean="0">
                <a:solidFill>
                  <a:srgbClr val="00B050"/>
                </a:solidFill>
                <a:latin typeface="Algerian" panose="04020705040A02060702" pitchFamily="82" charset="0"/>
              </a:rPr>
              <a:t>থাকছে</a:t>
            </a:r>
          </a:p>
        </p:txBody>
      </p:sp>
      <p:pic>
        <p:nvPicPr>
          <p:cNvPr id="4" name="Picture 3" descr="Untitled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" y="2511381"/>
            <a:ext cx="11951593" cy="4043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2919513" y="1380189"/>
            <a:ext cx="6248400" cy="79634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ln w="76200" cmpd="thinThick">
            <a:solidFill>
              <a:srgbClr val="FF0000">
                <a:alpha val="99000"/>
              </a:srgbClr>
            </a:solidFill>
          </a:ln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01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C9A1C71-347B-44A9-88B4-692D9731582D}"/>
              </a:ext>
            </a:extLst>
          </p:cNvPr>
          <p:cNvSpPr txBox="1"/>
          <p:nvPr/>
        </p:nvSpPr>
        <p:spPr>
          <a:xfrm>
            <a:off x="2955850" y="3666606"/>
            <a:ext cx="1881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Calibri Light" panose="020F0302020204030204" pitchFamily="34" charset="0"/>
              </a:rPr>
              <a:t>FABRIKAM RESIDENCES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" y="417113"/>
            <a:ext cx="12192000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হ্যান্ড টুলস কাকে বলে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হাতের মাধ্যমে ব্যবহৃত হয় এমন কোনো কাজ করার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ক্ষেত্রে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যে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টুলস ব্যবহার করা হয় তাকে মূলত হ্যান্ড টুলস বলে। </a:t>
            </a: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ইলেকট্রনিক্স হ্যান্ড টুলস কাকে বলে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ইলেকট্রনিক্স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কাজ করার ক্ষেত্রে হাতের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মাধ্যমে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যে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টুলস ব্যবহার করা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হয় তাকে মূলত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ইলেকট্রনিক্স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হ্যান্ড টুলস বলে।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171" y="3888084"/>
            <a:ext cx="3786389" cy="2940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262" y="3229240"/>
            <a:ext cx="3349057" cy="3599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902" y="204692"/>
            <a:ext cx="3464417" cy="2578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803" y="206062"/>
            <a:ext cx="2336757" cy="2253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058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C9A1C71-347B-44A9-88B4-692D9731582D}"/>
              </a:ext>
            </a:extLst>
          </p:cNvPr>
          <p:cNvSpPr txBox="1"/>
          <p:nvPr/>
        </p:nvSpPr>
        <p:spPr>
          <a:xfrm>
            <a:off x="2955850" y="3666606"/>
            <a:ext cx="1881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Calibri Light" panose="020F0302020204030204" pitchFamily="34" charset="0"/>
              </a:rPr>
              <a:t>FABRIKAM RESIDENCES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4" y="1115717"/>
            <a:ext cx="7426147" cy="5409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-16777" y="256434"/>
            <a:ext cx="7732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বিভিন্ন প্রকার হ্যান্ড টুলস এর নামঃ-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45" y="3987262"/>
            <a:ext cx="4317248" cy="2871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482" y="1919552"/>
            <a:ext cx="4317248" cy="2299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6" b="18961"/>
          <a:stretch/>
        </p:blipFill>
        <p:spPr>
          <a:xfrm>
            <a:off x="8223014" y="128790"/>
            <a:ext cx="3740553" cy="1983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598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7951"/>
            <a:ext cx="6104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বিভিন্ন প্রকার হ্যান্ড টুলস এর </a:t>
            </a:r>
            <a:r>
              <a:rPr lang="as-IN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চিত্র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ঃ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" y="769616"/>
            <a:ext cx="2527847" cy="1703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864720" y="2103412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ভাইস</a:t>
            </a: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33324" y="250925"/>
            <a:ext cx="1703128" cy="2740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057133" y="1359569"/>
            <a:ext cx="1414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ডায়াগনাল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কাটিং </a:t>
            </a:r>
            <a:r>
              <a:rPr lang="en-US" sz="1600" b="1" dirty="0">
                <a:solidFill>
                  <a:srgbClr val="C00000"/>
                </a:solidFill>
              </a:rPr>
              <a:t>প্লায়ার্স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767" y="756735"/>
            <a:ext cx="2952750" cy="1703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" t="21758" r="5448" b="26322"/>
          <a:stretch/>
        </p:blipFill>
        <p:spPr>
          <a:xfrm>
            <a:off x="8593141" y="769614"/>
            <a:ext cx="3213197" cy="1703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8769539" y="1987296"/>
            <a:ext cx="1571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অ্যালাইন কি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6" y="2563566"/>
            <a:ext cx="2527847" cy="1613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222732" y="3733733"/>
            <a:ext cx="66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ছুরি</a:t>
            </a:r>
            <a:r>
              <a:rPr lang="en-US" dirty="0"/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" t="23233" r="9640" b="27151"/>
          <a:stretch/>
        </p:blipFill>
        <p:spPr>
          <a:xfrm>
            <a:off x="2737700" y="2563566"/>
            <a:ext cx="2717443" cy="1613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2737700" y="2878031"/>
            <a:ext cx="1539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স্ক্রু  ড্রাইভার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6" b="16303"/>
          <a:stretch/>
        </p:blipFill>
        <p:spPr>
          <a:xfrm>
            <a:off x="5547767" y="2563567"/>
            <a:ext cx="2952750" cy="1613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1" b="33844"/>
          <a:stretch/>
        </p:blipFill>
        <p:spPr>
          <a:xfrm>
            <a:off x="8593141" y="2609784"/>
            <a:ext cx="3213197" cy="1567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6511589" y="3859231"/>
            <a:ext cx="2127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সোল্ডারিং আয়রন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704170" y="3690426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স্প্যানারস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9" r="28622"/>
          <a:stretch/>
        </p:blipFill>
        <p:spPr>
          <a:xfrm rot="16200000">
            <a:off x="566582" y="3814694"/>
            <a:ext cx="1617776" cy="252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" t="12996" r="6183" b="10548"/>
          <a:stretch/>
        </p:blipFill>
        <p:spPr>
          <a:xfrm>
            <a:off x="2737700" y="4267867"/>
            <a:ext cx="2733603" cy="1617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1" t="-1403" r="17850" b="18522"/>
          <a:stretch/>
        </p:blipFill>
        <p:spPr>
          <a:xfrm>
            <a:off x="5571471" y="4195052"/>
            <a:ext cx="2929046" cy="1685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131" y="5602172"/>
            <a:ext cx="2296732" cy="1148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094" y="4228563"/>
            <a:ext cx="3167244" cy="1399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Rectangle 25"/>
          <p:cNvSpPr/>
          <p:nvPr/>
        </p:nvSpPr>
        <p:spPr>
          <a:xfrm>
            <a:off x="217202" y="5443264"/>
            <a:ext cx="1587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নোজ প্লায়ার্স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77573" y="5232840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ড্রিল মেশিন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169352" y="5443264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ক্লিনিং ব্রাশ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406" y="6197813"/>
            <a:ext cx="8997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937C9"/>
                </a:solidFill>
              </a:rPr>
              <a:t>উপরিউক্ত ছবির মাধ্যমে আমরা বিভিন্ন প্রকার হ্যান্ড টুলস সম্পর্কে জানতে এবং চিন্তে পারলাম। </a:t>
            </a:r>
          </a:p>
        </p:txBody>
      </p:sp>
    </p:spTree>
    <p:extLst>
      <p:ext uri="{BB962C8B-B14F-4D97-AF65-F5344CB8AC3E}">
        <p14:creationId xmlns:p14="http://schemas.microsoft.com/office/powerpoint/2010/main" val="110222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C9A1C71-347B-44A9-88B4-692D9731582D}"/>
              </a:ext>
            </a:extLst>
          </p:cNvPr>
          <p:cNvSpPr txBox="1"/>
          <p:nvPr/>
        </p:nvSpPr>
        <p:spPr>
          <a:xfrm>
            <a:off x="2955850" y="3666606"/>
            <a:ext cx="1881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Calibri Light" panose="020F0302020204030204" pitchFamily="34" charset="0"/>
              </a:rPr>
              <a:t>FABRIKAM RESIDENCES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6722" y="292850"/>
            <a:ext cx="8967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বিভিন্ন প্রকার </a:t>
            </a:r>
            <a:r>
              <a:rPr lang="en-US" sz="3600" b="1" u="sng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ইকুইপমেন্ট এর </a:t>
            </a:r>
            <a:r>
              <a:rPr lang="en-US" sz="3600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নামঃ-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5" y="939181"/>
            <a:ext cx="10225826" cy="5762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704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C9A1C71-347B-44A9-88B4-692D9731582D}"/>
              </a:ext>
            </a:extLst>
          </p:cNvPr>
          <p:cNvSpPr txBox="1"/>
          <p:nvPr/>
        </p:nvSpPr>
        <p:spPr>
          <a:xfrm>
            <a:off x="2955850" y="3666606"/>
            <a:ext cx="1881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Calibri Light" panose="020F0302020204030204" pitchFamily="34" charset="0"/>
              </a:rPr>
              <a:t>FABRIKAM RESIDENCES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9667"/>
            <a:ext cx="89675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>
                <a:solidFill>
                  <a:schemeClr val="accent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বিভিন্ন প্রকার </a:t>
            </a:r>
            <a:r>
              <a:rPr lang="en-US" sz="2800" b="1" u="sng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ইকুইপমেন্ট এর </a:t>
            </a:r>
            <a:r>
              <a:rPr lang="as-IN" sz="2800" b="1" u="sng" dirty="0">
                <a:solidFill>
                  <a:schemeClr val="accent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চিত্র</a:t>
            </a:r>
            <a:r>
              <a:rPr lang="en-US" sz="2800" b="1" u="sng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ঃ</a:t>
            </a:r>
            <a:r>
              <a:rPr lang="en-US" sz="2800" b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800" b="1" u="sng" dirty="0">
              <a:solidFill>
                <a:schemeClr val="accent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74" y="622887"/>
            <a:ext cx="24384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4" y="635766"/>
            <a:ext cx="1075788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742" y="637918"/>
            <a:ext cx="3278881" cy="2436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548" y="622887"/>
            <a:ext cx="2615002" cy="245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476" y="635766"/>
            <a:ext cx="1983936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74" y="3213144"/>
            <a:ext cx="4497071" cy="272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49" y="3213144"/>
            <a:ext cx="4483797" cy="272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800" y="3213144"/>
            <a:ext cx="2277611" cy="2724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137374" y="6221479"/>
            <a:ext cx="10011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উপরিউক্ত ছবির মাধ্যমে আমরা বিভিন্ন প্রকার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ইকুইপমেন্ট </a:t>
            </a:r>
            <a:r>
              <a:rPr lang="en-US" b="1" dirty="0" smtClean="0">
                <a:solidFill>
                  <a:srgbClr val="002060"/>
                </a:solidFill>
              </a:rPr>
              <a:t>সম্পর্কে </a:t>
            </a:r>
            <a:r>
              <a:rPr lang="en-US" b="1" dirty="0">
                <a:solidFill>
                  <a:srgbClr val="002060"/>
                </a:solidFill>
              </a:rPr>
              <a:t>জানতে এবং চিন্তে পারলাম।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465970" y="5888146"/>
            <a:ext cx="2215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ট্রানজিস্টর টেস্টার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35538" y="5548508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অসিলোস্কোপ</a:t>
            </a:r>
            <a:r>
              <a:rPr lang="en-US" dirty="0"/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8856" y="5525388"/>
            <a:ext cx="3111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অডিও সিগন্যাল জেনারেটর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506110" y="2769229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অ্যামিটার</a:t>
            </a:r>
          </a:p>
        </p:txBody>
      </p:sp>
    </p:spTree>
    <p:extLst>
      <p:ext uri="{BB962C8B-B14F-4D97-AF65-F5344CB8AC3E}">
        <p14:creationId xmlns:p14="http://schemas.microsoft.com/office/powerpoint/2010/main" val="5608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C9A1C71-347B-44A9-88B4-692D9731582D}"/>
              </a:ext>
            </a:extLst>
          </p:cNvPr>
          <p:cNvSpPr txBox="1"/>
          <p:nvPr/>
        </p:nvSpPr>
        <p:spPr>
          <a:xfrm>
            <a:off x="2955850" y="3666606"/>
            <a:ext cx="1881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Calibri Light" panose="020F0302020204030204" pitchFamily="34" charset="0"/>
              </a:rPr>
              <a:t>FABRIKAM RESIDENCES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-16777" y="256434"/>
            <a:ext cx="8941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বিভিন্ন প্রকার হ্যান্ড টুলস এর </a:t>
            </a:r>
            <a:r>
              <a:rPr lang="as-IN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ব্যবহার</a:t>
            </a:r>
            <a:r>
              <a:rPr lang="en-US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ঃ-</a:t>
            </a:r>
            <a:r>
              <a:rPr lang="as-IN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8" y="982044"/>
            <a:ext cx="8915400" cy="5676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08" y="182410"/>
            <a:ext cx="1812929" cy="1221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6" b="16303"/>
          <a:stretch/>
        </p:blipFill>
        <p:spPr>
          <a:xfrm>
            <a:off x="9560781" y="1494620"/>
            <a:ext cx="1978689" cy="1081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435" y="2666597"/>
            <a:ext cx="2527847" cy="1613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208" y="4499623"/>
            <a:ext cx="2740299" cy="1703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9560781" y="3974383"/>
            <a:ext cx="66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ছুরি</a:t>
            </a:r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000480" y="793137"/>
            <a:ext cx="849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ভাইস</a:t>
            </a:r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064495" y="2342318"/>
            <a:ext cx="2127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সোল্ডারিং আয়রন </a:t>
            </a:r>
          </a:p>
        </p:txBody>
      </p:sp>
    </p:spTree>
    <p:extLst>
      <p:ext uri="{BB962C8B-B14F-4D97-AF65-F5344CB8AC3E}">
        <p14:creationId xmlns:p14="http://schemas.microsoft.com/office/powerpoint/2010/main" val="348298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951641_Hexagon presentation light_AAS_v4" id="{358289A0-A26B-433F-AD2B-1F8832C96153}" vid="{92CDC91D-95BF-4897-87D6-494563DF79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F8919DE-9BD9-47A9-9F5D-16EBB96879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0A5AF1-8C57-4290-936E-5FD27C9572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7F4215-C6BB-44A3-9A5E-9446E683590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Hexagon presentation light</Template>
  <TotalTime>0</TotalTime>
  <Words>289</Words>
  <Application>Microsoft Office PowerPoint</Application>
  <PresentationFormat>Widescreen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Algerian</vt:lpstr>
      <vt:lpstr>Arial</vt:lpstr>
      <vt:lpstr>Arial Black</vt:lpstr>
      <vt:lpstr>Calibri</vt:lpstr>
      <vt:lpstr>Calibri Light</vt:lpstr>
      <vt:lpstr>CiscoSans ExtraLight</vt:lpstr>
      <vt:lpstr>Engravers MT</vt:lpstr>
      <vt:lpstr>Gill Sans SemiBold</vt:lpstr>
      <vt:lpstr>NikoshBAN</vt:lpstr>
      <vt:lpstr>Nirmala UI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2020-09-12T09:05:36Z</dcterms:created>
  <dcterms:modified xsi:type="dcterms:W3CDTF">2020-09-13T10:12:11Z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