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73" r:id="rId9"/>
    <p:sldId id="264" r:id="rId10"/>
    <p:sldId id="263" r:id="rId11"/>
    <p:sldId id="265" r:id="rId12"/>
    <p:sldId id="266" r:id="rId13"/>
    <p:sldId id="267" r:id="rId14"/>
    <p:sldId id="268" r:id="rId15"/>
    <p:sldId id="274" r:id="rId16"/>
    <p:sldId id="269" r:id="rId17"/>
    <p:sldId id="270" r:id="rId18"/>
    <p:sldId id="272" r:id="rId19"/>
    <p:sldId id="27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6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C9D75-B561-47F7-B360-B2FDBA70AC3E}" type="datetimeFigureOut">
              <a:rPr lang="en-US" smtClean="0"/>
              <a:t>13-Sep-20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740B-645E-4C50-AA6E-4D0EA6E05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6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C9D75-B561-47F7-B360-B2FDBA70AC3E}" type="datetimeFigureOut">
              <a:rPr lang="en-US" smtClean="0"/>
              <a:t>13-Sep-20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740B-645E-4C50-AA6E-4D0EA6E05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405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C9D75-B561-47F7-B360-B2FDBA70AC3E}" type="datetimeFigureOut">
              <a:rPr lang="en-US" smtClean="0"/>
              <a:t>13-Sep-20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740B-645E-4C50-AA6E-4D0EA6E05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62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C9D75-B561-47F7-B360-B2FDBA70AC3E}" type="datetimeFigureOut">
              <a:rPr lang="en-US" smtClean="0"/>
              <a:t>13-Sep-20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740B-645E-4C50-AA6E-4D0EA6E05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95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C9D75-B561-47F7-B360-B2FDBA70AC3E}" type="datetimeFigureOut">
              <a:rPr lang="en-US" smtClean="0"/>
              <a:t>13-Sep-20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740B-645E-4C50-AA6E-4D0EA6E05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392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C9D75-B561-47F7-B360-B2FDBA70AC3E}" type="datetimeFigureOut">
              <a:rPr lang="en-US" smtClean="0"/>
              <a:t>13-Sep-20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740B-645E-4C50-AA6E-4D0EA6E05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0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C9D75-B561-47F7-B360-B2FDBA70AC3E}" type="datetimeFigureOut">
              <a:rPr lang="en-US" smtClean="0"/>
              <a:t>13-Sep-20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740B-645E-4C50-AA6E-4D0EA6E05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3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C9D75-B561-47F7-B360-B2FDBA70AC3E}" type="datetimeFigureOut">
              <a:rPr lang="en-US" smtClean="0"/>
              <a:t>13-Sep-20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740B-645E-4C50-AA6E-4D0EA6E05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8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C9D75-B561-47F7-B360-B2FDBA70AC3E}" type="datetimeFigureOut">
              <a:rPr lang="en-US" smtClean="0"/>
              <a:t>13-Sep-20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740B-645E-4C50-AA6E-4D0EA6E05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931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C9D75-B561-47F7-B360-B2FDBA70AC3E}" type="datetimeFigureOut">
              <a:rPr lang="en-US" smtClean="0"/>
              <a:t>13-Sep-20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740B-645E-4C50-AA6E-4D0EA6E05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86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C9D75-B561-47F7-B360-B2FDBA70AC3E}" type="datetimeFigureOut">
              <a:rPr lang="en-US" smtClean="0"/>
              <a:t>13-Sep-20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740B-645E-4C50-AA6E-4D0EA6E05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690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C9D75-B561-47F7-B360-B2FDBA70AC3E}" type="datetimeFigureOut">
              <a:rPr lang="en-US" smtClean="0"/>
              <a:t>13-Sep-20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3740B-645E-4C50-AA6E-4D0EA6E05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6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5041" y="0"/>
            <a:ext cx="12120915" cy="6858002"/>
            <a:chOff x="55041" y="0"/>
            <a:chExt cx="12120915" cy="685800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861" y="0"/>
              <a:ext cx="11730456" cy="268015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3204550" y="3259591"/>
              <a:ext cx="6858002" cy="338820"/>
            </a:xfrm>
            <a:prstGeom prst="rect">
              <a:avLst/>
            </a:prstGeom>
            <a:ln>
              <a:noFill/>
            </a:ln>
            <a:effectLst>
              <a:softEdge rad="63500"/>
            </a:effectLst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728563" y="3410608"/>
              <a:ext cx="6589987" cy="304799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180" y="6526924"/>
              <a:ext cx="11421978" cy="331078"/>
            </a:xfrm>
            <a:prstGeom prst="rect">
              <a:avLst/>
            </a:prstGeom>
            <a:effectLst>
              <a:softEdge rad="63500"/>
            </a:effectLst>
          </p:spPr>
        </p:pic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61" y="213775"/>
            <a:ext cx="11370337" cy="63673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90838" y="275741"/>
            <a:ext cx="7740870" cy="9233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বিসমিল্লাহীর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রহমানের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রাহিম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11706" y="1823945"/>
            <a:ext cx="8544912" cy="11079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প্রশংসা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তায়ালার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49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5041" y="0"/>
            <a:ext cx="12120915" cy="6858002"/>
            <a:chOff x="55041" y="0"/>
            <a:chExt cx="12120915" cy="685800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861" y="0"/>
              <a:ext cx="11730456" cy="268015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3204550" y="3259591"/>
              <a:ext cx="6858002" cy="338820"/>
            </a:xfrm>
            <a:prstGeom prst="rect">
              <a:avLst/>
            </a:prstGeom>
            <a:ln>
              <a:noFill/>
            </a:ln>
            <a:effectLst>
              <a:softEdge rad="63500"/>
            </a:effectLst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728563" y="3410608"/>
              <a:ext cx="6589987" cy="304799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180" y="6526924"/>
              <a:ext cx="11421978" cy="331078"/>
            </a:xfrm>
            <a:prstGeom prst="rect">
              <a:avLst/>
            </a:prstGeom>
            <a:effectLst>
              <a:softEdge rad="63500"/>
            </a:effectLst>
          </p:spPr>
        </p:pic>
      </p:grpSp>
      <p:pic>
        <p:nvPicPr>
          <p:cNvPr id="7" name="Picture 2" descr="E:\digital trainning\saifur pic\kolamsegaran1-uploa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838200"/>
            <a:ext cx="5257800" cy="5105400"/>
          </a:xfrm>
          <a:prstGeom prst="rect">
            <a:avLst/>
          </a:prstGeom>
          <a:noFill/>
        </p:spPr>
      </p:pic>
      <p:sp>
        <p:nvSpPr>
          <p:cNvPr id="8" name="Notched Right Arrow 7"/>
          <p:cNvSpPr/>
          <p:nvPr/>
        </p:nvSpPr>
        <p:spPr>
          <a:xfrm>
            <a:off x="1676400" y="4495800"/>
            <a:ext cx="4038600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0" y="434340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পাড়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663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5041" y="0"/>
            <a:ext cx="12120915" cy="6858002"/>
            <a:chOff x="55041" y="0"/>
            <a:chExt cx="12120915" cy="685800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861" y="0"/>
              <a:ext cx="11730456" cy="268015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3204550" y="3259591"/>
              <a:ext cx="6858002" cy="338820"/>
            </a:xfrm>
            <a:prstGeom prst="rect">
              <a:avLst/>
            </a:prstGeom>
            <a:ln>
              <a:noFill/>
            </a:ln>
            <a:effectLst>
              <a:softEdge rad="63500"/>
            </a:effectLst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728563" y="3410608"/>
              <a:ext cx="6589987" cy="304799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180" y="6526924"/>
              <a:ext cx="11421978" cy="331078"/>
            </a:xfrm>
            <a:prstGeom prst="rect">
              <a:avLst/>
            </a:prstGeom>
            <a:effectLst>
              <a:softEdge rad="63500"/>
            </a:effectLst>
          </p:spPr>
        </p:pic>
      </p:grpSp>
      <p:sp>
        <p:nvSpPr>
          <p:cNvPr id="7" name="TextBox 6"/>
          <p:cNvSpPr txBox="1"/>
          <p:nvPr/>
        </p:nvSpPr>
        <p:spPr>
          <a:xfrm>
            <a:off x="1740988" y="3048000"/>
            <a:ext cx="19049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spc="-3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পাড়সহ পুকুরের</a:t>
            </a:r>
          </a:p>
          <a:p>
            <a:pPr algn="ctr"/>
            <a:r>
              <a:rPr lang="bn-BD" sz="3200" b="1" spc="-3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প্রস্থ </a:t>
            </a:r>
            <a:endParaRPr lang="bn-BD" sz="3200" b="1" spc="-300" dirty="0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b="1" spc="-3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=(৪০ +৩ +৩)  মিটার</a:t>
            </a:r>
          </a:p>
          <a:p>
            <a:r>
              <a:rPr lang="bn-BD" sz="3200" b="1" spc="-3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= ৪ ৬মিটার</a:t>
            </a:r>
            <a:endParaRPr lang="en-US" sz="3200" b="1" spc="-300" dirty="0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609600"/>
            <a:ext cx="213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spc="-3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2800" b="1" spc="-3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spc="-3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মিঃ</a:t>
            </a:r>
            <a:r>
              <a:rPr lang="en-US" sz="2800" b="1" spc="-3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spc="-3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চওড়া  পাড়</a:t>
            </a:r>
            <a:r>
              <a:rPr lang="bn-BD" sz="4400" b="1" spc="-3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spc="-3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Left Brace 8"/>
          <p:cNvSpPr/>
          <p:nvPr/>
        </p:nvSpPr>
        <p:spPr>
          <a:xfrm>
            <a:off x="2286000" y="838200"/>
            <a:ext cx="79248" cy="304800"/>
          </a:xfrm>
          <a:prstGeom prst="leftBrace">
            <a:avLst/>
          </a:prstGeom>
          <a:solidFill>
            <a:schemeClr val="tx2"/>
          </a:solidFill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>
            <a:off x="2667000" y="838200"/>
            <a:ext cx="3048000" cy="228600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/>
          </a:p>
        </p:txBody>
      </p:sp>
      <p:sp>
        <p:nvSpPr>
          <p:cNvPr id="11" name="Rectangle 10"/>
          <p:cNvSpPr/>
          <p:nvPr/>
        </p:nvSpPr>
        <p:spPr>
          <a:xfrm>
            <a:off x="4830677" y="3029872"/>
            <a:ext cx="4114800" cy="21336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 rot="16200000">
            <a:off x="3663614" y="4000501"/>
            <a:ext cx="2133600" cy="228600"/>
          </a:xfrm>
          <a:prstGeom prst="flowChartProcess">
            <a:avLst/>
          </a:prstGeom>
          <a:solidFill>
            <a:srgbClr val="C00000"/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/>
          </a:p>
        </p:txBody>
      </p:sp>
      <p:sp>
        <p:nvSpPr>
          <p:cNvPr id="13" name="Flowchart: Process 12"/>
          <p:cNvSpPr/>
          <p:nvPr/>
        </p:nvSpPr>
        <p:spPr>
          <a:xfrm rot="16200000">
            <a:off x="7764378" y="4000503"/>
            <a:ext cx="2133600" cy="228597"/>
          </a:xfrm>
          <a:prstGeom prst="flowChartProcess">
            <a:avLst/>
          </a:prstGeom>
          <a:solidFill>
            <a:srgbClr val="C00000"/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9029482" y="4172163"/>
            <a:ext cx="1675606" cy="794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9431546" y="3923506"/>
            <a:ext cx="2209800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383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25 1.11022E-16 L -8.33333E-7 1.11022E-1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25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75 1.11022E-16 L 1.04167E-6 1.11022E-1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2" grpId="1" animBg="1"/>
      <p:bldP spid="13" grpId="0" animBg="1"/>
      <p:bldP spid="1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5041" y="0"/>
            <a:ext cx="12120915" cy="6858002"/>
            <a:chOff x="55041" y="0"/>
            <a:chExt cx="12120915" cy="685800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861" y="0"/>
              <a:ext cx="11730456" cy="268015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3204550" y="3259591"/>
              <a:ext cx="6858002" cy="338820"/>
            </a:xfrm>
            <a:prstGeom prst="rect">
              <a:avLst/>
            </a:prstGeom>
            <a:ln>
              <a:noFill/>
            </a:ln>
            <a:effectLst>
              <a:softEdge rad="63500"/>
            </a:effectLst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728563" y="3410608"/>
              <a:ext cx="6589987" cy="304799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180" y="6526924"/>
              <a:ext cx="11421978" cy="331078"/>
            </a:xfrm>
            <a:prstGeom prst="rect">
              <a:avLst/>
            </a:prstGeom>
            <a:effectLst>
              <a:softEdge rad="63500"/>
            </a:effectLst>
          </p:spPr>
        </p:pic>
      </p:grpSp>
      <p:sp>
        <p:nvSpPr>
          <p:cNvPr id="8" name="TextBox 7"/>
          <p:cNvSpPr txBox="1"/>
          <p:nvPr/>
        </p:nvSpPr>
        <p:spPr>
          <a:xfrm>
            <a:off x="228600" y="609600"/>
            <a:ext cx="213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spc="-3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৩</a:t>
            </a:r>
            <a:r>
              <a:rPr lang="en-US" sz="2800" b="1" spc="-3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n-BD" sz="2800" b="1" spc="-3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মিঃ</a:t>
            </a:r>
            <a:r>
              <a:rPr lang="en-US" sz="2800" b="1" spc="-3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spc="-3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চওড়া  পাড়</a:t>
            </a:r>
            <a:r>
              <a:rPr lang="bn-BD" sz="4400" b="1" spc="-3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spc="-3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2667000" y="838200"/>
            <a:ext cx="4572000" cy="228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/>
          </a:p>
        </p:txBody>
      </p:sp>
      <p:sp>
        <p:nvSpPr>
          <p:cNvPr id="10" name="Left Brace 9"/>
          <p:cNvSpPr/>
          <p:nvPr/>
        </p:nvSpPr>
        <p:spPr>
          <a:xfrm>
            <a:off x="2286000" y="838200"/>
            <a:ext cx="79248" cy="304800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819400" y="1515070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spc="-3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পুকুরের</a:t>
            </a:r>
            <a:r>
              <a:rPr lang="en-US" sz="3600" b="1" spc="-3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b="1" spc="-3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দৈর্ঘ্য </a:t>
            </a:r>
            <a:r>
              <a:rPr lang="en-US" sz="3600" b="1" spc="-3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spc="-3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৬০ মিঃ</a:t>
            </a:r>
            <a:r>
              <a:rPr lang="bn-BD" sz="5400" b="1" spc="-3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b="1" spc="-300" dirty="0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209800" y="2590800"/>
            <a:ext cx="4572000" cy="1588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173514" y="3331477"/>
            <a:ext cx="4572000" cy="16764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Process 13"/>
          <p:cNvSpPr/>
          <p:nvPr/>
        </p:nvSpPr>
        <p:spPr>
          <a:xfrm>
            <a:off x="2173514" y="3165226"/>
            <a:ext cx="4572000" cy="228600"/>
          </a:xfrm>
          <a:prstGeom prst="flowChartProcess">
            <a:avLst/>
          </a:prstGeom>
          <a:solidFill>
            <a:srgbClr val="C00000"/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/>
          </a:p>
        </p:txBody>
      </p:sp>
      <p:sp>
        <p:nvSpPr>
          <p:cNvPr id="15" name="Flowchart: Process 14"/>
          <p:cNvSpPr/>
          <p:nvPr/>
        </p:nvSpPr>
        <p:spPr>
          <a:xfrm>
            <a:off x="2173514" y="4968983"/>
            <a:ext cx="4572000" cy="228600"/>
          </a:xfrm>
          <a:prstGeom prst="flowChartProcess">
            <a:avLst/>
          </a:prstGeom>
          <a:solidFill>
            <a:srgbClr val="C00000"/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438400" y="5484812"/>
            <a:ext cx="4114800" cy="1588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8599" y="5637212"/>
            <a:ext cx="103431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spc="-15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পাড়সহ পুকুরের</a:t>
            </a:r>
            <a:r>
              <a:rPr lang="en-US" sz="4000" b="1" spc="-15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b="1" spc="-15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দৈর্ঘ্য = </a:t>
            </a:r>
            <a:r>
              <a:rPr lang="en-US" sz="4000" b="1" spc="-15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spc="-15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 (</a:t>
            </a:r>
            <a:r>
              <a:rPr lang="en-US" sz="4000" b="1" spc="-15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b="1" spc="-150" dirty="0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৬০</a:t>
            </a:r>
            <a:r>
              <a:rPr lang="bn-BD" sz="4000" b="1" spc="-150" dirty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BD" sz="4000" b="1" spc="-150" dirty="0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 + ৩) মিটার</a:t>
            </a:r>
            <a:r>
              <a:rPr lang="en-US" sz="4000" b="1" spc="-150" dirty="0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BD" sz="4000" b="1" spc="-150" dirty="0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৬৬ মিটার</a:t>
            </a:r>
            <a:endParaRPr lang="en-US" sz="4000" b="1" spc="-150" dirty="0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44164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-0.21366 L -3.61111E-6 -7.40741E-7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" y="10671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.19746 L -3.61111E-6 -3.7037E-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1" grpId="0"/>
      <p:bldP spid="13" grpId="0" animBg="1"/>
      <p:bldP spid="14" grpId="0" animBg="1"/>
      <p:bldP spid="14" grpId="1" animBg="1"/>
      <p:bldP spid="15" grpId="0" animBg="1"/>
      <p:bldP spid="15" grpId="1" animBg="1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5041" y="0"/>
            <a:ext cx="12120915" cy="6858002"/>
            <a:chOff x="55041" y="0"/>
            <a:chExt cx="12120915" cy="685800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861" y="0"/>
              <a:ext cx="11730456" cy="268015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3204550" y="3259591"/>
              <a:ext cx="6858002" cy="338820"/>
            </a:xfrm>
            <a:prstGeom prst="rect">
              <a:avLst/>
            </a:prstGeom>
            <a:ln>
              <a:noFill/>
            </a:ln>
            <a:effectLst>
              <a:softEdge rad="63500"/>
            </a:effectLst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728563" y="3410608"/>
              <a:ext cx="6589987" cy="304799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180" y="6526924"/>
              <a:ext cx="11421978" cy="331078"/>
            </a:xfrm>
            <a:prstGeom prst="rect">
              <a:avLst/>
            </a:prstGeom>
            <a:effectLst>
              <a:softEdge rad="63500"/>
            </a:effectLst>
          </p:spPr>
        </p:pic>
      </p:grpSp>
      <p:sp>
        <p:nvSpPr>
          <p:cNvPr id="8" name="TextBox 7"/>
          <p:cNvSpPr txBox="1"/>
          <p:nvPr/>
        </p:nvSpPr>
        <p:spPr>
          <a:xfrm>
            <a:off x="228600" y="179954"/>
            <a:ext cx="1497842" cy="830997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পুকুর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rame 10"/>
          <p:cNvSpPr/>
          <p:nvPr/>
        </p:nvSpPr>
        <p:spPr>
          <a:xfrm>
            <a:off x="3606421" y="110699"/>
            <a:ext cx="5181600" cy="2743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12358" y="415499"/>
            <a:ext cx="4572000" cy="2133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Notched Right Arrow 9"/>
          <p:cNvSpPr/>
          <p:nvPr/>
        </p:nvSpPr>
        <p:spPr>
          <a:xfrm>
            <a:off x="1676400" y="997667"/>
            <a:ext cx="2895600" cy="484632"/>
          </a:xfrm>
          <a:prstGeom prst="notchedRightArrow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Notched Right Arrow 12"/>
          <p:cNvSpPr/>
          <p:nvPr/>
        </p:nvSpPr>
        <p:spPr>
          <a:xfrm>
            <a:off x="1752032" y="2293066"/>
            <a:ext cx="1828800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2264" y="2293066"/>
            <a:ext cx="1066800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পাড়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7760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0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5041" y="0"/>
            <a:ext cx="12120915" cy="6858002"/>
            <a:chOff x="55041" y="0"/>
            <a:chExt cx="12120915" cy="685800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861" y="0"/>
              <a:ext cx="11730456" cy="268015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3204550" y="3259591"/>
              <a:ext cx="6858002" cy="338820"/>
            </a:xfrm>
            <a:prstGeom prst="rect">
              <a:avLst/>
            </a:prstGeom>
            <a:ln>
              <a:noFill/>
            </a:ln>
            <a:effectLst>
              <a:softEdge rad="63500"/>
            </a:effectLst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728563" y="3410608"/>
              <a:ext cx="6589987" cy="304799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180" y="6526924"/>
              <a:ext cx="11421978" cy="331078"/>
            </a:xfrm>
            <a:prstGeom prst="rect">
              <a:avLst/>
            </a:prstGeom>
            <a:effectLst>
              <a:softEdge rad="63500"/>
            </a:effectLst>
          </p:spPr>
        </p:pic>
      </p:grpSp>
      <p:sp>
        <p:nvSpPr>
          <p:cNvPr id="8" name="Frame 7"/>
          <p:cNvSpPr/>
          <p:nvPr/>
        </p:nvSpPr>
        <p:spPr>
          <a:xfrm>
            <a:off x="1714500" y="361950"/>
            <a:ext cx="5181600" cy="2743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7400" y="685800"/>
            <a:ext cx="4495800" cy="20574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04800" y="3276600"/>
            <a:ext cx="11566356" cy="14465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 পাড়ের ক্ষেত্রফল = ৩০৩৬ বর্গ মিটার – ২৪০০ বর্গ মিটার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= ৬৩৬ বর্গ মিটার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398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00417 1.027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5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5041" y="0"/>
            <a:ext cx="12120915" cy="6858002"/>
            <a:chOff x="55041" y="0"/>
            <a:chExt cx="12120915" cy="685800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861" y="0"/>
              <a:ext cx="11730456" cy="268015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3204550" y="3259591"/>
              <a:ext cx="6858002" cy="338820"/>
            </a:xfrm>
            <a:prstGeom prst="rect">
              <a:avLst/>
            </a:prstGeom>
            <a:ln>
              <a:noFill/>
            </a:ln>
            <a:effectLst>
              <a:softEdge rad="63500"/>
            </a:effectLst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728563" y="3410608"/>
              <a:ext cx="6589987" cy="304799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180" y="6526924"/>
              <a:ext cx="11421978" cy="331078"/>
            </a:xfrm>
            <a:prstGeom prst="rect">
              <a:avLst/>
            </a:prstGeom>
            <a:effectLst>
              <a:softEdge rad="63500"/>
            </a:effectLst>
          </p:spPr>
        </p:pic>
      </p:grpSp>
      <p:sp>
        <p:nvSpPr>
          <p:cNvPr id="7" name="Rectangle 6"/>
          <p:cNvSpPr/>
          <p:nvPr/>
        </p:nvSpPr>
        <p:spPr>
          <a:xfrm>
            <a:off x="5154925" y="327481"/>
            <a:ext cx="201048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6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1684" y="1588168"/>
            <a:ext cx="112294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৫০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মিটার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এবং৩০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মিটার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বিশিষ্ট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আয়তাকার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3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5041" y="0"/>
            <a:ext cx="12120915" cy="6858002"/>
            <a:chOff x="55041" y="0"/>
            <a:chExt cx="12120915" cy="685800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861" y="0"/>
              <a:ext cx="11730456" cy="268015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3204550" y="3259591"/>
              <a:ext cx="6858002" cy="338820"/>
            </a:xfrm>
            <a:prstGeom prst="rect">
              <a:avLst/>
            </a:prstGeom>
            <a:ln>
              <a:noFill/>
            </a:ln>
            <a:effectLst>
              <a:softEdge rad="63500"/>
            </a:effectLst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728563" y="3410608"/>
              <a:ext cx="6589987" cy="304799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180" y="6526924"/>
              <a:ext cx="11421978" cy="331078"/>
            </a:xfrm>
            <a:prstGeom prst="rect">
              <a:avLst/>
            </a:prstGeom>
            <a:effectLst>
              <a:softEdge rad="63500"/>
            </a:effectLst>
          </p:spPr>
        </p:pic>
      </p:grpSp>
      <p:sp>
        <p:nvSpPr>
          <p:cNvPr id="15" name="Striped Right Arrow 14"/>
          <p:cNvSpPr/>
          <p:nvPr/>
        </p:nvSpPr>
        <p:spPr>
          <a:xfrm>
            <a:off x="228600" y="457200"/>
            <a:ext cx="1600200" cy="1828800"/>
          </a:xfrm>
          <a:prstGeom prst="stripedRigh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সমস্যা </a:t>
            </a:r>
            <a:r>
              <a:rPr lang="bn-BD" sz="2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১৫</a:t>
            </a:r>
            <a:endParaRPr lang="en-US" sz="1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057400" y="228600"/>
            <a:ext cx="6705600" cy="14478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ct val="0"/>
              </a:spcBef>
              <a:defRPr/>
            </a:pPr>
            <a:r>
              <a:rPr kumimoji="0" lang="bn-BD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একটি </a:t>
            </a:r>
            <a:r>
              <a:rPr lang="bn-BD" sz="28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ea typeface="+mj-ea"/>
                <a:cs typeface="NikoshBAN" pitchFamily="2" charset="0"/>
              </a:rPr>
              <a:t>বর্গাকার ক্ষেত্রের</a:t>
            </a:r>
            <a:r>
              <a:rPr kumimoji="0" lang="bn-BD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এক বাহুর দৈর্ঘ্য ৩০০ মিটার</a:t>
            </a:r>
            <a:r>
              <a:rPr lang="bn-BD" sz="2800" b="1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ea typeface="+mj-ea"/>
                <a:cs typeface="NikoshBAN" pitchFamily="2" charset="0"/>
              </a:rPr>
              <a:t>এবং বাইরের চারদিকে ৪</a:t>
            </a:r>
            <a:r>
              <a:rPr kumimoji="0" lang="bn-BD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মিটার চওড়া একটি রাস্তা আছে। রাস্তাটির ক্ষেত্রফল কত।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90600" y="319147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spc="-3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৩০০ </a:t>
            </a:r>
            <a:r>
              <a:rPr lang="bn-BD" sz="3600" b="1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3600" b="1" spc="-300" dirty="0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spc="-3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400" b="1" spc="-300" dirty="0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043775" y="1469950"/>
            <a:ext cx="0" cy="277071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352800" y="1521809"/>
            <a:ext cx="3124200" cy="266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153229" y="4419600"/>
            <a:ext cx="3352800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152900" y="4552292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spc="-3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৩০০ </a:t>
            </a:r>
            <a:r>
              <a:rPr lang="bn-BD" sz="3600" b="1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3600" b="1" spc="-300" dirty="0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spc="-3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400" b="1" spc="-300" dirty="0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01486" y="5319158"/>
            <a:ext cx="7467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বর্গক্ষেত্রের ক্ষেত্রফল </a:t>
            </a:r>
            <a:r>
              <a:rPr lang="bn-BD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bn-BD" sz="4400" b="1" spc="-3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বাহু</a:t>
            </a:r>
            <a:r>
              <a:rPr lang="bn-BD" sz="4400" b="1" spc="-3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  <a:sym typeface="Symbol"/>
              </a:rPr>
              <a:t>   </a:t>
            </a:r>
            <a:r>
              <a:rPr lang="bn-BD" sz="4400" b="1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spc="-3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বাহু বর্গ একক</a:t>
            </a:r>
            <a:r>
              <a:rPr lang="bn-BD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810000" y="5978301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৩০০ মিটার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৩০০ মিটার = ৯০০০০ বর্গ মিটার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20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/>
      <p:bldP spid="19" grpId="0" animBg="1"/>
      <p:bldP spid="21" grpId="0"/>
      <p:bldP spid="22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5041" y="0"/>
            <a:ext cx="12120915" cy="6858002"/>
            <a:chOff x="55041" y="0"/>
            <a:chExt cx="12120915" cy="685800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861" y="0"/>
              <a:ext cx="11730456" cy="268015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3204550" y="3259591"/>
              <a:ext cx="6858002" cy="338820"/>
            </a:xfrm>
            <a:prstGeom prst="rect">
              <a:avLst/>
            </a:prstGeom>
            <a:ln>
              <a:noFill/>
            </a:ln>
            <a:effectLst>
              <a:softEdge rad="63500"/>
            </a:effectLst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728563" y="3410608"/>
              <a:ext cx="6589987" cy="304799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180" y="6526924"/>
              <a:ext cx="11421978" cy="331078"/>
            </a:xfrm>
            <a:prstGeom prst="rect">
              <a:avLst/>
            </a:prstGeom>
            <a:effectLst>
              <a:softEdge rad="63500"/>
            </a:effectLst>
          </p:spPr>
        </p:pic>
      </p:grpSp>
      <p:sp>
        <p:nvSpPr>
          <p:cNvPr id="7" name="TextBox 6"/>
          <p:cNvSpPr txBox="1"/>
          <p:nvPr/>
        </p:nvSpPr>
        <p:spPr>
          <a:xfrm>
            <a:off x="304800" y="150209"/>
            <a:ext cx="16764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মিটার চওড়া রাস্তা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106275"/>
            <a:ext cx="3124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52800" y="1521809"/>
            <a:ext cx="3124200" cy="2667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52800" y="1064609"/>
            <a:ext cx="3124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5400000">
            <a:off x="5143500" y="2398109"/>
            <a:ext cx="3124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5400000">
            <a:off x="1551214" y="2405366"/>
            <a:ext cx="3124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884714" y="4196066"/>
            <a:ext cx="4060371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009650" y="4613559"/>
            <a:ext cx="7429500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রাস্তা সহ বর্গাকার ক্ষেত্রের বাহুর দৈর্ঘ্য = ৩০০+(৪ + ৪) মিটার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= ৩০৮ মিটার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09650" y="5715000"/>
            <a:ext cx="7429500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রাস্তা সহ বর্গাকার ক্ষেত্রের ক্ষেত্রফল = (৩০৮ মিটার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৩০৮ মিটার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= ৯৪৮৬৪ মিটার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380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0.22199 L 0 2.59259E-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1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379 0.00579 L -3.33333E-6 -1.85185E-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98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712 -0.00625 L 3.33333E-6 2.22222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28819 L 0 1.11111E-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14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5041" y="0"/>
            <a:ext cx="12120915" cy="6858002"/>
            <a:chOff x="55041" y="0"/>
            <a:chExt cx="12120915" cy="685800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861" y="0"/>
              <a:ext cx="11730456" cy="268015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3204550" y="3259591"/>
              <a:ext cx="6858002" cy="338820"/>
            </a:xfrm>
            <a:prstGeom prst="rect">
              <a:avLst/>
            </a:prstGeom>
            <a:ln>
              <a:noFill/>
            </a:ln>
            <a:effectLst>
              <a:softEdge rad="63500"/>
            </a:effectLst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728563" y="3410608"/>
              <a:ext cx="6589987" cy="304799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180" y="6526924"/>
              <a:ext cx="11421978" cy="331078"/>
            </a:xfrm>
            <a:prstGeom prst="rect">
              <a:avLst/>
            </a:prstGeom>
            <a:effectLst>
              <a:softEdge rad="63500"/>
            </a:effectLst>
          </p:spPr>
        </p:pic>
      </p:grpSp>
      <p:sp>
        <p:nvSpPr>
          <p:cNvPr id="7" name="Title 1"/>
          <p:cNvSpPr txBox="1">
            <a:spLocks/>
          </p:cNvSpPr>
          <p:nvPr/>
        </p:nvSpPr>
        <p:spPr>
          <a:xfrm>
            <a:off x="449181" y="2030334"/>
            <a:ext cx="11421976" cy="18288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40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একটি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আয়তাকার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বাগানের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দৈর্ঘ্য 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৮</a:t>
            </a:r>
            <a:r>
              <a:rPr lang="bn-BD" sz="40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০মিটার এবং প্রস্থ 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৬</a:t>
            </a:r>
            <a:r>
              <a:rPr lang="bn-BD" sz="40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০মিটার।যদি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বাগানের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চার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পাশ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bn-BD" sz="40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bn-BD" sz="40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মিটার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প্রশস্ত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রাস্তা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40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তবে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রাস্তার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ক্ষেত্রফল নির্ণয় কর। 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03621" y="268014"/>
            <a:ext cx="66253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87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5041" y="0"/>
            <a:ext cx="12120915" cy="6858002"/>
            <a:chOff x="55041" y="0"/>
            <a:chExt cx="12120915" cy="685800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861" y="0"/>
              <a:ext cx="11730456" cy="268015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3204550" y="3259591"/>
              <a:ext cx="6858002" cy="338820"/>
            </a:xfrm>
            <a:prstGeom prst="rect">
              <a:avLst/>
            </a:prstGeom>
            <a:ln>
              <a:noFill/>
            </a:ln>
            <a:effectLst>
              <a:softEdge rad="63500"/>
            </a:effectLst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728563" y="3410608"/>
              <a:ext cx="6589987" cy="304799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180" y="6526924"/>
              <a:ext cx="11421978" cy="331078"/>
            </a:xfrm>
            <a:prstGeom prst="rect">
              <a:avLst/>
            </a:prstGeom>
            <a:effectLst>
              <a:softEdge rad="63500"/>
            </a:effectLst>
          </p:spPr>
        </p:pic>
      </p:grpSp>
      <p:sp>
        <p:nvSpPr>
          <p:cNvPr id="7" name="TextBox 6"/>
          <p:cNvSpPr txBox="1"/>
          <p:nvPr/>
        </p:nvSpPr>
        <p:spPr>
          <a:xfrm>
            <a:off x="3630189" y="268014"/>
            <a:ext cx="5257800" cy="14465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972" y="1811787"/>
            <a:ext cx="6926870" cy="4617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81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5041" y="0"/>
            <a:ext cx="12120915" cy="6858002"/>
            <a:chOff x="55041" y="0"/>
            <a:chExt cx="12120915" cy="685800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861" y="0"/>
              <a:ext cx="11730456" cy="268015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3204550" y="3259591"/>
              <a:ext cx="6858002" cy="338820"/>
            </a:xfrm>
            <a:prstGeom prst="rect">
              <a:avLst/>
            </a:prstGeom>
            <a:ln>
              <a:noFill/>
            </a:ln>
            <a:effectLst>
              <a:softEdge rad="63500"/>
            </a:effectLst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728563" y="3410608"/>
              <a:ext cx="6589987" cy="304799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180" y="6526924"/>
              <a:ext cx="11421978" cy="331078"/>
            </a:xfrm>
            <a:prstGeom prst="rect">
              <a:avLst/>
            </a:prstGeom>
            <a:effectLst>
              <a:softEdge rad="63500"/>
            </a:effectLst>
          </p:spPr>
        </p:pic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042" y="1220440"/>
            <a:ext cx="8919411" cy="530648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95751" y="268014"/>
            <a:ext cx="66735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কাশফুলের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8657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5041" y="0"/>
            <a:ext cx="12120915" cy="6858002"/>
            <a:chOff x="55041" y="0"/>
            <a:chExt cx="12120915" cy="685800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861" y="0"/>
              <a:ext cx="11730456" cy="268015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3204550" y="3259591"/>
              <a:ext cx="6858002" cy="338820"/>
            </a:xfrm>
            <a:prstGeom prst="rect">
              <a:avLst/>
            </a:prstGeom>
            <a:ln>
              <a:noFill/>
            </a:ln>
            <a:effectLst>
              <a:softEdge rad="63500"/>
            </a:effectLst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728563" y="3410608"/>
              <a:ext cx="6589987" cy="304799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180" y="6526924"/>
              <a:ext cx="11421978" cy="331078"/>
            </a:xfrm>
            <a:prstGeom prst="rect">
              <a:avLst/>
            </a:prstGeom>
            <a:effectLst>
              <a:softEdge rad="63500"/>
            </a:effectLst>
          </p:spPr>
        </p:pic>
      </p:grpSp>
      <p:sp>
        <p:nvSpPr>
          <p:cNvPr id="7" name="Title 1"/>
          <p:cNvSpPr txBox="1">
            <a:spLocks/>
          </p:cNvSpPr>
          <p:nvPr/>
        </p:nvSpPr>
        <p:spPr>
          <a:xfrm>
            <a:off x="4120512" y="268014"/>
            <a:ext cx="4702646" cy="85493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80" y="1676606"/>
            <a:ext cx="2992402" cy="4624622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3496901" y="1617036"/>
            <a:ext cx="7750645" cy="474376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মোঃ রজব আলী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সহকারি শিক্ষক (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মুকুল একাডেমী উচ্চ বিদ্যালয়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ঘাটাইল,টাঙ্গাইল।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০১৭১৪৭৪৯৫০৭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Email: rajab3179@gmail.com</a:t>
            </a:r>
          </a:p>
          <a:p>
            <a:pPr algn="ctr">
              <a:buFont typeface="Arial" panose="020B0604020202020204" pitchFamily="34" charset="0"/>
              <a:buNone/>
            </a:pP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3665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5041" y="0"/>
            <a:ext cx="12120915" cy="6858002"/>
            <a:chOff x="55041" y="0"/>
            <a:chExt cx="12120915" cy="685800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861" y="0"/>
              <a:ext cx="11730456" cy="268015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3204550" y="3259591"/>
              <a:ext cx="6858002" cy="338820"/>
            </a:xfrm>
            <a:prstGeom prst="rect">
              <a:avLst/>
            </a:prstGeom>
            <a:ln>
              <a:noFill/>
            </a:ln>
            <a:effectLst>
              <a:softEdge rad="63500"/>
            </a:effectLst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728563" y="3410608"/>
              <a:ext cx="6589987" cy="304799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180" y="6526924"/>
              <a:ext cx="11421978" cy="331078"/>
            </a:xfrm>
            <a:prstGeom prst="rect">
              <a:avLst/>
            </a:prstGeom>
            <a:effectLst>
              <a:softEdge rad="63500"/>
            </a:effectLst>
          </p:spPr>
        </p:pic>
      </p:grpSp>
      <p:sp>
        <p:nvSpPr>
          <p:cNvPr id="7" name="Title 1"/>
          <p:cNvSpPr txBox="1">
            <a:spLocks/>
          </p:cNvSpPr>
          <p:nvPr/>
        </p:nvSpPr>
        <p:spPr>
          <a:xfrm>
            <a:off x="2166196" y="384966"/>
            <a:ext cx="6673174" cy="96373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352800" y="1348702"/>
            <a:ext cx="8518355" cy="481146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পরিমাপ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25" y="1252193"/>
            <a:ext cx="3398264" cy="4411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354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5041" y="0"/>
            <a:ext cx="12120915" cy="6858002"/>
            <a:chOff x="55041" y="0"/>
            <a:chExt cx="12120915" cy="685800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861" y="0"/>
              <a:ext cx="11730456" cy="268015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3204550" y="3259591"/>
              <a:ext cx="6858002" cy="338820"/>
            </a:xfrm>
            <a:prstGeom prst="rect">
              <a:avLst/>
            </a:prstGeom>
            <a:ln>
              <a:noFill/>
            </a:ln>
            <a:effectLst>
              <a:softEdge rad="63500"/>
            </a:effectLst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728563" y="3410608"/>
              <a:ext cx="6589987" cy="304799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180" y="6526924"/>
              <a:ext cx="11421978" cy="331078"/>
            </a:xfrm>
            <a:prstGeom prst="rect">
              <a:avLst/>
            </a:prstGeom>
            <a:effectLst>
              <a:softEdge rad="63500"/>
            </a:effectLst>
          </p:spPr>
        </p:pic>
      </p:grpSp>
      <p:sp>
        <p:nvSpPr>
          <p:cNvPr id="7" name="TextBox 6"/>
          <p:cNvSpPr txBox="1"/>
          <p:nvPr/>
        </p:nvSpPr>
        <p:spPr>
          <a:xfrm>
            <a:off x="2627309" y="429127"/>
            <a:ext cx="701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 গুলো লক্ষ্য করঃ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10" y="1137013"/>
            <a:ext cx="4777205" cy="32358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273" y="1155468"/>
            <a:ext cx="3256548" cy="325654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172621" y="4820653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বর্গাকৃতি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মনিটর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84782" y="4820653"/>
            <a:ext cx="3246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আয়তাকৃতি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694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5041" y="0"/>
            <a:ext cx="12120915" cy="6858002"/>
            <a:chOff x="55041" y="0"/>
            <a:chExt cx="12120915" cy="685800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861" y="0"/>
              <a:ext cx="11730456" cy="268015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3204550" y="3259591"/>
              <a:ext cx="6858002" cy="338820"/>
            </a:xfrm>
            <a:prstGeom prst="rect">
              <a:avLst/>
            </a:prstGeom>
            <a:ln>
              <a:noFill/>
            </a:ln>
            <a:effectLst>
              <a:softEdge rad="63500"/>
            </a:effectLst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728563" y="3410608"/>
              <a:ext cx="6589987" cy="304799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180" y="6526924"/>
              <a:ext cx="11421978" cy="331078"/>
            </a:xfrm>
            <a:prstGeom prst="rect">
              <a:avLst/>
            </a:prstGeom>
            <a:effectLst>
              <a:softEdge rad="63500"/>
            </a:effectLst>
          </p:spPr>
        </p:pic>
      </p:grpSp>
      <p:sp>
        <p:nvSpPr>
          <p:cNvPr id="7" name="Rectangle 6"/>
          <p:cNvSpPr/>
          <p:nvPr/>
        </p:nvSpPr>
        <p:spPr>
          <a:xfrm>
            <a:off x="1219200" y="1600200"/>
            <a:ext cx="3581400" cy="2514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Process 7"/>
          <p:cNvSpPr/>
          <p:nvPr/>
        </p:nvSpPr>
        <p:spPr>
          <a:xfrm>
            <a:off x="6248400" y="1600200"/>
            <a:ext cx="2514600" cy="2514600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81200" y="525959"/>
            <a:ext cx="228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আয়তক্ষেত্র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05600" y="609600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বর্গক্ষেত্র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1981200"/>
            <a:ext cx="60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spc="-300" dirty="0" smtClean="0">
                <a:solidFill>
                  <a:srgbClr val="FF3300"/>
                </a:solidFill>
                <a:latin typeface="NikoshBAN" pitchFamily="2" charset="0"/>
                <a:cs typeface="NikoshBAN" pitchFamily="2" charset="0"/>
              </a:rPr>
              <a:t>প্রস্থ</a:t>
            </a:r>
            <a:endParaRPr lang="en-US" sz="4400" b="1" spc="-300" dirty="0">
              <a:solidFill>
                <a:srgbClr val="FF33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-341709" y="2856309"/>
            <a:ext cx="2513806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67000" y="46482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3300"/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endParaRPr lang="en-US" sz="2400" b="1" dirty="0">
              <a:solidFill>
                <a:srgbClr val="FF33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219200" y="4495800"/>
            <a:ext cx="3581400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107406" y="1979940"/>
            <a:ext cx="60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spc="-300" dirty="0" smtClean="0">
                <a:solidFill>
                  <a:srgbClr val="FF3300"/>
                </a:solidFill>
                <a:latin typeface="NikoshBAN" pitchFamily="2" charset="0"/>
                <a:cs typeface="NikoshBAN" pitchFamily="2" charset="0"/>
              </a:rPr>
              <a:t>প্রস্থ</a:t>
            </a:r>
            <a:endParaRPr lang="en-US" sz="4400" b="1" spc="-300" dirty="0">
              <a:solidFill>
                <a:srgbClr val="FF33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4773927" y="2856309"/>
            <a:ext cx="2513806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6030036" y="4483768"/>
            <a:ext cx="2857290" cy="12032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858000" y="46482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3300"/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endParaRPr lang="en-US" sz="2400" b="1" dirty="0">
              <a:solidFill>
                <a:srgbClr val="FF33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16143" y="5624155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48399" y="5446985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75384" y="5535327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spc="-3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প্রস্থ</a:t>
            </a:r>
            <a:endParaRPr lang="en-US" sz="3600" b="1" spc="-300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097878" y="5359562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spc="-3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প্রস্থ</a:t>
            </a:r>
            <a:endParaRPr lang="en-US" sz="3600" b="1" spc="-300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Not Equal 23"/>
          <p:cNvSpPr/>
          <p:nvPr/>
        </p:nvSpPr>
        <p:spPr>
          <a:xfrm>
            <a:off x="2247900" y="5591981"/>
            <a:ext cx="838200" cy="68580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Equal 24"/>
          <p:cNvSpPr/>
          <p:nvPr/>
        </p:nvSpPr>
        <p:spPr>
          <a:xfrm>
            <a:off x="7788441" y="5540798"/>
            <a:ext cx="990600" cy="533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88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1" grpId="0"/>
      <p:bldP spid="13" grpId="0"/>
      <p:bldP spid="15" grpId="0"/>
      <p:bldP spid="19" grpId="0"/>
      <p:bldP spid="20" grpId="0"/>
      <p:bldP spid="21" grpId="0"/>
      <p:bldP spid="22" grpId="0"/>
      <p:bldP spid="23" grpId="0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5041" y="0"/>
            <a:ext cx="12120915" cy="6858002"/>
            <a:chOff x="55041" y="0"/>
            <a:chExt cx="12120915" cy="685800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861" y="0"/>
              <a:ext cx="11730456" cy="268015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3204550" y="3259591"/>
              <a:ext cx="6858002" cy="338820"/>
            </a:xfrm>
            <a:prstGeom prst="rect">
              <a:avLst/>
            </a:prstGeom>
            <a:ln>
              <a:noFill/>
            </a:ln>
            <a:effectLst>
              <a:softEdge rad="63500"/>
            </a:effectLst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728563" y="3410608"/>
              <a:ext cx="6589987" cy="304799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180" y="6526924"/>
              <a:ext cx="11421978" cy="331078"/>
            </a:xfrm>
            <a:prstGeom prst="rect">
              <a:avLst/>
            </a:prstGeom>
            <a:effectLst>
              <a:softEdge rad="63500"/>
            </a:effectLst>
          </p:spPr>
        </p:pic>
      </p:grpSp>
      <p:sp>
        <p:nvSpPr>
          <p:cNvPr id="7" name="TextBox 6"/>
          <p:cNvSpPr txBox="1"/>
          <p:nvPr/>
        </p:nvSpPr>
        <p:spPr>
          <a:xfrm>
            <a:off x="2855909" y="465221"/>
            <a:ext cx="655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 ও বর্গক্ষেত্রের পরিমাপ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699" y="1731630"/>
            <a:ext cx="4777205" cy="32358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392" y="1731630"/>
            <a:ext cx="3256548" cy="3256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971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5041" y="0"/>
            <a:ext cx="12120915" cy="6858002"/>
            <a:chOff x="55041" y="0"/>
            <a:chExt cx="12120915" cy="685800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861" y="0"/>
              <a:ext cx="11730456" cy="268015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3204550" y="3259591"/>
              <a:ext cx="6858002" cy="338820"/>
            </a:xfrm>
            <a:prstGeom prst="rect">
              <a:avLst/>
            </a:prstGeom>
            <a:ln>
              <a:noFill/>
            </a:ln>
            <a:effectLst>
              <a:softEdge rad="63500"/>
            </a:effectLst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728563" y="3410608"/>
              <a:ext cx="6589987" cy="304799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180" y="6526924"/>
              <a:ext cx="11421978" cy="331078"/>
            </a:xfrm>
            <a:prstGeom prst="rect">
              <a:avLst/>
            </a:prstGeom>
            <a:effectLst>
              <a:softEdge rad="63500"/>
            </a:effectLst>
          </p:spPr>
        </p:pic>
      </p:grpSp>
      <p:sp>
        <p:nvSpPr>
          <p:cNvPr id="7" name="Title 1"/>
          <p:cNvSpPr txBox="1">
            <a:spLocks/>
          </p:cNvSpPr>
          <p:nvPr/>
        </p:nvSpPr>
        <p:spPr>
          <a:xfrm>
            <a:off x="1868905" y="701842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পাঠের উদ্দেশ্য 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570624" y="2132784"/>
            <a:ext cx="6797035" cy="1476000"/>
            <a:chOff x="0" y="291032"/>
            <a:chExt cx="6797035" cy="1476000"/>
          </a:xfrm>
        </p:grpSpPr>
        <p:sp>
          <p:nvSpPr>
            <p:cNvPr id="9" name="Rounded Rectangle 8"/>
            <p:cNvSpPr/>
            <p:nvPr/>
          </p:nvSpPr>
          <p:spPr>
            <a:xfrm>
              <a:off x="0" y="291032"/>
              <a:ext cx="6797035" cy="14760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72052" y="363084"/>
              <a:ext cx="6652931" cy="133189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3548" tIns="0" rIns="193548" bIns="0" numCol="1" spcCol="1270" anchor="ctr" anchorCtr="0">
              <a:noAutofit/>
            </a:bodyPr>
            <a:lstStyle/>
            <a:p>
              <a:pPr lvl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800" b="1" kern="1200" dirty="0" smtClean="0">
                  <a:solidFill>
                    <a:srgbClr val="3333FF"/>
                  </a:solidFill>
                  <a:latin typeface="NikoshBAN" pitchFamily="2" charset="0"/>
                  <a:cs typeface="NikoshBAN" pitchFamily="2" charset="0"/>
                </a:rPr>
                <a:t>আয়তক্ষেত্র </a:t>
              </a:r>
              <a:r>
                <a:rPr lang="en-US" sz="4800" b="1" kern="1200" dirty="0" smtClean="0">
                  <a:solidFill>
                    <a:srgbClr val="3333FF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4800" b="1" kern="1200" dirty="0" smtClean="0">
                  <a:solidFill>
                    <a:srgbClr val="3333FF"/>
                  </a:solidFill>
                  <a:latin typeface="NikoshBAN" pitchFamily="2" charset="0"/>
                  <a:cs typeface="NikoshBAN" pitchFamily="2" charset="0"/>
                </a:rPr>
                <a:t>সম্পর্কিত সমস্যা </a:t>
              </a:r>
              <a:r>
                <a:rPr lang="bn-BD" sz="4400" b="1" kern="1200" dirty="0" smtClean="0">
                  <a:solidFill>
                    <a:srgbClr val="3333FF"/>
                  </a:solidFill>
                  <a:latin typeface="NikoshBAN" pitchFamily="2" charset="0"/>
                  <a:cs typeface="NikoshBAN" pitchFamily="2" charset="0"/>
                </a:rPr>
                <a:t>সমাধান  করতে পারবে। </a:t>
              </a:r>
              <a:endParaRPr lang="en-US" sz="4400" b="1" kern="1200" dirty="0">
                <a:solidFill>
                  <a:srgbClr val="3333FF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585187" y="4212097"/>
            <a:ext cx="6797035" cy="1476000"/>
            <a:chOff x="0" y="2268600"/>
            <a:chExt cx="6797035" cy="1476000"/>
          </a:xfrm>
        </p:grpSpPr>
        <p:sp>
          <p:nvSpPr>
            <p:cNvPr id="12" name="Rounded Rectangle 11"/>
            <p:cNvSpPr/>
            <p:nvPr/>
          </p:nvSpPr>
          <p:spPr>
            <a:xfrm>
              <a:off x="0" y="2268600"/>
              <a:ext cx="6797035" cy="1476000"/>
            </a:xfrm>
            <a:prstGeom prst="round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72052" y="2340652"/>
              <a:ext cx="6652931" cy="13318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3548" tIns="0" rIns="193548" bIns="0" numCol="1" spcCol="1270" anchor="ctr" anchorCtr="0">
              <a:noAutofit/>
            </a:bodyPr>
            <a:lstStyle/>
            <a:p>
              <a:pPr lvl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800" b="1" kern="12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বর্গক্ষেত্র সম্পর্কিত  সমস্যা সমাধান  করতে পারবে।</a:t>
              </a:r>
              <a:endParaRPr lang="en-US" sz="4800" b="1" kern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7977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5041" y="0"/>
            <a:ext cx="12120915" cy="6858002"/>
            <a:chOff x="55041" y="0"/>
            <a:chExt cx="12120915" cy="685800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861" y="0"/>
              <a:ext cx="11730456" cy="268015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3204550" y="3259591"/>
              <a:ext cx="6858002" cy="338820"/>
            </a:xfrm>
            <a:prstGeom prst="rect">
              <a:avLst/>
            </a:prstGeom>
            <a:ln>
              <a:noFill/>
            </a:ln>
            <a:effectLst>
              <a:softEdge rad="63500"/>
            </a:effectLst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728563" y="3410608"/>
              <a:ext cx="6589987" cy="304799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180" y="6526924"/>
              <a:ext cx="11421978" cy="331078"/>
            </a:xfrm>
            <a:prstGeom prst="rect">
              <a:avLst/>
            </a:prstGeom>
            <a:effectLst>
              <a:softEdge rad="63500"/>
            </a:effectLst>
          </p:spPr>
        </p:pic>
      </p:grpSp>
      <p:sp>
        <p:nvSpPr>
          <p:cNvPr id="7" name="Striped Right Arrow 6"/>
          <p:cNvSpPr/>
          <p:nvPr/>
        </p:nvSpPr>
        <p:spPr>
          <a:xfrm>
            <a:off x="304800" y="76201"/>
            <a:ext cx="1600200" cy="1828800"/>
          </a:xfrm>
          <a:prstGeom prst="stripedRigh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সমস্যা </a:t>
            </a:r>
            <a:r>
              <a:rPr lang="bn-BD" sz="2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১০</a:t>
            </a:r>
            <a:endParaRPr lang="en-US" sz="1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994061" y="101247"/>
            <a:ext cx="9825457" cy="18288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36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একটি পুকুরের দৈর্ঘ্য ৬০মিটার এবং প্রস্থ ৪০মিটার।যদি পুকুরের প্রত্যেক পাড়ের বিস্তার ৩মিটার হয়। তবে পুকুরের পাড়ের ক্ষেত্রফল নির্ণয় কর। 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97681" y="2246369"/>
            <a:ext cx="4572000" cy="2133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470643" y="2818444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spc="-3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প্রস্থ  ৪০মিঃ</a:t>
            </a:r>
            <a:r>
              <a:rPr lang="bn-BD" sz="5400" b="1" spc="-3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b="1" spc="-300" dirty="0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2782094" y="3274275"/>
            <a:ext cx="2209800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34000" y="4549781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দৈর্ঘ্য ৬০মিঃ </a:t>
            </a:r>
            <a:endParaRPr lang="en-US" b="1" dirty="0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020427" y="4475705"/>
            <a:ext cx="4572000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171325" y="1506215"/>
            <a:ext cx="18662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2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পুকুরের ছবি</a:t>
            </a:r>
            <a:r>
              <a:rPr lang="bn-BD" sz="14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9184" y="5134556"/>
            <a:ext cx="7467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পাড়বাদে পুকুরের ক্ষেত্রফল </a:t>
            </a:r>
            <a:r>
              <a:rPr lang="bn-BD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bn-BD" sz="4000" b="1" spc="-3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bn-BD" sz="4000" b="1" spc="-3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  <a:sym typeface="Symbol"/>
              </a:rPr>
              <a:t>   </a:t>
            </a:r>
            <a:r>
              <a:rPr lang="bn-BD" sz="4000" b="1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spc="-3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প্রস্থ</a:t>
            </a:r>
            <a:r>
              <a:rPr lang="bn-BD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2940217" y="5967840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৪০বর্গ মিটার = ২৪০০বর্গ মিটার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1697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2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322</Words>
  <Application>Microsoft Office PowerPoint</Application>
  <PresentationFormat>Widescreen</PresentationFormat>
  <Paragraphs>69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Path Finder</dc:creator>
  <cp:lastModifiedBy>Path Finder</cp:lastModifiedBy>
  <cp:revision>29</cp:revision>
  <dcterms:created xsi:type="dcterms:W3CDTF">2020-09-12T15:14:11Z</dcterms:created>
  <dcterms:modified xsi:type="dcterms:W3CDTF">2020-09-12T18:05:44Z</dcterms:modified>
</cp:coreProperties>
</file>