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7" r:id="rId2"/>
    <p:sldId id="288" r:id="rId3"/>
    <p:sldId id="259" r:id="rId4"/>
    <p:sldId id="258" r:id="rId5"/>
    <p:sldId id="261" r:id="rId6"/>
    <p:sldId id="276" r:id="rId7"/>
    <p:sldId id="278" r:id="rId8"/>
    <p:sldId id="277" r:id="rId9"/>
    <p:sldId id="279" r:id="rId10"/>
    <p:sldId id="290" r:id="rId11"/>
    <p:sldId id="291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0-07-19T14:09:27.8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21826 8721 255 0,'0'0'0'0</inkml:trace>
  <inkml:trace contextRef="#ctx0" brushRef="#br0" timeOffset="1">25713 44498 255 0,'-187'-501'0'0,"-313"-1069"0"0,308 471 0 0,227 663 0 0,-70 57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953F4C-820D-451F-A1BE-CC5F9A473BB9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87FF7-0EDA-46B6-B639-410A8B8BB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01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29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6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7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8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82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9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2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7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72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0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F743B0-D695-47E6-8682-A560874F53D3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648A01D-579D-4541-B937-C67F30283A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16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0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1.jfif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8.png" /><Relationship Id="rId4" Type="http://schemas.openxmlformats.org/officeDocument/2006/relationships/customXml" Target="../ink/ink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1B45F-206E-A74F-8117-523E12BE5928}"/>
              </a:ext>
            </a:extLst>
          </p:cNvPr>
          <p:cNvSpPr txBox="1"/>
          <p:nvPr/>
        </p:nvSpPr>
        <p:spPr>
          <a:xfrm>
            <a:off x="-61929" y="276999"/>
            <a:ext cx="12142611" cy="5447645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 লাইন ক্লাস by</a:t>
            </a:r>
            <a:r>
              <a:rPr lang="en-GB" sz="8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7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GB" sz="66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প্রবর্তক স্কুল এণ্ড কলেজ</a:t>
            </a:r>
          </a:p>
          <a:p>
            <a:pPr algn="ctr"/>
            <a:r>
              <a:rPr lang="en-GB" sz="40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পাঁচলাইশ, চট্টগ্রাম। </a:t>
            </a:r>
          </a:p>
          <a:p>
            <a:pPr algn="ctr"/>
            <a:r>
              <a:rPr lang="en-GB" sz="40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01850-393855</a:t>
            </a:r>
          </a:p>
          <a:p>
            <a:pPr algn="ctr"/>
            <a:r>
              <a:rPr lang="en-GB" sz="28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https://www.facebook.com/</a:t>
            </a:r>
            <a:r>
              <a:rPr lang="as-IN" sz="28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প্রবর্তক-স্কুল-অ্যান্ড-কলেজ-2373745329549208</a:t>
            </a:r>
            <a:endParaRPr lang="en-GB" sz="280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ওয়েবসাইটঃ </a:t>
            </a:r>
            <a:r>
              <a:rPr lang="en-GB" sz="4000" b="0" i="0">
                <a:solidFill>
                  <a:srgbClr val="216FDB"/>
                </a:solidFill>
                <a:effectLst/>
                <a:latin typeface="Roboto" panose="02000000000000000000" pitchFamily="2" charset="0"/>
              </a:rPr>
              <a:t> http://pbsc1930.edu.bd</a:t>
            </a:r>
            <a:endParaRPr lang="en-GB" sz="400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EIIN No. : 104694       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F61EFBB6-7534-D940-9D5B-0009969A9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592" y="249870"/>
            <a:ext cx="2799777" cy="2748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CDE5FC-B1E5-754B-A6D8-47CA3C8D5EBF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861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97C95-D76D-4C46-909B-A1782DD72F5B}"/>
              </a:ext>
            </a:extLst>
          </p:cNvPr>
          <p:cNvSpPr/>
          <p:nvPr/>
        </p:nvSpPr>
        <p:spPr>
          <a:xfrm>
            <a:off x="469090" y="611253"/>
            <a:ext cx="11374753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এখানে,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শ্রেণি মধ্যমান × গণসংখ্যা এর সমষ্টি = ২৩৮০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		    এবং মোট গণসংখ্যা = ৫০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আমরা জানি,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	গড় = (শ্রেণি মধ্যমান × গণসংখ্যা) এর সমষ্টি ÷ মোট গণসংখ্যা 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		= ২৩৮০ ÷ ৫০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		= ৪৭.৬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সুতরাং 	</a:t>
            </a:r>
          </a:p>
          <a:p>
            <a:r>
              <a:rPr lang="en-GB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	  নির্ণেয় গড় ৪৭.৬   (উত্তর)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5161A-A592-D847-B138-BAF119C39F7F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8632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F5161A-A592-D847-B138-BAF119C39F7F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9B5001-3C12-464A-A6F6-0D7553EF4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4779"/>
              </p:ext>
            </p:extLst>
          </p:nvPr>
        </p:nvGraphicFramePr>
        <p:xfrm>
          <a:off x="862050" y="1320803"/>
          <a:ext cx="10294653" cy="4632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431551">
                  <a:extLst>
                    <a:ext uri="{9D8B030D-6E8A-4147-A177-3AD203B41FA5}">
                      <a16:colId xmlns:a16="http://schemas.microsoft.com/office/drawing/2014/main" val="454186468"/>
                    </a:ext>
                  </a:extLst>
                </a:gridCol>
                <a:gridCol w="3431551">
                  <a:extLst>
                    <a:ext uri="{9D8B030D-6E8A-4147-A177-3AD203B41FA5}">
                      <a16:colId xmlns:a16="http://schemas.microsoft.com/office/drawing/2014/main" val="2639489447"/>
                    </a:ext>
                  </a:extLst>
                </a:gridCol>
                <a:gridCol w="3431551">
                  <a:extLst>
                    <a:ext uri="{9D8B030D-6E8A-4147-A177-3AD203B41FA5}">
                      <a16:colId xmlns:a16="http://schemas.microsoft.com/office/drawing/2014/main" val="3665511291"/>
                    </a:ext>
                  </a:extLst>
                </a:gridCol>
              </a:tblGrid>
              <a:tr h="541857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প্রাপ্ত নম্বর 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অবিচ্ছিন্ন শ্রেণিব্যাপ্তি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গণসংখ্যা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747308"/>
                  </a:ext>
                </a:extLst>
              </a:tr>
              <a:tr h="541857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৩১ – ৩৫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৩০ - ৩৫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৬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72772"/>
                  </a:ext>
                </a:extLst>
              </a:tr>
              <a:tr h="541857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৩৬ – ৪০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৩৫ - ৪০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৮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712261"/>
                  </a:ext>
                </a:extLst>
              </a:tr>
              <a:tr h="541857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৪১ – ৪৫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৪০ - ৪৫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055029"/>
                  </a:ext>
                </a:extLst>
              </a:tr>
              <a:tr h="541857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৪৬ – ৫০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৪৫ - ৫০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১৩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549258"/>
                  </a:ext>
                </a:extLst>
              </a:tr>
              <a:tr h="541857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৫১ – ৫৫ </a:t>
                      </a:r>
                      <a:endParaRPr lang="en-GB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৫০ - ৫৫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৬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6847571"/>
                  </a:ext>
                </a:extLst>
              </a:tr>
              <a:tr h="541857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৫৬ – ৬০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৫৫ - ৬০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৭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287931"/>
                  </a:ext>
                </a:extLst>
              </a:tr>
              <a:tr h="541857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৬১ – ৬৫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৬০ - ৬৫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35576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B2435A3-3D9F-904B-B441-AA6EC887494F}"/>
              </a:ext>
            </a:extLst>
          </p:cNvPr>
          <p:cNvSpPr txBox="1"/>
          <p:nvPr/>
        </p:nvSpPr>
        <p:spPr>
          <a:xfrm>
            <a:off x="1035297" y="736029"/>
            <a:ext cx="1076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/>
              <a:t>আয়তলেখ অঙ্কনের জন্য নিচে অবিচ্ছিন্ন শ্রেণির সারণি তৈরি করা হলঃ    </a:t>
            </a:r>
            <a:endParaRPr lang="en-US" sz="32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B36425-1F8A-B64A-98B8-8B7D4E66B185}"/>
              </a:ext>
            </a:extLst>
          </p:cNvPr>
          <p:cNvSpPr/>
          <p:nvPr/>
        </p:nvSpPr>
        <p:spPr>
          <a:xfrm>
            <a:off x="278094" y="32075"/>
            <a:ext cx="48192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সমাধানঃ  গ - নং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2489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4926A-E038-F94D-8B96-D3735AE3BB34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404CE3-6A85-B54C-A98E-6B7561DD2C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11" t="66265" r="-4760" b="-107"/>
          <a:stretch/>
        </p:blipFill>
        <p:spPr>
          <a:xfrm>
            <a:off x="522467" y="1105294"/>
            <a:ext cx="11147065" cy="42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985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5AB25-3C08-004E-B8C6-E701E2BD5FA6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F47744D1-32A4-E34A-B31D-63E5ADAA0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50" y="-54898"/>
            <a:ext cx="9781253" cy="591345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2C1255D-D1C8-0747-92E0-EFD782C8DFC5}"/>
              </a:ext>
            </a:extLst>
          </p:cNvPr>
          <p:cNvCxnSpPr>
            <a:cxnSpLocks/>
          </p:cNvCxnSpPr>
          <p:nvPr/>
        </p:nvCxnSpPr>
        <p:spPr>
          <a:xfrm>
            <a:off x="4829158" y="2013955"/>
            <a:ext cx="942011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FA0A314-F18C-0944-8986-19023A1CF0AB}"/>
              </a:ext>
            </a:extLst>
          </p:cNvPr>
          <p:cNvCxnSpPr>
            <a:cxnSpLocks/>
          </p:cNvCxnSpPr>
          <p:nvPr/>
        </p:nvCxnSpPr>
        <p:spPr>
          <a:xfrm>
            <a:off x="6556178" y="2728583"/>
            <a:ext cx="882458" cy="37898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7A89B0-D5D8-B640-B55C-D19354D2A1D4}"/>
              </a:ext>
            </a:extLst>
          </p:cNvPr>
          <p:cNvCxnSpPr>
            <a:cxnSpLocks/>
          </p:cNvCxnSpPr>
          <p:nvPr/>
        </p:nvCxnSpPr>
        <p:spPr>
          <a:xfrm flipV="1">
            <a:off x="8418544" y="4276945"/>
            <a:ext cx="925769" cy="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7B30BEF-BED1-CE45-A834-CFAEEE07AA4F}"/>
              </a:ext>
            </a:extLst>
          </p:cNvPr>
          <p:cNvSpPr/>
          <p:nvPr/>
        </p:nvSpPr>
        <p:spPr>
          <a:xfrm flipH="1">
            <a:off x="2929179" y="4279342"/>
            <a:ext cx="925769" cy="8387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02D0F1-867E-9243-BDE7-895965A94F50}"/>
              </a:ext>
            </a:extLst>
          </p:cNvPr>
          <p:cNvSpPr/>
          <p:nvPr/>
        </p:nvSpPr>
        <p:spPr>
          <a:xfrm flipH="1">
            <a:off x="3893516" y="3841754"/>
            <a:ext cx="865450" cy="1276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03820A-5B27-1142-B8A5-CA489F8ADA76}"/>
              </a:ext>
            </a:extLst>
          </p:cNvPr>
          <p:cNvSpPr/>
          <p:nvPr/>
        </p:nvSpPr>
        <p:spPr>
          <a:xfrm flipH="1">
            <a:off x="4758966" y="4276945"/>
            <a:ext cx="942010" cy="80128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2CDA80-C16D-FF4C-8D80-79D5958C7A55}"/>
              </a:ext>
            </a:extLst>
          </p:cNvPr>
          <p:cNvSpPr/>
          <p:nvPr/>
        </p:nvSpPr>
        <p:spPr>
          <a:xfrm flipH="1">
            <a:off x="6629714" y="4239465"/>
            <a:ext cx="925769" cy="8387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1CF6F9-D88B-0548-8B92-061100CE8C05}"/>
              </a:ext>
            </a:extLst>
          </p:cNvPr>
          <p:cNvSpPr/>
          <p:nvPr/>
        </p:nvSpPr>
        <p:spPr>
          <a:xfrm flipH="1">
            <a:off x="7548426" y="4065263"/>
            <a:ext cx="870118" cy="9980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C9C96D-68A1-D941-9841-80F6E56A0E15}"/>
              </a:ext>
            </a:extLst>
          </p:cNvPr>
          <p:cNvSpPr/>
          <p:nvPr/>
        </p:nvSpPr>
        <p:spPr>
          <a:xfrm flipH="1">
            <a:off x="8418544" y="4276945"/>
            <a:ext cx="942010" cy="8012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A9E98872-6D27-4E4F-893E-C96D499ED0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7" t="10626" r="8642" b="60341"/>
          <a:stretch/>
        </p:blipFill>
        <p:spPr>
          <a:xfrm>
            <a:off x="2085583" y="1721289"/>
            <a:ext cx="8020834" cy="1716892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249B0A7D-5872-3B44-B54B-7410534962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7" t="10626" r="8642" b="60341"/>
          <a:stretch/>
        </p:blipFill>
        <p:spPr>
          <a:xfrm>
            <a:off x="2085583" y="2350824"/>
            <a:ext cx="8020834" cy="171689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1C52D1-7739-9840-8462-FA92DDFAAC93}"/>
              </a:ext>
            </a:extLst>
          </p:cNvPr>
          <p:cNvSpPr/>
          <p:nvPr/>
        </p:nvSpPr>
        <p:spPr>
          <a:xfrm flipH="1">
            <a:off x="5755881" y="3052276"/>
            <a:ext cx="832873" cy="20259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0137"/>
      </p:ext>
    </p:extLst>
  </p:cSld>
  <p:clrMapOvr>
    <a:masterClrMapping/>
  </p:clrMapOvr>
  <p:transition spd="slow">
    <p:wheel spokes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829FE0-80FB-794F-AA36-9BA692B7EBEA}"/>
              </a:ext>
            </a:extLst>
          </p:cNvPr>
          <p:cNvSpPr txBox="1"/>
          <p:nvPr/>
        </p:nvSpPr>
        <p:spPr>
          <a:xfrm>
            <a:off x="3653517" y="299397"/>
            <a:ext cx="488496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3F089-C5A7-B740-99EE-07D756733F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2928" r="10862" b="3445"/>
          <a:stretch/>
        </p:blipFill>
        <p:spPr>
          <a:xfrm>
            <a:off x="4586698" y="1150373"/>
            <a:ext cx="3018603" cy="3297317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063809-0DDF-5449-9345-622A2BFD28AC}"/>
              </a:ext>
            </a:extLst>
          </p:cNvPr>
          <p:cNvSpPr txBox="1"/>
          <p:nvPr/>
        </p:nvSpPr>
        <p:spPr>
          <a:xfrm>
            <a:off x="242788" y="4856081"/>
            <a:ext cx="1194921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   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৩৪, ২৫, ১৮, ৩০, ৪৫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2C77B-B386-2948-8AA6-AFBB36A88819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828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C790C7-A4B5-5445-9F3D-FE437C79D67F}"/>
              </a:ext>
            </a:extLst>
          </p:cNvPr>
          <p:cNvSpPr/>
          <p:nvPr/>
        </p:nvSpPr>
        <p:spPr>
          <a:xfrm>
            <a:off x="1411766" y="1305911"/>
            <a:ext cx="10606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latin typeface="NikoshBAN" panose="02000000000000000000" pitchFamily="2" charset="0"/>
                <a:cs typeface="NikoshBAN" panose="02000000000000000000" pitchFamily="2" charset="0"/>
              </a:rPr>
              <a:t>উপাত্ত 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GB" sz="3200" b="1">
                <a:latin typeface="NikoshBAN" panose="02000000000000000000" pitchFamily="2" charset="0"/>
                <a:cs typeface="NikoshBAN" panose="02000000000000000000" pitchFamily="2" charset="0"/>
              </a:rPr>
              <a:t>কে মানের ক্রমানুসারে সাজিয়ে পাই   </a:t>
            </a:r>
          </a:p>
          <a:p>
            <a:r>
              <a:rPr lang="en-GB" sz="3200" b="1">
                <a:latin typeface="NikoshBAN" panose="02000000000000000000" pitchFamily="2" charset="0"/>
                <a:cs typeface="NikoshBAN" panose="02000000000000000000" pitchFamily="2" charset="0"/>
              </a:rPr>
              <a:t>		১৮, ২৫, ২৫, ৩০, ৩৪, ৪৫</a:t>
            </a:r>
          </a:p>
          <a:p>
            <a:r>
              <a:rPr lang="en-GB" sz="3200" b="1">
                <a:latin typeface="NikoshBAN" panose="02000000000000000000" pitchFamily="2" charset="0"/>
                <a:cs typeface="NikoshBAN" panose="02000000000000000000" pitchFamily="2" charset="0"/>
              </a:rPr>
              <a:t>	এখানে,</a:t>
            </a:r>
          </a:p>
          <a:p>
            <a:r>
              <a:rPr lang="en-GB" sz="3200" b="1">
                <a:latin typeface="NikoshBAN" panose="02000000000000000000" pitchFamily="2" charset="0"/>
                <a:cs typeface="NikoshBAN" panose="02000000000000000000" pitchFamily="2" charset="0"/>
              </a:rPr>
              <a:t>	       ২৫ সংখ্যাটি আছে সবচেয়ে বেশি বার, তাই ২৫ সংখ্যাটিই প্রচুরক।</a:t>
            </a:r>
          </a:p>
          <a:p>
            <a:r>
              <a:rPr lang="en-GB" sz="3200" b="1">
                <a:latin typeface="NikoshBAN" panose="02000000000000000000" pitchFamily="2" charset="0"/>
                <a:cs typeface="NikoshBAN" panose="02000000000000000000" pitchFamily="2" charset="0"/>
              </a:rPr>
              <a:t>	অতএব, 	</a:t>
            </a:r>
          </a:p>
          <a:p>
            <a:r>
              <a:rPr lang="en-GB" sz="3200" b="1">
                <a:latin typeface="NikoshBAN" panose="02000000000000000000" pitchFamily="2" charset="0"/>
                <a:cs typeface="NikoshBAN" panose="02000000000000000000" pitchFamily="2" charset="0"/>
              </a:rPr>
              <a:t>		প্রচুরক ২৫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FB7314-B7F1-6840-BD25-DB428B9B7801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750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73B3AE-6898-EE47-A350-D429D54523EB}"/>
              </a:ext>
            </a:extLst>
          </p:cNvPr>
          <p:cNvSpPr txBox="1"/>
          <p:nvPr/>
        </p:nvSpPr>
        <p:spPr>
          <a:xfrm>
            <a:off x="3098391" y="837066"/>
            <a:ext cx="4772520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C13455-195B-2749-8079-48137640C413}"/>
              </a:ext>
            </a:extLst>
          </p:cNvPr>
          <p:cNvSpPr txBox="1"/>
          <p:nvPr/>
        </p:nvSpPr>
        <p:spPr>
          <a:xfrm>
            <a:off x="1619619" y="1691162"/>
            <a:ext cx="9718158" cy="986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৬, ৮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, ২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 মান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endParaRPr lang="en-GB" sz="2800" b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>
                <a:latin typeface="NikoshBAN" panose="02000000000000000000" pitchFamily="2" charset="0"/>
                <a:cs typeface="NikoshBAN" panose="02000000000000000000" pitchFamily="2" charset="0"/>
              </a:rPr>
              <a:t>	ক)  ৪ 		খ) ৫		গ) ৬		 ঘ) ৭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F0964F-2B22-C04E-84D4-2508F965FF07}"/>
              </a:ext>
            </a:extLst>
          </p:cNvPr>
          <p:cNvSpPr/>
          <p:nvPr/>
        </p:nvSpPr>
        <p:spPr>
          <a:xfrm>
            <a:off x="1813351" y="3081087"/>
            <a:ext cx="9330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৩, ৭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ধ্যক কত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GB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>
                <a:latin typeface="NikoshBAN" panose="02000000000000000000" pitchFamily="2" charset="0"/>
                <a:cs typeface="NikoshBAN" panose="02000000000000000000" pitchFamily="2" charset="0"/>
              </a:rPr>
              <a:t>	ক)  ২ 		খ) ৩		গ) ৪		 ঘ) ৫</a:t>
            </a: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59887-F415-E748-9668-3F67B4C4AB3A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50CBE36-A492-7448-AC90-FF47AAA0F359}"/>
              </a:ext>
            </a:extLst>
          </p:cNvPr>
          <p:cNvSpPr/>
          <p:nvPr/>
        </p:nvSpPr>
        <p:spPr>
          <a:xfrm>
            <a:off x="4447690" y="1986196"/>
            <a:ext cx="1036961" cy="6913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D99138-575B-9648-B96A-5D098CD78251}"/>
              </a:ext>
            </a:extLst>
          </p:cNvPr>
          <p:cNvSpPr/>
          <p:nvPr/>
        </p:nvSpPr>
        <p:spPr>
          <a:xfrm>
            <a:off x="6415417" y="3399881"/>
            <a:ext cx="855806" cy="6854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977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1FBA4-95BE-DC46-A151-43DE83B981FD}"/>
              </a:ext>
            </a:extLst>
          </p:cNvPr>
          <p:cNvSpPr txBox="1"/>
          <p:nvPr/>
        </p:nvSpPr>
        <p:spPr>
          <a:xfrm>
            <a:off x="2591571" y="80516"/>
            <a:ext cx="7008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B950D-1FD2-3A4D-93CB-694C51556267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10E8E-0C98-334E-9E93-7C9B64488EEF}"/>
              </a:ext>
            </a:extLst>
          </p:cNvPr>
          <p:cNvSpPr txBox="1"/>
          <p:nvPr/>
        </p:nvSpPr>
        <p:spPr>
          <a:xfrm>
            <a:off x="348152" y="1171705"/>
            <a:ext cx="116939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u="sng"/>
              <a:t>প্রশ্নঃ</a:t>
            </a:r>
            <a:r>
              <a:rPr lang="en-GB" sz="3600" b="1"/>
              <a:t>  </a:t>
            </a:r>
          </a:p>
          <a:p>
            <a:pPr algn="l"/>
            <a:r>
              <a:rPr lang="en-GB" sz="3200" b="1"/>
              <a:t>মহসিন স্কুলের  ৬০ জন  পরীক্ষার্থীর গণিতে  প্রাপ্ত নম্বরের একটি সারণি দেওয়া হলঃ  </a:t>
            </a:r>
            <a:r>
              <a:rPr lang="en-GB" sz="3600" b="1"/>
              <a:t> </a:t>
            </a:r>
          </a:p>
          <a:p>
            <a:pPr algn="l"/>
            <a:endParaRPr lang="en-GB" sz="3600" b="1">
              <a:solidFill>
                <a:srgbClr val="00B050"/>
              </a:solidFill>
            </a:endParaRPr>
          </a:p>
          <a:p>
            <a:pPr algn="l"/>
            <a:endParaRPr lang="en-GB" sz="3200" b="1">
              <a:solidFill>
                <a:srgbClr val="7030A0"/>
              </a:solidFill>
            </a:endParaRPr>
          </a:p>
          <a:p>
            <a:pPr algn="l"/>
            <a:endParaRPr lang="en-GB" sz="3200" b="1">
              <a:solidFill>
                <a:srgbClr val="7030A0"/>
              </a:solidFill>
            </a:endParaRPr>
          </a:p>
          <a:p>
            <a:pPr algn="l"/>
            <a:r>
              <a:rPr lang="en-GB" sz="3200" b="1">
                <a:solidFill>
                  <a:srgbClr val="7030A0"/>
                </a:solidFill>
              </a:rPr>
              <a:t>(ক)  সারণি হতে পরিসর ও উপযুক্ত শ্রেণি নিয়ে শ্রেণিসংখ্যা নির্ণয় কর।</a:t>
            </a:r>
          </a:p>
          <a:p>
            <a:pPr algn="l"/>
            <a:r>
              <a:rPr lang="en-GB" sz="3200" b="1">
                <a:solidFill>
                  <a:srgbClr val="7030A0"/>
                </a:solidFill>
              </a:rPr>
              <a:t>(খ)  সারণি থেকে গড় নির্ণয় কর। </a:t>
            </a:r>
          </a:p>
          <a:p>
            <a:pPr algn="l"/>
            <a:r>
              <a:rPr lang="en-GB" sz="3200" b="1">
                <a:solidFill>
                  <a:srgbClr val="7030A0"/>
                </a:solidFill>
              </a:rPr>
              <a:t>(গ)  বিবরণসহ প্রদত্ত উপাত্তের আয়তলেখ অঙ্কন কর।</a:t>
            </a:r>
            <a:endParaRPr lang="en-US" sz="3200" b="1"/>
          </a:p>
        </p:txBody>
      </p:sp>
      <p:graphicFrame>
        <p:nvGraphicFramePr>
          <p:cNvPr id="8" name="Table 6">
            <a:extLst>
              <a:ext uri="{FF2B5EF4-FFF2-40B4-BE49-F238E27FC236}">
                <a16:creationId xmlns:a16="http://schemas.microsoft.com/office/drawing/2014/main" id="{9AA9EFCC-663A-6142-8FDE-11F026FF4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046981"/>
              </p:ext>
            </p:extLst>
          </p:nvPr>
        </p:nvGraphicFramePr>
        <p:xfrm>
          <a:off x="556547" y="2377666"/>
          <a:ext cx="10696212" cy="1148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2702">
                  <a:extLst>
                    <a:ext uri="{9D8B030D-6E8A-4147-A177-3AD203B41FA5}">
                      <a16:colId xmlns:a16="http://schemas.microsoft.com/office/drawing/2014/main" val="3420528484"/>
                    </a:ext>
                  </a:extLst>
                </a:gridCol>
                <a:gridCol w="1782702">
                  <a:extLst>
                    <a:ext uri="{9D8B030D-6E8A-4147-A177-3AD203B41FA5}">
                      <a16:colId xmlns:a16="http://schemas.microsoft.com/office/drawing/2014/main" val="2323590675"/>
                    </a:ext>
                  </a:extLst>
                </a:gridCol>
                <a:gridCol w="1782702">
                  <a:extLst>
                    <a:ext uri="{9D8B030D-6E8A-4147-A177-3AD203B41FA5}">
                      <a16:colId xmlns:a16="http://schemas.microsoft.com/office/drawing/2014/main" val="3166121323"/>
                    </a:ext>
                  </a:extLst>
                </a:gridCol>
                <a:gridCol w="1782702">
                  <a:extLst>
                    <a:ext uri="{9D8B030D-6E8A-4147-A177-3AD203B41FA5}">
                      <a16:colId xmlns:a16="http://schemas.microsoft.com/office/drawing/2014/main" val="2592145421"/>
                    </a:ext>
                  </a:extLst>
                </a:gridCol>
                <a:gridCol w="1782702">
                  <a:extLst>
                    <a:ext uri="{9D8B030D-6E8A-4147-A177-3AD203B41FA5}">
                      <a16:colId xmlns:a16="http://schemas.microsoft.com/office/drawing/2014/main" val="2434297165"/>
                    </a:ext>
                  </a:extLst>
                </a:gridCol>
                <a:gridCol w="1782702">
                  <a:extLst>
                    <a:ext uri="{9D8B030D-6E8A-4147-A177-3AD203B41FA5}">
                      <a16:colId xmlns:a16="http://schemas.microsoft.com/office/drawing/2014/main" val="2987853587"/>
                    </a:ext>
                  </a:extLst>
                </a:gridCol>
              </a:tblGrid>
              <a:tr h="574265"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প্রাপ্ত নম্বর 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৪১ – ৫০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৫১ – ৬০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৬১ – ৭০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৭১ – ৮০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৮১ – ৯০</a:t>
                      </a:r>
                      <a:endParaRPr 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1472714"/>
                  </a:ext>
                </a:extLst>
              </a:tr>
              <a:tr h="574265"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গণসংখ্যা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৫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৮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৩০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১০</a:t>
                      </a:r>
                      <a:endParaRPr 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/>
                        <a:t>৭</a:t>
                      </a:r>
                      <a:endParaRPr lang="en-US" sz="24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316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2155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5ED391BF-01DA-A146-94FE-F63A8E293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42" y="0"/>
            <a:ext cx="12304442" cy="6246747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05C9D4-6567-1140-A355-E65E877E9B26}"/>
              </a:ext>
            </a:extLst>
          </p:cNvPr>
          <p:cNvSpPr txBox="1"/>
          <p:nvPr/>
        </p:nvSpPr>
        <p:spPr>
          <a:xfrm>
            <a:off x="3710573" y="2048935"/>
            <a:ext cx="4560131" cy="30469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2377E4-6207-5B4D-ACA2-B1C10B4F634F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668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A1B45F-206E-A74F-8117-523E12BE5928}"/>
              </a:ext>
            </a:extLst>
          </p:cNvPr>
          <p:cNvSpPr txBox="1"/>
          <p:nvPr/>
        </p:nvSpPr>
        <p:spPr>
          <a:xfrm>
            <a:off x="-1" y="-308250"/>
            <a:ext cx="12142611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 লাইন ক্লাস by</a:t>
            </a:r>
            <a:r>
              <a:rPr lang="en-GB" sz="8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GB" sz="80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প্রবর্তক স্কুল এণ্ড কলেজ</a:t>
            </a:r>
          </a:p>
          <a:p>
            <a:pPr algn="ctr"/>
            <a:r>
              <a:rPr lang="en-GB" sz="40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পাঁচলাইশ, চট্টগ্রাম। </a:t>
            </a:r>
          </a:p>
          <a:p>
            <a:pPr algn="ctr"/>
            <a:r>
              <a:rPr lang="en-GB" sz="40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01850-393855</a:t>
            </a:r>
          </a:p>
          <a:p>
            <a:pPr algn="ctr"/>
            <a:r>
              <a:rPr lang="en-GB" sz="32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https://www.facebook.com/</a:t>
            </a:r>
            <a:r>
              <a:rPr lang="as-IN" sz="32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প্রবর্তক-স্কুল-অ্যান্ড-কলেজ-2373745329549208</a:t>
            </a:r>
            <a:endParaRPr lang="en-GB" sz="400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ওয়েবসাইটঃ</a:t>
            </a:r>
            <a:r>
              <a:rPr lang="en-GB" sz="36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0" i="0">
                <a:solidFill>
                  <a:srgbClr val="216FDB"/>
                </a:solidFill>
                <a:effectLst/>
                <a:latin typeface="Roboto" panose="02000000000000000000" pitchFamily="2" charset="0"/>
              </a:rPr>
              <a:t>http://pbsc1930.edu.bd</a:t>
            </a:r>
            <a:endParaRPr lang="en-GB" sz="360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400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EIIN No. : 104694       </a:t>
            </a:r>
            <a:endParaRPr lang="en-US" sz="4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BA1760-6A22-294D-AC1B-AE666B0122FF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277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A1B45F-206E-A74F-8117-523E12BE5928}"/>
              </a:ext>
            </a:extLst>
          </p:cNvPr>
          <p:cNvSpPr txBox="1"/>
          <p:nvPr/>
        </p:nvSpPr>
        <p:spPr>
          <a:xfrm>
            <a:off x="2073924" y="1741579"/>
            <a:ext cx="8420625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</a:t>
            </a:r>
            <a:endParaRPr lang="en-US" sz="9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2DDD17-26B8-C248-82B9-9F6A1CECA2A7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635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/>
          <a:stretch/>
        </p:blipFill>
        <p:spPr>
          <a:xfrm>
            <a:off x="4100234" y="1198178"/>
            <a:ext cx="3991532" cy="28394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1899014" y="403681"/>
            <a:ext cx="9353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b="1" u="sng" dirty="0"/>
          </a:p>
        </p:txBody>
      </p:sp>
      <p:sp>
        <p:nvSpPr>
          <p:cNvPr id="4" name="Rectangle 3"/>
          <p:cNvSpPr/>
          <p:nvPr/>
        </p:nvSpPr>
        <p:spPr>
          <a:xfrm>
            <a:off x="1790466" y="4310261"/>
            <a:ext cx="9353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0236" y="5319954"/>
            <a:ext cx="3972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AF0E44-CE83-4241-812E-A906F17864BE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53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40" y="216341"/>
            <a:ext cx="1992355" cy="26946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82455" y="355704"/>
            <a:ext cx="495919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36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9908" y="3199903"/>
            <a:ext cx="3746538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 (পরিসংখ্যান) 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6596556" y="1131579"/>
            <a:ext cx="40727" cy="404757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758295" y="1876938"/>
            <a:ext cx="41748" cy="280542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431699" y="1876938"/>
            <a:ext cx="34650" cy="28369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D55E8-2DA8-F04D-9145-BFB9C2CEBAB2}"/>
              </a:ext>
            </a:extLst>
          </p:cNvPr>
          <p:cNvSpPr txBox="1">
            <a:spLocks/>
          </p:cNvSpPr>
          <p:nvPr/>
        </p:nvSpPr>
        <p:spPr>
          <a:xfrm>
            <a:off x="1307531" y="2485671"/>
            <a:ext cx="8905541" cy="347373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solidFill>
                  <a:srgbClr val="0070C0"/>
                </a:solidFill>
              </a:rPr>
              <a:t>দীপন কান্তি দাশ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solidFill>
                  <a:srgbClr val="0070C0"/>
                </a:solidFill>
              </a:rPr>
              <a:t>সিনিয়র শিক্ষক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solidFill>
                  <a:srgbClr val="0070C0"/>
                </a:solidFill>
              </a:rPr>
              <a:t>প্রবর্তক স্কুল এণ্ড কলেজ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solidFill>
                  <a:srgbClr val="0070C0"/>
                </a:solidFill>
              </a:rPr>
              <a:t>পাঁচলাইশ, চট্টগ্রাম।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600" b="1">
                <a:solidFill>
                  <a:srgbClr val="0070C0"/>
                </a:solidFill>
              </a:rPr>
              <a:t>E_mail : prodiptadas2012@gmail. com</a:t>
            </a:r>
            <a:endParaRPr lang="en-US" sz="3600" b="1">
              <a:solidFill>
                <a:srgbClr val="0070C0"/>
              </a:solidFill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B3DEB5A-B7EB-764F-9840-8A6EB3D02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CF1C0C-03B9-7349-BF9B-A9C2E0525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285471FF-96FD-FF48-81C6-395982CCCC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221" y="282011"/>
            <a:ext cx="1846045" cy="20181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80B5C1-EF3B-D247-BF10-07D67088FC38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7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6442" y="387299"/>
            <a:ext cx="778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</a:t>
            </a:r>
            <a:r>
              <a:rPr lang="en-GB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27" y="937701"/>
            <a:ext cx="9445746" cy="49523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8884" y="967904"/>
            <a:ext cx="79708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46C86A7-3D7A-B947-8D85-803BB3009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77FEA9C-A0BE-8C4C-92D1-EB5FE0819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A3BC0E-F363-4046-BA80-236764DB700A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5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E6C8AA-12BF-7F42-A246-266C2C9E28A7}"/>
              </a:ext>
            </a:extLst>
          </p:cNvPr>
          <p:cNvSpPr txBox="1"/>
          <p:nvPr/>
        </p:nvSpPr>
        <p:spPr>
          <a:xfrm>
            <a:off x="760595" y="1704870"/>
            <a:ext cx="649563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E53BBF-7CCB-7C43-B8EB-82EF8149C691}"/>
              </a:ext>
            </a:extLst>
          </p:cNvPr>
          <p:cNvSpPr txBox="1"/>
          <p:nvPr/>
        </p:nvSpPr>
        <p:spPr>
          <a:xfrm>
            <a:off x="904607" y="2368953"/>
            <a:ext cx="9582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১।   পরিসর ও শ্রেণিাংখ্যা  নির্ণয় করতে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37F9667-77A6-444E-A036-68DA30366F6C}"/>
              </a:ext>
            </a:extLst>
          </p:cNvPr>
          <p:cNvSpPr txBox="1"/>
          <p:nvPr/>
        </p:nvSpPr>
        <p:spPr>
          <a:xfrm>
            <a:off x="904607" y="3225046"/>
            <a:ext cx="1058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সারণি তৈরি করে গড় নির্ণয়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4DBB0B-696C-CA41-A803-9C829DE0EFB0}"/>
              </a:ext>
            </a:extLst>
          </p:cNvPr>
          <p:cNvSpPr/>
          <p:nvPr/>
        </p:nvSpPr>
        <p:spPr>
          <a:xfrm>
            <a:off x="904607" y="4127305"/>
            <a:ext cx="9757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 সারণি হতে আয়তলেখ অঙ্কন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C08E14-17AC-1943-8B21-8E87BE002D01}"/>
              </a:ext>
            </a:extLst>
          </p:cNvPr>
          <p:cNvSpPr txBox="1"/>
          <p:nvPr/>
        </p:nvSpPr>
        <p:spPr>
          <a:xfrm>
            <a:off x="4411178" y="947776"/>
            <a:ext cx="455916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461CE-A2E4-5D4B-8193-714C4439B0A5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6678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C1561B-83BB-6741-9045-BA08843F7F5B}"/>
              </a:ext>
            </a:extLst>
          </p:cNvPr>
          <p:cNvSpPr txBox="1"/>
          <p:nvPr/>
        </p:nvSpPr>
        <p:spPr>
          <a:xfrm>
            <a:off x="469090" y="269567"/>
            <a:ext cx="11374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u="sng"/>
              <a:t>প্রশ্নঃ</a:t>
            </a:r>
            <a:r>
              <a:rPr lang="en-GB" sz="4000" b="1"/>
              <a:t>  </a:t>
            </a:r>
          </a:p>
          <a:p>
            <a:pPr algn="l"/>
            <a:r>
              <a:rPr lang="en-GB" sz="3600" b="1"/>
              <a:t>প্রবর্তক স্কুলের ৫০ জন শিক্ষার্থীর  গণিতে প্রাপ্ত নম্বর গুলো দেওয়া হলঃ   </a:t>
            </a:r>
          </a:p>
          <a:p>
            <a:pPr algn="l"/>
            <a:r>
              <a:rPr lang="en-GB" sz="4000" b="1">
                <a:solidFill>
                  <a:srgbClr val="00B050"/>
                </a:solidFill>
              </a:rPr>
              <a:t>৫১, ৫৫, ৫৩, ৫৫, ৫১, ৫২, ৩৫, ৩১, ৩৪, ৩৩, ৩৫, ৩৫, ৫৬, ৬০, ৫৭, ৬০, ৫৮, ৬০, ৫৯, ৩৮, ৪০, ৪০, ৩৮, ৩৭, ৪০, ৩৬, ৪০, ৪১, ৪৫, ৪৫, ৪২, ৪৫, ৬১, ৬৫, ৬৪, ৬৩, ৬৫, ৪৬, ৫০, ৪৭, ৪৬, ৫০, ৪৮, ৪৮, ৪৬, ৫০, ৫০, ৪৭, ৪৮, ৫০।</a:t>
            </a:r>
          </a:p>
          <a:p>
            <a:pPr algn="l"/>
            <a:r>
              <a:rPr lang="en-GB" sz="3600" b="1">
                <a:solidFill>
                  <a:schemeClr val="accent2">
                    <a:lumMod val="75000"/>
                  </a:schemeClr>
                </a:solidFill>
              </a:rPr>
              <a:t>(ক)  উপাত্ত হতে পরিসর ও শ্রেণি ব্যবধান ৫ ধরে, শ্রেণিসংখ্যা নির্ণয় কর।</a:t>
            </a:r>
          </a:p>
          <a:p>
            <a:pPr algn="l"/>
            <a:r>
              <a:rPr lang="en-GB" sz="3600" b="1">
                <a:solidFill>
                  <a:schemeClr val="accent2">
                    <a:lumMod val="75000"/>
                  </a:schemeClr>
                </a:solidFill>
              </a:rPr>
              <a:t>(খ)  সারণি তৈরি করে গড় নির্ণয় কর। </a:t>
            </a:r>
          </a:p>
          <a:p>
            <a:pPr algn="l"/>
            <a:r>
              <a:rPr lang="en-GB" sz="3600" b="1">
                <a:solidFill>
                  <a:schemeClr val="accent2">
                    <a:lumMod val="75000"/>
                  </a:schemeClr>
                </a:solidFill>
              </a:rPr>
              <a:t>(গ)  খ নং –এ তৈরিকৃত সারণি হতে আয়তলেখ আঁক।</a:t>
            </a:r>
            <a:endParaRPr lang="en-US" sz="3600" b="1">
              <a:solidFill>
                <a:schemeClr val="accent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3A884E-9A13-4848-A03D-481AF791FDED}"/>
                  </a:ext>
                </a:extLst>
              </p14:cNvPr>
              <p14:cNvContentPartPr/>
              <p14:nvPr/>
            </p14:nvContentPartPr>
            <p14:xfrm>
              <a:off x="6920347" y="3184098"/>
              <a:ext cx="1399680" cy="1288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3A884E-9A13-4848-A03D-481AF791FDE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0987" y="3174738"/>
                <a:ext cx="1418400" cy="12898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16862E86-2D5F-654D-8ECE-2F40A64EB13D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90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D3069A-502C-EB4E-B77A-289AEBF6FB09}"/>
              </a:ext>
            </a:extLst>
          </p:cNvPr>
          <p:cNvSpPr/>
          <p:nvPr/>
        </p:nvSpPr>
        <p:spPr>
          <a:xfrm>
            <a:off x="750777" y="68953"/>
            <a:ext cx="48192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সমাধানঃ  ক - নং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60F562-71BC-0B4C-B36E-B710FACE97A4}"/>
              </a:ext>
            </a:extLst>
          </p:cNvPr>
          <p:cNvSpPr/>
          <p:nvPr/>
        </p:nvSpPr>
        <p:spPr>
          <a:xfrm>
            <a:off x="625842" y="715284"/>
            <a:ext cx="113929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এখানে,</a:t>
            </a:r>
          </a:p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প্রদত্ত উপাত্তের সর্বোচ্চ নম্বর  = ৬৫ এবং সর্বনিম্ন নম্বর = ৩১</a:t>
            </a:r>
          </a:p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জানি,</a:t>
            </a:r>
          </a:p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পরিসর = (সর্বোচ্চ নম্বর – সর্বনিম্ন নম্বর) + ১</a:t>
            </a:r>
          </a:p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= (৬৫ – ৩১) + ১</a:t>
            </a:r>
          </a:p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= ৩৪ + ১</a:t>
            </a:r>
          </a:p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= ৩৫</a:t>
            </a:r>
          </a:p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ব্যবধান ৫ ধরে, </a:t>
            </a:r>
          </a:p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শ্রেণিসংখ্যা হবে = (৩৫/৫) টি</a:t>
            </a:r>
          </a:p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				         = ৭ টি,    </a:t>
            </a:r>
          </a:p>
          <a:p>
            <a:r>
              <a:rPr lang="en-GB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উত্তরঃ ৩৫ ও ৭টি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CA918F-BDEA-E449-A98C-0D504D77B565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965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35EAE3D-9755-014A-A18A-31D471913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7171"/>
            <a:ext cx="938178" cy="1011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82BFED92-6D21-7445-B062-9B24BC5CC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1252759" y="5655658"/>
            <a:ext cx="591089" cy="5910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F97C95-D76D-4C46-909B-A1782DD72F5B}"/>
              </a:ext>
            </a:extLst>
          </p:cNvPr>
          <p:cNvSpPr/>
          <p:nvPr/>
        </p:nvSpPr>
        <p:spPr>
          <a:xfrm>
            <a:off x="138214" y="166383"/>
            <a:ext cx="1191557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36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সমাধানঃ  (খ – নং)   </a:t>
            </a:r>
            <a:r>
              <a:rPr lang="en-GB" sz="28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</a:rPr>
              <a:t>নিম্নে গড় নির্ণয়ের সারণি তৈরি করা হলোঃ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A796650-C1A4-C744-9D4D-C25DBB353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92329"/>
              </p:ext>
            </p:extLst>
          </p:nvPr>
        </p:nvGraphicFramePr>
        <p:xfrm>
          <a:off x="224674" y="756025"/>
          <a:ext cx="11742652" cy="525517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44977">
                  <a:extLst>
                    <a:ext uri="{9D8B030D-6E8A-4147-A177-3AD203B41FA5}">
                      <a16:colId xmlns:a16="http://schemas.microsoft.com/office/drawing/2014/main" val="454186468"/>
                    </a:ext>
                  </a:extLst>
                </a:gridCol>
                <a:gridCol w="2144977">
                  <a:extLst>
                    <a:ext uri="{9D8B030D-6E8A-4147-A177-3AD203B41FA5}">
                      <a16:colId xmlns:a16="http://schemas.microsoft.com/office/drawing/2014/main" val="673345037"/>
                    </a:ext>
                  </a:extLst>
                </a:gridCol>
                <a:gridCol w="2144977">
                  <a:extLst>
                    <a:ext uri="{9D8B030D-6E8A-4147-A177-3AD203B41FA5}">
                      <a16:colId xmlns:a16="http://schemas.microsoft.com/office/drawing/2014/main" val="2639489447"/>
                    </a:ext>
                  </a:extLst>
                </a:gridCol>
                <a:gridCol w="2144977">
                  <a:extLst>
                    <a:ext uri="{9D8B030D-6E8A-4147-A177-3AD203B41FA5}">
                      <a16:colId xmlns:a16="http://schemas.microsoft.com/office/drawing/2014/main" val="3665511291"/>
                    </a:ext>
                  </a:extLst>
                </a:gridCol>
                <a:gridCol w="3162744">
                  <a:extLst>
                    <a:ext uri="{9D8B030D-6E8A-4147-A177-3AD203B41FA5}">
                      <a16:colId xmlns:a16="http://schemas.microsoft.com/office/drawing/2014/main" val="3596035998"/>
                    </a:ext>
                  </a:extLst>
                </a:gridCol>
              </a:tblGrid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প্রাপ্ত নম্বর 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ট্যালি চিহ্ন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শ্রেণি মধ্যমান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গণসংখ্যা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/>
                        <a:t>(শ্রেণি মধ্যমান × গণসংখ্যা) এর সমষ্টি </a:t>
                      </a:r>
                      <a:endParaRPr lang="en-US" sz="1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747308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৩১ – ৩৫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IIII   I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৩৩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৬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/>
                        <a:t>‌‌‌‌‌৩৩ × ৬  = ১৯৮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72772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৩৬ – ৪০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IIII   III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৩৮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৮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৩০৪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2712261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৪১ – ৪৫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IIII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৪৩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২১৫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055029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৪৬ – ৫০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IIII  IIII  III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৪৮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১৩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৬২৪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549258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৫১ – ৫৫ </a:t>
                      </a:r>
                      <a:endParaRPr lang="en-GB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IIII   I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৫৩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৬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৩১৮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6847571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৫৬ – ৬০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IIII   II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৫৮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৭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৪০৬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17287931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৬১ – ৬৫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/>
                        <a:t>IIII 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৬৩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৫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৩১৫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355764"/>
                  </a:ext>
                </a:extLst>
              </a:tr>
              <a:tr h="583908"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n = ৫০</a:t>
                      </a:r>
                      <a:endParaRPr lang="en-US" sz="32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সমষ্টি  = ২৩৮০</a:t>
                      </a:r>
                      <a:endParaRPr lang="en-US" sz="32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91951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F5161A-A592-D847-B138-BAF119C39F7F}"/>
              </a:ext>
            </a:extLst>
          </p:cNvPr>
          <p:cNvSpPr txBox="1"/>
          <p:nvPr/>
        </p:nvSpPr>
        <p:spPr>
          <a:xfrm>
            <a:off x="-1" y="6377374"/>
            <a:ext cx="120187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>
                <a:solidFill>
                  <a:schemeClr val="bg1"/>
                </a:solidFill>
              </a:rPr>
              <a:t>Probortok School &amp; College.   	Dipan Kanti Das, Senior Teacher. 	         E_mail : prodiptadas2012@gmail.com</a:t>
            </a: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5C8A4AC-A62F-7C42-A291-6149A5B1E510}"/>
              </a:ext>
            </a:extLst>
          </p:cNvPr>
          <p:cNvCxnSpPr>
            <a:cxnSpLocks/>
          </p:cNvCxnSpPr>
          <p:nvPr/>
        </p:nvCxnSpPr>
        <p:spPr>
          <a:xfrm flipH="1" flipV="1">
            <a:off x="3129624" y="1492974"/>
            <a:ext cx="356067" cy="29360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ADCCCA-4207-C44C-88AF-7D8C9539D6DC}"/>
              </a:ext>
            </a:extLst>
          </p:cNvPr>
          <p:cNvCxnSpPr>
            <a:cxnSpLocks/>
          </p:cNvCxnSpPr>
          <p:nvPr/>
        </p:nvCxnSpPr>
        <p:spPr>
          <a:xfrm flipH="1" flipV="1">
            <a:off x="2935975" y="2048936"/>
            <a:ext cx="368560" cy="39979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9B2CE26-3239-9A44-BDBB-2AD9A6405751}"/>
              </a:ext>
            </a:extLst>
          </p:cNvPr>
          <p:cNvCxnSpPr>
            <a:cxnSpLocks/>
          </p:cNvCxnSpPr>
          <p:nvPr/>
        </p:nvCxnSpPr>
        <p:spPr>
          <a:xfrm flipH="1" flipV="1">
            <a:off x="3304535" y="2636131"/>
            <a:ext cx="418532" cy="28735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E88A7051-A4E7-EB4C-AEB8-C57EC5C5DFB2}"/>
              </a:ext>
            </a:extLst>
          </p:cNvPr>
          <p:cNvCxnSpPr>
            <a:cxnSpLocks/>
          </p:cNvCxnSpPr>
          <p:nvPr/>
        </p:nvCxnSpPr>
        <p:spPr>
          <a:xfrm flipH="1" flipV="1">
            <a:off x="3304535" y="3273300"/>
            <a:ext cx="337324" cy="281105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00884C6-CB25-6440-A59A-A8D15CA98386}"/>
              </a:ext>
            </a:extLst>
          </p:cNvPr>
          <p:cNvCxnSpPr>
            <a:cxnSpLocks/>
          </p:cNvCxnSpPr>
          <p:nvPr/>
        </p:nvCxnSpPr>
        <p:spPr>
          <a:xfrm flipH="1" flipV="1">
            <a:off x="3129624" y="3766793"/>
            <a:ext cx="299845" cy="41853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78177D2-A016-0E4E-9E34-8F1D4354FB8F}"/>
              </a:ext>
            </a:extLst>
          </p:cNvPr>
          <p:cNvCxnSpPr>
            <a:cxnSpLocks/>
          </p:cNvCxnSpPr>
          <p:nvPr/>
        </p:nvCxnSpPr>
        <p:spPr>
          <a:xfrm flipH="1" flipV="1">
            <a:off x="2804793" y="3273300"/>
            <a:ext cx="199898" cy="281107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A3CF738-32E6-3A44-A437-A0062BA49B06}"/>
              </a:ext>
            </a:extLst>
          </p:cNvPr>
          <p:cNvCxnSpPr>
            <a:cxnSpLocks/>
          </p:cNvCxnSpPr>
          <p:nvPr/>
        </p:nvCxnSpPr>
        <p:spPr>
          <a:xfrm flipH="1" flipV="1">
            <a:off x="3079650" y="4391470"/>
            <a:ext cx="406041" cy="393544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B21310CC-98CF-444D-A078-35F342CB042D}"/>
              </a:ext>
            </a:extLst>
          </p:cNvPr>
          <p:cNvCxnSpPr>
            <a:cxnSpLocks/>
          </p:cNvCxnSpPr>
          <p:nvPr/>
        </p:nvCxnSpPr>
        <p:spPr>
          <a:xfrm flipH="1" flipV="1">
            <a:off x="3248313" y="4991157"/>
            <a:ext cx="474754" cy="373869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672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</TotalTime>
  <Words>383</Words>
  <Application>Microsoft Office PowerPoint</Application>
  <PresentationFormat>Widescreen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Unknown User</cp:lastModifiedBy>
  <cp:revision>77</cp:revision>
  <dcterms:created xsi:type="dcterms:W3CDTF">2020-03-30T12:35:06Z</dcterms:created>
  <dcterms:modified xsi:type="dcterms:W3CDTF">2020-09-12T19:23:05Z</dcterms:modified>
</cp:coreProperties>
</file>