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92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3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4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3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9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3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0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D693-440E-48FF-9C1A-8D75784AB661}" type="datetimeFigureOut">
              <a:rPr lang="en-US" smtClean="0"/>
              <a:t>13-Sep-20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28464-C294-434C-A191-CE5FE9F3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7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31" name="TextBox 30"/>
          <p:cNvSpPr txBox="1"/>
          <p:nvPr/>
        </p:nvSpPr>
        <p:spPr>
          <a:xfrm>
            <a:off x="882891" y="533400"/>
            <a:ext cx="7270509" cy="3154710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</a:bodyPr>
          <a:lstStyle/>
          <a:p>
            <a:r>
              <a:rPr lang="bn-BD" sz="49600" dirty="0" smtClean="0">
                <a:blipFill>
                  <a:blip r:embed="rId3"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9600" dirty="0">
              <a:blipFill>
                <a:blip r:embed="rId3"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47590" y="1061459"/>
            <a:ext cx="10163234" cy="4839009"/>
            <a:chOff x="152400" y="-152400"/>
            <a:chExt cx="8839200" cy="6781800"/>
          </a:xfrm>
        </p:grpSpPr>
        <p:sp>
          <p:nvSpPr>
            <p:cNvPr id="33" name="Flowchart: Delay 32"/>
            <p:cNvSpPr/>
            <p:nvPr/>
          </p:nvSpPr>
          <p:spPr>
            <a:xfrm rot="5400000">
              <a:off x="-1464425" y="1898075"/>
              <a:ext cx="6424351" cy="3038300"/>
            </a:xfrm>
            <a:prstGeom prst="flowChartDelay">
              <a:avLst/>
            </a:prstGeom>
            <a:blipFill>
              <a:blip r:embed="rId4"/>
              <a:stretch>
                <a:fillRect/>
              </a:stretch>
            </a:blipFill>
            <a:ln w="76200">
              <a:solidFill>
                <a:srgbClr val="646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Delay 33"/>
            <p:cNvSpPr/>
            <p:nvPr/>
          </p:nvSpPr>
          <p:spPr>
            <a:xfrm rot="5400000">
              <a:off x="1370899" y="1817024"/>
              <a:ext cx="6424351" cy="3200400"/>
            </a:xfrm>
            <a:prstGeom prst="flowChartDelay">
              <a:avLst/>
            </a:prstGeom>
            <a:blipFill>
              <a:blip r:embed="rId4"/>
              <a:stretch>
                <a:fillRect/>
              </a:stretch>
            </a:blipFill>
            <a:ln w="76200">
              <a:solidFill>
                <a:srgbClr val="646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Delay 34"/>
            <p:cNvSpPr/>
            <p:nvPr/>
          </p:nvSpPr>
          <p:spPr>
            <a:xfrm rot="5400000">
              <a:off x="4170223" y="1837101"/>
              <a:ext cx="6424351" cy="3124200"/>
            </a:xfrm>
            <a:prstGeom prst="flowChartDelay">
              <a:avLst/>
            </a:prstGeom>
            <a:blipFill>
              <a:blip r:embed="rId4"/>
              <a:stretch>
                <a:fillRect/>
              </a:stretch>
            </a:blipFill>
            <a:ln w="76200">
              <a:solidFill>
                <a:srgbClr val="646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2400" y="-152400"/>
              <a:ext cx="8839200" cy="381000"/>
            </a:xfrm>
            <a:prstGeom prst="rect">
              <a:avLst/>
            </a:prstGeom>
            <a:solidFill>
              <a:srgbClr val="646D11"/>
            </a:solidFill>
            <a:ln>
              <a:solidFill>
                <a:srgbClr val="646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8-Point Star 36"/>
          <p:cNvSpPr/>
          <p:nvPr/>
        </p:nvSpPr>
        <p:spPr>
          <a:xfrm>
            <a:off x="838200" y="1295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8-Point Star 37"/>
          <p:cNvSpPr/>
          <p:nvPr/>
        </p:nvSpPr>
        <p:spPr>
          <a:xfrm>
            <a:off x="1219200" y="1143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8-Point Star 38"/>
          <p:cNvSpPr/>
          <p:nvPr/>
        </p:nvSpPr>
        <p:spPr>
          <a:xfrm>
            <a:off x="2819400" y="990600"/>
            <a:ext cx="228600" cy="152400"/>
          </a:xfrm>
          <a:prstGeom prst="star8">
            <a:avLst/>
          </a:prstGeom>
          <a:solidFill>
            <a:srgbClr val="FA651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8-Point Star 39"/>
          <p:cNvSpPr/>
          <p:nvPr/>
        </p:nvSpPr>
        <p:spPr>
          <a:xfrm>
            <a:off x="914400" y="1828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8-Point Star 40"/>
          <p:cNvSpPr/>
          <p:nvPr/>
        </p:nvSpPr>
        <p:spPr>
          <a:xfrm>
            <a:off x="1524000" y="1447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8-Point Star 41"/>
          <p:cNvSpPr/>
          <p:nvPr/>
        </p:nvSpPr>
        <p:spPr>
          <a:xfrm>
            <a:off x="1752600" y="1676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8-Point Star 42"/>
          <p:cNvSpPr/>
          <p:nvPr/>
        </p:nvSpPr>
        <p:spPr>
          <a:xfrm>
            <a:off x="2209800" y="1905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8-Point Star 43"/>
          <p:cNvSpPr/>
          <p:nvPr/>
        </p:nvSpPr>
        <p:spPr>
          <a:xfrm>
            <a:off x="2133600" y="1676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8-Point Star 44"/>
          <p:cNvSpPr/>
          <p:nvPr/>
        </p:nvSpPr>
        <p:spPr>
          <a:xfrm>
            <a:off x="2286000" y="2286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8-Point Star 45"/>
          <p:cNvSpPr/>
          <p:nvPr/>
        </p:nvSpPr>
        <p:spPr>
          <a:xfrm>
            <a:off x="1905000" y="2590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8-Point Star 46"/>
          <p:cNvSpPr/>
          <p:nvPr/>
        </p:nvSpPr>
        <p:spPr>
          <a:xfrm>
            <a:off x="1600200" y="2438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8-Point Star 47"/>
          <p:cNvSpPr/>
          <p:nvPr/>
        </p:nvSpPr>
        <p:spPr>
          <a:xfrm>
            <a:off x="2819400" y="2971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8-Point Star 48"/>
          <p:cNvSpPr/>
          <p:nvPr/>
        </p:nvSpPr>
        <p:spPr>
          <a:xfrm>
            <a:off x="2819400" y="2590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8-Point Star 49"/>
          <p:cNvSpPr/>
          <p:nvPr/>
        </p:nvSpPr>
        <p:spPr>
          <a:xfrm>
            <a:off x="2895600" y="1371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8-Point Star 50"/>
          <p:cNvSpPr/>
          <p:nvPr/>
        </p:nvSpPr>
        <p:spPr>
          <a:xfrm>
            <a:off x="2819400" y="2209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8-Point Star 51"/>
          <p:cNvSpPr/>
          <p:nvPr/>
        </p:nvSpPr>
        <p:spPr>
          <a:xfrm>
            <a:off x="3657600" y="2133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8-Point Star 52"/>
          <p:cNvSpPr/>
          <p:nvPr/>
        </p:nvSpPr>
        <p:spPr>
          <a:xfrm>
            <a:off x="2819400" y="1905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8-Point Star 53"/>
          <p:cNvSpPr/>
          <p:nvPr/>
        </p:nvSpPr>
        <p:spPr>
          <a:xfrm>
            <a:off x="2819400" y="609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8-Point Star 54"/>
          <p:cNvSpPr/>
          <p:nvPr/>
        </p:nvSpPr>
        <p:spPr>
          <a:xfrm>
            <a:off x="2879271" y="1676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8-Point Star 55"/>
          <p:cNvSpPr/>
          <p:nvPr/>
        </p:nvSpPr>
        <p:spPr>
          <a:xfrm>
            <a:off x="3429000" y="1219200"/>
            <a:ext cx="1524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8-Point Star 56"/>
          <p:cNvSpPr/>
          <p:nvPr/>
        </p:nvSpPr>
        <p:spPr>
          <a:xfrm>
            <a:off x="2286000" y="1447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8-Point Star 57"/>
          <p:cNvSpPr/>
          <p:nvPr/>
        </p:nvSpPr>
        <p:spPr>
          <a:xfrm>
            <a:off x="3810000" y="1524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8-Point Star 58"/>
          <p:cNvSpPr/>
          <p:nvPr/>
        </p:nvSpPr>
        <p:spPr>
          <a:xfrm>
            <a:off x="4343400" y="609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8-Point Star 59"/>
          <p:cNvSpPr/>
          <p:nvPr/>
        </p:nvSpPr>
        <p:spPr>
          <a:xfrm>
            <a:off x="4495800" y="2514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8-Point Star 60"/>
          <p:cNvSpPr/>
          <p:nvPr/>
        </p:nvSpPr>
        <p:spPr>
          <a:xfrm>
            <a:off x="3886200" y="1905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8-Point Star 61"/>
          <p:cNvSpPr/>
          <p:nvPr/>
        </p:nvSpPr>
        <p:spPr>
          <a:xfrm>
            <a:off x="4419600" y="2895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8-Point Star 62"/>
          <p:cNvSpPr/>
          <p:nvPr/>
        </p:nvSpPr>
        <p:spPr>
          <a:xfrm>
            <a:off x="4343400" y="2057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8-Point Star 63"/>
          <p:cNvSpPr/>
          <p:nvPr/>
        </p:nvSpPr>
        <p:spPr>
          <a:xfrm>
            <a:off x="4419600" y="1600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8-Point Star 64"/>
          <p:cNvSpPr/>
          <p:nvPr/>
        </p:nvSpPr>
        <p:spPr>
          <a:xfrm>
            <a:off x="4572000" y="838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8-Point Star 65"/>
          <p:cNvSpPr/>
          <p:nvPr/>
        </p:nvSpPr>
        <p:spPr>
          <a:xfrm>
            <a:off x="5257800" y="914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8-Point Star 66"/>
          <p:cNvSpPr/>
          <p:nvPr/>
        </p:nvSpPr>
        <p:spPr>
          <a:xfrm>
            <a:off x="5867400" y="990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8-Point Star 67"/>
          <p:cNvSpPr/>
          <p:nvPr/>
        </p:nvSpPr>
        <p:spPr>
          <a:xfrm>
            <a:off x="6629400" y="990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8-Point Star 68"/>
          <p:cNvSpPr/>
          <p:nvPr/>
        </p:nvSpPr>
        <p:spPr>
          <a:xfrm>
            <a:off x="6858000" y="1219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8-Point Star 69"/>
          <p:cNvSpPr/>
          <p:nvPr/>
        </p:nvSpPr>
        <p:spPr>
          <a:xfrm>
            <a:off x="7467600" y="1066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8-Point Star 70"/>
          <p:cNvSpPr/>
          <p:nvPr/>
        </p:nvSpPr>
        <p:spPr>
          <a:xfrm>
            <a:off x="7620000" y="1524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8-Point Star 71"/>
          <p:cNvSpPr/>
          <p:nvPr/>
        </p:nvSpPr>
        <p:spPr>
          <a:xfrm>
            <a:off x="7620000" y="1905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8-Point Star 72"/>
          <p:cNvSpPr/>
          <p:nvPr/>
        </p:nvSpPr>
        <p:spPr>
          <a:xfrm>
            <a:off x="7620000" y="2362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8-Point Star 73"/>
          <p:cNvSpPr/>
          <p:nvPr/>
        </p:nvSpPr>
        <p:spPr>
          <a:xfrm>
            <a:off x="7620000" y="2819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8-Point Star 74"/>
          <p:cNvSpPr/>
          <p:nvPr/>
        </p:nvSpPr>
        <p:spPr>
          <a:xfrm>
            <a:off x="7315200" y="2286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8-Point Star 75"/>
          <p:cNvSpPr/>
          <p:nvPr/>
        </p:nvSpPr>
        <p:spPr>
          <a:xfrm>
            <a:off x="7010400" y="2438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8-Point Star 76"/>
          <p:cNvSpPr/>
          <p:nvPr/>
        </p:nvSpPr>
        <p:spPr>
          <a:xfrm>
            <a:off x="7162800" y="1905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8-Point Star 77"/>
          <p:cNvSpPr/>
          <p:nvPr/>
        </p:nvSpPr>
        <p:spPr>
          <a:xfrm>
            <a:off x="7162800" y="1524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8-Point Star 78"/>
          <p:cNvSpPr/>
          <p:nvPr/>
        </p:nvSpPr>
        <p:spPr>
          <a:xfrm>
            <a:off x="7848600" y="1219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8-Point Star 79"/>
          <p:cNvSpPr/>
          <p:nvPr/>
        </p:nvSpPr>
        <p:spPr>
          <a:xfrm>
            <a:off x="4855026" y="1219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8-Point Star 80"/>
          <p:cNvSpPr/>
          <p:nvPr/>
        </p:nvSpPr>
        <p:spPr>
          <a:xfrm>
            <a:off x="4876800" y="1524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8-Point Star 81"/>
          <p:cNvSpPr/>
          <p:nvPr/>
        </p:nvSpPr>
        <p:spPr>
          <a:xfrm>
            <a:off x="5029200" y="1905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8-Point Star 82"/>
          <p:cNvSpPr/>
          <p:nvPr/>
        </p:nvSpPr>
        <p:spPr>
          <a:xfrm>
            <a:off x="5257800" y="22860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8-Point Star 83"/>
          <p:cNvSpPr/>
          <p:nvPr/>
        </p:nvSpPr>
        <p:spPr>
          <a:xfrm>
            <a:off x="5562600" y="2590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8-Point Star 84"/>
          <p:cNvSpPr/>
          <p:nvPr/>
        </p:nvSpPr>
        <p:spPr>
          <a:xfrm>
            <a:off x="6019800" y="2514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8-Point Star 85"/>
          <p:cNvSpPr/>
          <p:nvPr/>
        </p:nvSpPr>
        <p:spPr>
          <a:xfrm>
            <a:off x="6248400" y="2133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8-Point Star 86"/>
          <p:cNvSpPr/>
          <p:nvPr/>
        </p:nvSpPr>
        <p:spPr>
          <a:xfrm>
            <a:off x="6172200" y="1600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8-Point Star 87"/>
          <p:cNvSpPr/>
          <p:nvPr/>
        </p:nvSpPr>
        <p:spPr>
          <a:xfrm>
            <a:off x="5715000" y="1295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8-Point Star 88"/>
          <p:cNvSpPr/>
          <p:nvPr/>
        </p:nvSpPr>
        <p:spPr>
          <a:xfrm>
            <a:off x="5562600" y="1676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8-Point Star 89"/>
          <p:cNvSpPr/>
          <p:nvPr/>
        </p:nvSpPr>
        <p:spPr>
          <a:xfrm>
            <a:off x="1676400" y="1066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8-Point Star 90"/>
          <p:cNvSpPr/>
          <p:nvPr/>
        </p:nvSpPr>
        <p:spPr>
          <a:xfrm>
            <a:off x="2438400" y="9144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8-Point Star 91"/>
          <p:cNvSpPr/>
          <p:nvPr/>
        </p:nvSpPr>
        <p:spPr>
          <a:xfrm>
            <a:off x="3733800" y="990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8-Point Star 92"/>
          <p:cNvSpPr/>
          <p:nvPr/>
        </p:nvSpPr>
        <p:spPr>
          <a:xfrm>
            <a:off x="4038600" y="1066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8-Point Star 93"/>
          <p:cNvSpPr/>
          <p:nvPr/>
        </p:nvSpPr>
        <p:spPr>
          <a:xfrm>
            <a:off x="1219200" y="1752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8-Point Star 94"/>
          <p:cNvSpPr/>
          <p:nvPr/>
        </p:nvSpPr>
        <p:spPr>
          <a:xfrm>
            <a:off x="2133600" y="990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8-Point Star 95"/>
          <p:cNvSpPr/>
          <p:nvPr/>
        </p:nvSpPr>
        <p:spPr>
          <a:xfrm>
            <a:off x="2057400" y="2971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8-Point Star 96"/>
          <p:cNvSpPr/>
          <p:nvPr/>
        </p:nvSpPr>
        <p:spPr>
          <a:xfrm>
            <a:off x="2209800" y="25908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8-Point Star 97"/>
          <p:cNvSpPr/>
          <p:nvPr/>
        </p:nvSpPr>
        <p:spPr>
          <a:xfrm>
            <a:off x="4343400" y="1219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8-Point Star 98"/>
          <p:cNvSpPr/>
          <p:nvPr/>
        </p:nvSpPr>
        <p:spPr>
          <a:xfrm>
            <a:off x="3429000" y="16002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8-Point Star 99"/>
          <p:cNvSpPr/>
          <p:nvPr/>
        </p:nvSpPr>
        <p:spPr>
          <a:xfrm>
            <a:off x="6934200" y="2133600"/>
            <a:ext cx="228600" cy="152400"/>
          </a:xfrm>
          <a:prstGeom prst="star8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5577268" y="942086"/>
            <a:ext cx="201048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48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মিল করঃ</a:t>
            </a:r>
            <a:endParaRPr lang="en-US" sz="48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34068" y="457200"/>
            <a:ext cx="2933816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4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সংখ্যা প্রতীক</a:t>
            </a:r>
            <a:endParaRPr lang="en-US" sz="54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10268" y="3572470"/>
            <a:ext cx="307167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4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প্রক্রিয়া প্রতীক</a:t>
            </a:r>
            <a:endParaRPr lang="en-US" sz="54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34068" y="2277070"/>
            <a:ext cx="301877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 প্রতীক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42272" y="4791670"/>
            <a:ext cx="4844596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বিপরীত সম্পর্ক প্রতীক</a:t>
            </a:r>
            <a:endParaRPr lang="en-US" sz="5400" dirty="0">
              <a:solidFill>
                <a:srgbClr val="9EC816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605070" y="914400"/>
            <a:ext cx="3581397" cy="281940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00268" y="2286000"/>
            <a:ext cx="3200400" cy="2743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376468" y="1143000"/>
            <a:ext cx="4038600" cy="4572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147868" y="2667000"/>
            <a:ext cx="4191000" cy="1447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395268" y="2561570"/>
            <a:ext cx="2514600" cy="2371307"/>
            <a:chOff x="304800" y="3200400"/>
            <a:chExt cx="1905000" cy="2646878"/>
          </a:xfrm>
        </p:grpSpPr>
        <p:sp>
          <p:nvSpPr>
            <p:cNvPr id="26" name="Rectangle 25"/>
            <p:cNvSpPr/>
            <p:nvPr/>
          </p:nvSpPr>
          <p:spPr>
            <a:xfrm>
              <a:off x="457200" y="4114800"/>
              <a:ext cx="1752600" cy="152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Equal 26"/>
            <p:cNvSpPr/>
            <p:nvPr/>
          </p:nvSpPr>
          <p:spPr>
            <a:xfrm>
              <a:off x="838200" y="4876800"/>
              <a:ext cx="914400" cy="914400"/>
            </a:xfrm>
            <a:prstGeom prst="mathEqual">
              <a:avLst/>
            </a:prstGeom>
            <a:solidFill>
              <a:srgbClr val="D60093"/>
            </a:solidFill>
            <a:ln>
              <a:solidFill>
                <a:srgbClr val="D60093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4800" y="3200400"/>
              <a:ext cx="8382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softRound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16600" b="1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&gt;</a:t>
              </a:r>
              <a:endParaRPr lang="en-US" sz="166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1295400" y="3200400"/>
              <a:ext cx="6858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US" sz="16600" b="1" dirty="0" smtClean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&lt;</a:t>
              </a:r>
              <a:endParaRPr lang="en-US" sz="16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432784" y="932160"/>
            <a:ext cx="2400884" cy="2119953"/>
            <a:chOff x="152400" y="910286"/>
            <a:chExt cx="2172284" cy="2366314"/>
          </a:xfrm>
        </p:grpSpPr>
        <p:sp>
          <p:nvSpPr>
            <p:cNvPr id="31" name="Rectangle 30"/>
            <p:cNvSpPr/>
            <p:nvPr/>
          </p:nvSpPr>
          <p:spPr>
            <a:xfrm>
              <a:off x="304800" y="1714503"/>
              <a:ext cx="1981200" cy="15620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143000" y="910286"/>
              <a:ext cx="1181684" cy="1862007"/>
              <a:chOff x="6517838" y="-502678"/>
              <a:chExt cx="1524000" cy="585115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6517838" y="-502678"/>
                <a:ext cx="1524000" cy="2646878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  <a:sp3d extrusionH="57150">
                  <a:bevelT w="38100" h="38100" prst="angle"/>
                </a:sp3d>
              </a:bodyPr>
              <a:lstStyle/>
              <a:p>
                <a:r>
                  <a:rPr lang="en-US" sz="16600" dirty="0" smtClean="0">
                    <a:solidFill>
                      <a:srgbClr val="C00000"/>
                    </a:solidFill>
                  </a:rPr>
                  <a:t>&lt;</a:t>
                </a:r>
                <a:endParaRPr lang="en-US" sz="16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17575626">
                <a:off x="5775422" y="3511451"/>
                <a:ext cx="3569589" cy="104453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52400" y="958213"/>
              <a:ext cx="870714" cy="1872101"/>
              <a:chOff x="3369873" y="-1656039"/>
              <a:chExt cx="1676400" cy="5515188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3369873" y="-1656039"/>
                <a:ext cx="1676400" cy="2646879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  <a:sp3d extrusionH="57150">
                  <a:bevelT w="38100" h="38100" prst="angle"/>
                </a:sp3d>
              </a:bodyPr>
              <a:lstStyle/>
              <a:p>
                <a:r>
                  <a:rPr lang="en-US" sz="16600" dirty="0" smtClean="0">
                    <a:solidFill>
                      <a:srgbClr val="C00000"/>
                    </a:solidFill>
                  </a:rPr>
                  <a:t>&gt;</a:t>
                </a:r>
                <a:endParaRPr lang="en-US" sz="16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7252807" flipV="1">
                <a:off x="3171486" y="2367680"/>
                <a:ext cx="2773086" cy="209852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916067" y="2582531"/>
              <a:ext cx="684133" cy="505388"/>
              <a:chOff x="831716" y="1546597"/>
              <a:chExt cx="1524000" cy="1724395"/>
            </a:xfrm>
            <a:solidFill>
              <a:srgbClr val="C00000"/>
            </a:solidFill>
          </p:grpSpPr>
          <p:sp>
            <p:nvSpPr>
              <p:cNvPr id="35" name="Equal 34"/>
              <p:cNvSpPr/>
              <p:nvPr/>
            </p:nvSpPr>
            <p:spPr>
              <a:xfrm>
                <a:off x="831716" y="2112792"/>
                <a:ext cx="1524000" cy="762001"/>
              </a:xfrm>
              <a:prstGeom prst="mathEqual">
                <a:avLst>
                  <a:gd name="adj1" fmla="val 23520"/>
                  <a:gd name="adj2" fmla="val 36167"/>
                </a:avLst>
              </a:prstGeom>
              <a:grpFill/>
              <a:ln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D60093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 rot="18896980">
                <a:off x="778717" y="2301789"/>
                <a:ext cx="1724395" cy="214011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D60093"/>
                  </a:solidFill>
                </a:endParaRPr>
              </a:p>
            </p:txBody>
          </p:sp>
        </p:grpSp>
      </p:grpSp>
      <p:sp>
        <p:nvSpPr>
          <p:cNvPr id="41" name="Rectangle 40"/>
          <p:cNvSpPr/>
          <p:nvPr/>
        </p:nvSpPr>
        <p:spPr>
          <a:xfrm>
            <a:off x="2623868" y="5039432"/>
            <a:ext cx="1981200" cy="13994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en-US" sz="6000" baseline="-25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1 2 3 4 5 6 7 8 9 0</a:t>
            </a:r>
            <a:endParaRPr lang="en-US" sz="6000" baseline="-25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01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8" grpId="0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3022120" y="2331720"/>
            <a:ext cx="9333118" cy="33239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সংখ্যা প্রতীক </a:t>
            </a:r>
            <a:r>
              <a:rPr lang="en-US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 টি </a:t>
            </a:r>
            <a:r>
              <a:rPr lang="en-US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solidFill>
                <a:srgbClr val="C3495A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প্রক্রিয়া প্রতীক</a:t>
            </a: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সম্পর্ক প্রতীক </a:t>
            </a:r>
            <a:r>
              <a:rPr lang="en-US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solidFill>
                <a:srgbClr val="9EC816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বিপরীত সম্পর্ক প্রতীক</a:t>
            </a:r>
            <a:r>
              <a:rPr lang="bn-BD" sz="48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টি 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2599" y="880705"/>
            <a:ext cx="46121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শূণ্যস্থান পূরণ করঃ</a:t>
            </a:r>
            <a:endParaRPr lang="en-US" sz="6000" b="1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03520" y="2400479"/>
            <a:ext cx="762000" cy="769441"/>
            <a:chOff x="4267200" y="1905000"/>
            <a:chExt cx="762000" cy="769441"/>
          </a:xfrm>
        </p:grpSpPr>
        <p:sp>
          <p:nvSpPr>
            <p:cNvPr id="16" name="Rectangle 15"/>
            <p:cNvSpPr/>
            <p:nvPr/>
          </p:nvSpPr>
          <p:spPr>
            <a:xfrm>
              <a:off x="4267200" y="1981200"/>
              <a:ext cx="762000" cy="609600"/>
            </a:xfrm>
            <a:prstGeom prst="rect">
              <a:avLst/>
            </a:prstGeom>
            <a:noFill/>
            <a:ln>
              <a:solidFill>
                <a:srgbClr val="C349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7200" y="1905000"/>
              <a:ext cx="66717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79720" y="3246120"/>
            <a:ext cx="762000" cy="769441"/>
            <a:chOff x="5257800" y="1897559"/>
            <a:chExt cx="762000" cy="769441"/>
          </a:xfrm>
        </p:grpSpPr>
        <p:sp>
          <p:nvSpPr>
            <p:cNvPr id="20" name="Rectangle 19"/>
            <p:cNvSpPr/>
            <p:nvPr/>
          </p:nvSpPr>
          <p:spPr>
            <a:xfrm>
              <a:off x="5257800" y="1981200"/>
              <a:ext cx="762000" cy="609600"/>
            </a:xfrm>
            <a:prstGeom prst="rect">
              <a:avLst/>
            </a:prstGeom>
            <a:noFill/>
            <a:ln>
              <a:solidFill>
                <a:srgbClr val="C349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48696" y="1897559"/>
              <a:ext cx="4187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679720" y="4000679"/>
            <a:ext cx="762000" cy="769441"/>
            <a:chOff x="6248400" y="1905000"/>
            <a:chExt cx="762000" cy="769441"/>
          </a:xfrm>
        </p:grpSpPr>
        <p:sp>
          <p:nvSpPr>
            <p:cNvPr id="23" name="Rectangle 22"/>
            <p:cNvSpPr/>
            <p:nvPr/>
          </p:nvSpPr>
          <p:spPr>
            <a:xfrm>
              <a:off x="6248400" y="1981200"/>
              <a:ext cx="762000" cy="609600"/>
            </a:xfrm>
            <a:prstGeom prst="rect">
              <a:avLst/>
            </a:prstGeom>
            <a:noFill/>
            <a:ln>
              <a:solidFill>
                <a:srgbClr val="C349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00800" y="1905000"/>
              <a:ext cx="4876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22720" y="4770120"/>
            <a:ext cx="762000" cy="769441"/>
            <a:chOff x="7315200" y="1821359"/>
            <a:chExt cx="762000" cy="769441"/>
          </a:xfrm>
        </p:grpSpPr>
        <p:sp>
          <p:nvSpPr>
            <p:cNvPr id="26" name="Rectangle 25"/>
            <p:cNvSpPr/>
            <p:nvPr/>
          </p:nvSpPr>
          <p:spPr>
            <a:xfrm>
              <a:off x="7315200" y="1905000"/>
              <a:ext cx="762000" cy="609600"/>
            </a:xfrm>
            <a:prstGeom prst="rect">
              <a:avLst/>
            </a:prstGeom>
            <a:noFill/>
            <a:ln>
              <a:solidFill>
                <a:srgbClr val="C349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37166" y="1821359"/>
              <a:ext cx="4876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9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4758906" y="228600"/>
            <a:ext cx="3733800" cy="1861006"/>
          </a:xfrm>
          <a:prstGeom prst="ellipse">
            <a:avLst/>
          </a:prstGeom>
          <a:solidFill>
            <a:srgbClr val="C0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0706" y="2057400"/>
            <a:ext cx="5190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নিজ নিজ খাতায় লেখ।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0506" y="2971800"/>
            <a:ext cx="9333118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সংখ্যা প্রতীক কয়টি ও কি কি?</a:t>
            </a: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প্রক্রিয়া প্রতীক</a:t>
            </a: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কয়টি ও কি কি?</a:t>
            </a: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সম্পর্ক প্রতীক কয়টি ও কি কি?</a:t>
            </a:r>
          </a:p>
          <a:p>
            <a:pPr>
              <a:buFont typeface="Wingdings" pitchFamily="2" charset="2"/>
              <a:buChar char="v"/>
            </a:pP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বিপরীত সম্পর্ক প্রতীক</a:t>
            </a:r>
            <a:r>
              <a:rPr lang="bn-BD" sz="48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কয়টি ও কি কি?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748" y="2286000"/>
            <a:ext cx="9057736" cy="4008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37712" y="1085671"/>
            <a:ext cx="519310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6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265" y="815655"/>
            <a:ext cx="4990705" cy="830997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680" y="4075525"/>
            <a:ext cx="416814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নামঃজামিনুর রহমান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5850" y="5941089"/>
            <a:ext cx="4547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জগন্নাথপুর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গঞ্জ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936" y="0"/>
            <a:ext cx="12166658" cy="6858000"/>
            <a:chOff x="15936" y="0"/>
            <a:chExt cx="12166658" cy="6858000"/>
          </a:xfrm>
        </p:grpSpPr>
        <p:sp>
          <p:nvSpPr>
            <p:cNvPr id="3" name="TextBox 2"/>
            <p:cNvSpPr txBox="1"/>
            <p:nvPr/>
          </p:nvSpPr>
          <p:spPr>
            <a:xfrm>
              <a:off x="895850" y="4871607"/>
              <a:ext cx="55640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শিক্ষকঃ</a:t>
              </a:r>
            </a:p>
            <a:p>
              <a:pPr lvl="0"/>
              <a:r>
                <a:rPr lang="bn-BD" sz="2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পূর্ব কাতিয়া সরকারি </a:t>
              </a:r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 বিদ্যালয়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36" y="0"/>
              <a:ext cx="5196144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330" y="6156998"/>
              <a:ext cx="4572000" cy="68226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28932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55462" y="4230868"/>
              <a:ext cx="4572000" cy="682264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196" y="1813339"/>
            <a:ext cx="2632147" cy="1958915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7441942" y="2390323"/>
            <a:ext cx="3756470" cy="80494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2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29559" y="1552988"/>
            <a:ext cx="4812340" cy="7745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</a:t>
            </a:r>
            <a:r>
              <a:rPr lang="bn-BD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5263" y="3195268"/>
            <a:ext cx="3178133" cy="774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41942" y="705351"/>
            <a:ext cx="4424049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8745" y="114786"/>
            <a:ext cx="1382805" cy="656205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794652" y="4184740"/>
            <a:ext cx="3178133" cy="774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 গাণিতিক প্রতীক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79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 animBg="1"/>
      <p:bldP spid="13" grpId="0" animBg="1"/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1208478" y="1045059"/>
            <a:ext cx="10092125" cy="4298242"/>
          </a:xfrm>
          <a:prstGeom prst="rect">
            <a:avLst/>
          </a:prstGeom>
          <a:noFill/>
          <a:ln w="127000">
            <a:solidFill>
              <a:srgbClr val="DCE86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63417" y="190956"/>
            <a:ext cx="2052779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400" b="1" dirty="0" smtClean="0">
                <a:blipFill>
                  <a:blip r:embed="rId3"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400" b="1" dirty="0">
              <a:blipFill>
                <a:blip r:embed="rId3"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00018" y="1981200"/>
            <a:ext cx="92900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চিনতে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ও বলতে </a:t>
            </a: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>
                <a:solidFill>
                  <a:srgbClr val="FBD5D6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0018" y="3968329"/>
            <a:ext cx="9074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n>
                  <a:solidFill>
                    <a:srgbClr val="FBD5D6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>
                <a:solidFill>
                  <a:srgbClr val="FBD5D6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81774" y="5874238"/>
            <a:ext cx="640267" cy="399837"/>
          </a:xfrm>
          <a:prstGeom prst="actionButtonBackPrevious">
            <a:avLst/>
          </a:prstGeom>
          <a:solidFill>
            <a:srgbClr val="D60093"/>
          </a:solidFill>
          <a:ln>
            <a:solidFill>
              <a:srgbClr val="D6009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7367574" y="5874238"/>
            <a:ext cx="640267" cy="399837"/>
          </a:xfrm>
          <a:prstGeom prst="actionButtonForwardNext">
            <a:avLst/>
          </a:prstGeom>
          <a:solidFill>
            <a:srgbClr val="0000FF"/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317630" y="914400"/>
            <a:ext cx="7024680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5400" b="1" dirty="0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নিচে তোমরা </a:t>
            </a:r>
            <a:r>
              <a:rPr lang="bn-BD" sz="5400" b="1" dirty="0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5400" b="1" dirty="0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দেখতে পাচ্ছো?</a:t>
            </a:r>
            <a:endParaRPr lang="en-US" sz="5400" b="1" dirty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Plus 18"/>
          <p:cNvSpPr/>
          <p:nvPr/>
        </p:nvSpPr>
        <p:spPr>
          <a:xfrm>
            <a:off x="2560320" y="2988486"/>
            <a:ext cx="1447800" cy="1371600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4312920" y="2988486"/>
            <a:ext cx="1524000" cy="1143000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6370320" y="2759886"/>
            <a:ext cx="1981200" cy="175260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vision 21"/>
          <p:cNvSpPr/>
          <p:nvPr/>
        </p:nvSpPr>
        <p:spPr>
          <a:xfrm>
            <a:off x="8580120" y="2988486"/>
            <a:ext cx="1981200" cy="1447800"/>
          </a:xfrm>
          <a:prstGeom prst="mathDivid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55020" y="4512486"/>
            <a:ext cx="1479892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5400" b="1" dirty="0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5400" b="1" dirty="0">
              <a:solidFill>
                <a:srgbClr val="8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3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3713598" y="1333412"/>
            <a:ext cx="3456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 আমরা পড়ব</a:t>
            </a:r>
            <a:endParaRPr lang="bn-BD" sz="4800" b="1" dirty="0">
              <a:ln w="1905">
                <a:noFill/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21480" y="3428936"/>
            <a:ext cx="35477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গাণি</a:t>
            </a:r>
            <a:r>
              <a:rPr lang="bn-BD" sz="5400" b="1" dirty="0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তি</a:t>
            </a:r>
            <a:r>
              <a:rPr lang="en-US" sz="5400" b="1" dirty="0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bn-BD" sz="5400" b="1" dirty="0">
                <a:ln w="1905">
                  <a:noFill/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প্রতীক</a:t>
            </a:r>
            <a:endParaRPr lang="bn-BD" sz="5400" b="1" dirty="0">
              <a:ln w="1905">
                <a:noFill/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923" y="1768823"/>
            <a:ext cx="1714500" cy="2864631"/>
          </a:xfrm>
          <a:prstGeom prst="rect">
            <a:avLst/>
          </a:prstGeom>
        </p:spPr>
      </p:pic>
      <p:pic>
        <p:nvPicPr>
          <p:cNvPr id="14" name="Picture 13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4187" y="1525991"/>
            <a:ext cx="2232826" cy="288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4297681" y="217106"/>
            <a:ext cx="106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1 </a:t>
            </a:r>
            <a:r>
              <a:rPr lang="en-US" sz="9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9280" y="217106"/>
            <a:ext cx="99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2</a:t>
            </a:r>
            <a:endParaRPr lang="en-US" sz="16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9480" y="217106"/>
            <a:ext cx="114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3</a:t>
            </a:r>
            <a:endParaRPr lang="en-US" sz="16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01469" y="521906"/>
            <a:ext cx="111601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4</a:t>
            </a:r>
            <a:endParaRPr lang="en-US" sz="16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1280" y="2045906"/>
            <a:ext cx="99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5</a:t>
            </a:r>
            <a:endParaRPr lang="en-US" sz="16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9080" y="1969706"/>
            <a:ext cx="114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6</a:t>
            </a:r>
            <a:endParaRPr lang="en-US" sz="16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5480" y="2045906"/>
            <a:ext cx="1066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7</a:t>
            </a:r>
            <a:endParaRPr lang="en-US" sz="16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7269480" y="2122106"/>
            <a:ext cx="114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8</a:t>
            </a:r>
            <a:endParaRPr lang="en-US" sz="16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50680" y="2045906"/>
            <a:ext cx="685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blipFill>
                  <a:blip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৯</a:t>
            </a:r>
            <a:endParaRPr lang="en-US" sz="16600" dirty="0">
              <a:blipFill>
                <a:blip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45080" y="4331906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ংখ্যা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ব্যবহ্রত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3680" y="4103306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69080" y="4103306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5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১০টি ।</a:t>
            </a:r>
            <a:endParaRPr lang="en-US" sz="5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16480" y="32531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।</a:t>
            </a:r>
            <a:endParaRPr lang="en-US" sz="4800" b="1" dirty="0">
              <a:gradFill flip="none" rotWithShape="1">
                <a:gsLst>
                  <a:gs pos="0">
                    <a:srgbClr val="D60093">
                      <a:shade val="30000"/>
                      <a:satMod val="115000"/>
                    </a:srgbClr>
                  </a:gs>
                  <a:gs pos="50000">
                    <a:srgbClr val="D60093">
                      <a:shade val="67500"/>
                      <a:satMod val="115000"/>
                    </a:srgbClr>
                  </a:gs>
                  <a:gs pos="100000">
                    <a:srgbClr val="D6009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9785" y="2926557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কয়টি গুণে দেখোতো?</a:t>
            </a:r>
            <a:endParaRPr lang="en-US" sz="5400" b="1" dirty="0">
              <a:gradFill flip="none" rotWithShape="1">
                <a:gsLst>
                  <a:gs pos="0">
                    <a:srgbClr val="9EC816">
                      <a:shade val="30000"/>
                      <a:satMod val="115000"/>
                    </a:srgbClr>
                  </a:gs>
                  <a:gs pos="50000">
                    <a:srgbClr val="9EC816">
                      <a:shade val="67500"/>
                      <a:satMod val="115000"/>
                    </a:srgbClr>
                  </a:gs>
                  <a:gs pos="100000">
                    <a:srgbClr val="9EC816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6270" y="4012706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gradFill flip="none" rotWithShape="1">
                  <a:gsLst>
                    <a:gs pos="0">
                      <a:srgbClr val="D60093">
                        <a:shade val="30000"/>
                        <a:satMod val="115000"/>
                      </a:srgbClr>
                    </a:gs>
                    <a:gs pos="50000">
                      <a:srgbClr val="D60093">
                        <a:shade val="67500"/>
                        <a:satMod val="115000"/>
                      </a:srgbClr>
                    </a:gs>
                    <a:gs pos="100000">
                      <a:srgbClr val="D6009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8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48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48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8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b="1" dirty="0" smtClean="0">
                <a:gradFill flip="none" rotWithShape="1">
                  <a:gsLst>
                    <a:gs pos="0">
                      <a:srgbClr val="9EC816">
                        <a:shade val="30000"/>
                        <a:satMod val="115000"/>
                      </a:srgbClr>
                    </a:gs>
                    <a:gs pos="50000">
                      <a:srgbClr val="9EC816">
                        <a:shade val="67500"/>
                        <a:satMod val="115000"/>
                      </a:srgbClr>
                    </a:gs>
                    <a:gs pos="100000">
                      <a:srgbClr val="9EC816">
                        <a:shade val="100000"/>
                        <a:satMod val="115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gradFill flip="none" rotWithShape="1">
                <a:gsLst>
                  <a:gs pos="0">
                    <a:srgbClr val="9EC816">
                      <a:shade val="30000"/>
                      <a:satMod val="115000"/>
                    </a:srgbClr>
                  </a:gs>
                  <a:gs pos="50000">
                    <a:srgbClr val="9EC816">
                      <a:shade val="67500"/>
                      <a:satMod val="115000"/>
                    </a:srgbClr>
                  </a:gs>
                  <a:gs pos="100000">
                    <a:srgbClr val="9EC816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8007" y="1466821"/>
            <a:ext cx="642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১,৩ ,৫,২,৬.৯.০.৪,৭,৮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35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4" grpId="0"/>
      <p:bldP spid="24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3" name="Plus 12"/>
          <p:cNvSpPr/>
          <p:nvPr/>
        </p:nvSpPr>
        <p:spPr>
          <a:xfrm>
            <a:off x="2103407" y="1981200"/>
            <a:ext cx="1447800" cy="1371600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856007" y="1981200"/>
            <a:ext cx="1524000" cy="1143000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5913407" y="1752600"/>
            <a:ext cx="1981200" cy="175260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vision 15"/>
          <p:cNvSpPr/>
          <p:nvPr/>
        </p:nvSpPr>
        <p:spPr>
          <a:xfrm>
            <a:off x="8123207" y="1981200"/>
            <a:ext cx="1981200" cy="1447800"/>
          </a:xfrm>
          <a:prstGeom prst="mathDivid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79607" y="3352800"/>
            <a:ext cx="15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যোগ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9807" y="3352800"/>
            <a:ext cx="19736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বিয়োগ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0607" y="3352800"/>
            <a:ext cx="9557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গুণ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28007" y="3352800"/>
            <a:ext cx="12105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ভাগ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27207" y="4343400"/>
            <a:ext cx="815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যোগ,বিয়োগ,গুণ ও ভাগ এই প্রাথমিক চারটি প্রক্রিয়া ব্যবহার করে বিভিন্ন সম্যসার সমাধান করা যায়।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32007" y="304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36807" y="3810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৪টি ।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4007" y="457200"/>
            <a:ext cx="5856090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54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তোমরা কি দেখতে পাচ্ছো?</a:t>
            </a:r>
            <a:endParaRPr lang="en-US" sz="54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03407" y="3810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60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08207" y="3048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74807" y="4953000"/>
            <a:ext cx="90678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গুলো খাতায় লেখ।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4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3" name="Equal 12"/>
          <p:cNvSpPr/>
          <p:nvPr/>
        </p:nvSpPr>
        <p:spPr>
          <a:xfrm>
            <a:off x="685800" y="2581870"/>
            <a:ext cx="1524000" cy="762000"/>
          </a:xfrm>
          <a:prstGeom prst="mathEqual">
            <a:avLst>
              <a:gd name="adj1" fmla="val 23520"/>
              <a:gd name="adj2" fmla="val 36167"/>
            </a:avLst>
          </a:prstGeom>
          <a:solidFill>
            <a:srgbClr val="C3495A"/>
          </a:solidFill>
          <a:ln>
            <a:solidFill>
              <a:srgbClr val="C3495A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1438870"/>
            <a:ext cx="1676400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oftRound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&gt;</a:t>
            </a:r>
            <a:endParaRPr lang="en-US" sz="16600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1438870"/>
            <a:ext cx="1524000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US" sz="16600" b="1" dirty="0" smtClean="0">
                <a:ln w="1905"/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</a:t>
            </a:r>
            <a:endParaRPr lang="en-US" sz="16600" dirty="0">
              <a:solidFill>
                <a:srgbClr val="CC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609600"/>
            <a:ext cx="70104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 err="1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66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66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৩টি ।</a:t>
            </a:r>
            <a:endParaRPr lang="en-US" sz="6600" dirty="0">
              <a:solidFill>
                <a:srgbClr val="C3495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3496270"/>
            <a:ext cx="2359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bn-BD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চিহ্ন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1400" y="3420070"/>
            <a:ext cx="1879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বড়</a:t>
            </a:r>
            <a:r>
              <a:rPr lang="bn-BD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চিহ্ন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48400" y="3496270"/>
            <a:ext cx="214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চিহ্ন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953" y="4572000"/>
            <a:ext cx="8395247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44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4400" b="1" dirty="0" err="1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ুইটি</a:t>
            </a:r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bn-BD" sz="44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পারস্পরিক সম্পর্ক নিদের্শ করার</a:t>
            </a:r>
          </a:p>
          <a:p>
            <a:r>
              <a:rPr lang="bn-BD" sz="44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জন্য সম্পর্ক প্রতীক ব্যবহার করা হয়।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609600"/>
            <a:ext cx="7356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জানো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609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5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533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48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আমরা কয়টি  সম্পর্ক প্রতীক দেখতে পাচ্ছি?</a:t>
            </a:r>
            <a:endParaRPr lang="en-US" sz="4800" b="1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9508" y="1376766"/>
            <a:ext cx="7053534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5400" b="1" dirty="0" smtClean="0">
                <a:solidFill>
                  <a:srgbClr val="646D11"/>
                </a:solidFill>
                <a:latin typeface="NikoshBAN" pitchFamily="2" charset="0"/>
                <a:cs typeface="NikoshBAN" pitchFamily="2" charset="0"/>
              </a:rPr>
              <a:t>তোমরা কি এগুলোর নাম জানো?</a:t>
            </a:r>
            <a:endParaRPr lang="en-US" sz="5400" b="1" dirty="0">
              <a:solidFill>
                <a:srgbClr val="646D1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1704" y="302764"/>
            <a:ext cx="6550191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কেউ বলতে পারবে  সম্পর্ক প্রতীক</a:t>
            </a:r>
          </a:p>
          <a:p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আমরা কোথায় ব্যবহার করি?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5410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গুলো খাতায় লেখ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>
          <a:xfrm>
            <a:off x="7522044" y="5932734"/>
            <a:ext cx="609600" cy="609600"/>
          </a:xfrm>
          <a:prstGeom prst="actionButtonBackPrevious">
            <a:avLst/>
          </a:prstGeom>
          <a:solidFill>
            <a:srgbClr val="D60093"/>
          </a:solidFill>
          <a:ln>
            <a:solidFill>
              <a:srgbClr val="D6009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Forward or Next 28">
            <a:hlinkClick r:id="" action="ppaction://hlinkshowjump?jump=nextslide" highlightClick="1"/>
          </p:cNvPr>
          <p:cNvSpPr/>
          <p:nvPr/>
        </p:nvSpPr>
        <p:spPr>
          <a:xfrm>
            <a:off x="8207844" y="5932734"/>
            <a:ext cx="609600" cy="609600"/>
          </a:xfrm>
          <a:prstGeom prst="actionButtonForwardNext">
            <a:avLst/>
          </a:prstGeom>
          <a:solidFill>
            <a:srgbClr val="0000FF"/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6" grpId="1"/>
      <p:bldP spid="18" grpId="0"/>
      <p:bldP spid="19" grpId="0"/>
      <p:bldP spid="20" grpId="0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12198530" cy="6922706"/>
            <a:chOff x="0" y="0"/>
            <a:chExt cx="12198530" cy="69227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074920" cy="68226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880" y="6294120"/>
              <a:ext cx="4856386" cy="62858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1944868" y="2627132"/>
              <a:ext cx="4572000" cy="68226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1398" y="4230868"/>
              <a:ext cx="4572000" cy="682264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5530934" y="-93936"/>
            <a:ext cx="435247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কাজ।</a:t>
            </a:r>
            <a:endParaRPr lang="en-US" sz="8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5066" y="4324414"/>
            <a:ext cx="96012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54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বোর্ডে ডেকে একেক জনকে একেকটি</a:t>
            </a:r>
            <a:r>
              <a:rPr lang="en-US" sz="54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bn-BD" sz="54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 লিখতে দেবো ও নাম বলতে বলবো</a:t>
            </a:r>
            <a:r>
              <a:rPr lang="en-US" sz="54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2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344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2020-09-13T11:00:32Z</dcterms:created>
  <dcterms:modified xsi:type="dcterms:W3CDTF">2020-09-13T11:45:37Z</dcterms:modified>
</cp:coreProperties>
</file>