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63" r:id="rId3"/>
    <p:sldId id="364" r:id="rId4"/>
    <p:sldId id="536" r:id="rId5"/>
    <p:sldId id="295" r:id="rId6"/>
    <p:sldId id="256" r:id="rId7"/>
    <p:sldId id="508" r:id="rId8"/>
    <p:sldId id="259" r:id="rId9"/>
    <p:sldId id="537" r:id="rId10"/>
    <p:sldId id="511" r:id="rId11"/>
    <p:sldId id="512" r:id="rId12"/>
    <p:sldId id="539" r:id="rId13"/>
    <p:sldId id="540" r:id="rId14"/>
    <p:sldId id="542" r:id="rId15"/>
    <p:sldId id="257" r:id="rId16"/>
    <p:sldId id="541" r:id="rId17"/>
    <p:sldId id="544" r:id="rId18"/>
    <p:sldId id="547" r:id="rId19"/>
    <p:sldId id="545" r:id="rId20"/>
    <p:sldId id="543" r:id="rId21"/>
    <p:sldId id="5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80E-779C-4D09-8639-09009BC41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B0A83-B209-45D7-8479-EA3CDE057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0A91D-2499-47C2-80F1-34A1EC01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C38BE-2943-4B4B-A1E9-77A6476C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B434-4450-44EC-859F-D6F898CD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0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35FE-0E00-4825-BFF6-BE7AB270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F5C8F-2880-45CC-A57B-7B3915A99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D3F15-B3C7-4A7A-8775-B543765A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2F79-2945-48F6-8B1A-CFD37F79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7DD8-863D-423C-8EE0-36544C4C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93CB03-91B5-4404-BFD9-4C146C3A3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77AEC-5678-4261-83C0-FFB50FA3C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7C917-B309-4FE0-BA77-B27E5DBC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1149F-5656-4EBE-957B-4FD11826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90CAF-6820-4B49-979C-71AC655B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81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632E-4BFD-4E11-8120-140791D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434" y="6277973"/>
            <a:ext cx="2743200" cy="365125"/>
          </a:xfrm>
        </p:spPr>
        <p:txBody>
          <a:bodyPr/>
          <a:lstStyle/>
          <a:p>
            <a:fld id="{0A9F7DAF-A157-4512-90CD-0D54CB612542}" type="datetimeFigureOut">
              <a:rPr lang="en-US" smtClean="0"/>
              <a:t>9/14/2020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6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E22B-52DB-451A-AB1E-7E911421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5085-8709-43F3-8FBC-2D328321C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C667-EEC3-46EE-A4AA-55D33478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43767-831B-4211-ADAB-128979D7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2C6C9-DAC3-4548-8514-344A9914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0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13D8-8FA2-41DB-8B0F-28B6BBCB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A58C0-A33A-4C46-BFC2-891324DB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CD231-594C-4AA6-9733-A8909C43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2502-0037-4652-BA12-D07DB1E0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CBD35-6F38-4003-8F96-562BA834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C122-F106-4EC1-AC94-7D5061CA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BDE8A-2118-4296-BFA9-0FECF491A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0B5A7-D467-45F1-A8BA-70055D791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E8FCA-75D0-4486-B12A-3C817E60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A693F-0FDE-44C2-93F1-7A33B28F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7400A-4596-47E8-A759-44EFC392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7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05A0-7968-4751-9994-32E4ADF0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08CA3-D4AE-47D9-B715-B663133F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64A15-74A7-4EF9-88DD-7C108B3EA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481F4-D468-48B8-94F0-FD9DF7B83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64595-060C-4650-BA07-7084037D5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CE1B5-A545-4257-B68F-8E05CE65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90070-8E25-46E7-8590-895178F4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98E50-C543-41A1-A408-3450C087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4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7035-FB20-4DEA-926B-D6EE51DB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226D8-95BB-402F-8EF9-275BDA71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13A1F-9B06-483D-90D4-8A51DD35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521FC-1F63-468C-BAB2-69852B17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2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60811-E637-40AA-AD95-9AC03B20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0750D-099E-4155-8E72-6392D07E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F0A7C-3C6D-43D6-AC37-C533722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5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164E-656E-4B00-9CD2-28A01B78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34B9-0DA2-428C-9D98-2B22F594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534D4-9A79-4B5F-B309-9DFD32CBC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365A1-E42F-4B0C-9F7F-0F951FDB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3DE7B-E6D5-4E01-915B-152F7028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5ADBE-93D9-4B3D-A532-A40C38AF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6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5CDB-4F8E-491D-B28A-BFD832F3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FE3B8-F025-4B11-977A-04BC9744E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7A2DD-2452-4647-9DDB-7F43EBF80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7269F-1A08-4FF6-B5AF-188455AE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5C0A-D6CC-4EE5-9E15-991B6B1D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E292D-A2F7-4C01-9226-AB31023E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9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A5CE9-A520-4BFF-B764-BBB40F593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FA76C-DB2B-418C-819F-C0566391113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E3E10-7E65-4501-98EB-D9095260D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4F4AC-5065-4962-B86F-342B94130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49411-4DC9-4F7A-91FE-FBEF4F5E8B4C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86BBD7-B8D1-40F5-8E74-FCDB5F053CA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67313C7B-1787-4905-AEE3-F0C48639B63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611"/>
              </a:avLst>
            </a:prstGeom>
            <a:gradFill>
              <a:gsLst>
                <a:gs pos="0">
                  <a:srgbClr val="FF0000"/>
                </a:gs>
                <a:gs pos="40000">
                  <a:srgbClr val="00B050"/>
                </a:gs>
                <a:gs pos="6800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ln w="76200">
              <a:solidFill>
                <a:srgbClr val="00B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L-Shape 15">
              <a:extLst>
                <a:ext uri="{FF2B5EF4-FFF2-40B4-BE49-F238E27FC236}">
                  <a16:creationId xmlns:a16="http://schemas.microsoft.com/office/drawing/2014/main" id="{CF483EF4-B109-4A2E-BD02-54884837DB40}"/>
                </a:ext>
              </a:extLst>
            </p:cNvPr>
            <p:cNvSpPr/>
            <p:nvPr/>
          </p:nvSpPr>
          <p:spPr>
            <a:xfrm>
              <a:off x="35474" y="5912186"/>
              <a:ext cx="817418" cy="914400"/>
            </a:xfrm>
            <a:prstGeom prst="corner">
              <a:avLst>
                <a:gd name="adj1" fmla="val 26356"/>
                <a:gd name="adj2" fmla="val 23191"/>
              </a:avLst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7" name="L-Shape 16">
              <a:extLst>
                <a:ext uri="{FF2B5EF4-FFF2-40B4-BE49-F238E27FC236}">
                  <a16:creationId xmlns:a16="http://schemas.microsoft.com/office/drawing/2014/main" id="{77C12A1D-FD82-468C-8176-C391376A0D6B}"/>
                </a:ext>
              </a:extLst>
            </p:cNvPr>
            <p:cNvSpPr/>
            <p:nvPr/>
          </p:nvSpPr>
          <p:spPr>
            <a:xfrm rot="5400000">
              <a:off x="70375" y="-23853"/>
              <a:ext cx="817418" cy="914400"/>
            </a:xfrm>
            <a:prstGeom prst="corner">
              <a:avLst>
                <a:gd name="adj1" fmla="val 26356"/>
                <a:gd name="adj2" fmla="val 23191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8" name="L-Shape 17">
              <a:extLst>
                <a:ext uri="{FF2B5EF4-FFF2-40B4-BE49-F238E27FC236}">
                  <a16:creationId xmlns:a16="http://schemas.microsoft.com/office/drawing/2014/main" id="{B5C0EB4F-2909-4148-9D96-EE1035953072}"/>
                </a:ext>
              </a:extLst>
            </p:cNvPr>
            <p:cNvSpPr/>
            <p:nvPr/>
          </p:nvSpPr>
          <p:spPr>
            <a:xfrm rot="16200000">
              <a:off x="11326091" y="5992091"/>
              <a:ext cx="817418" cy="914400"/>
            </a:xfrm>
            <a:prstGeom prst="corner">
              <a:avLst>
                <a:gd name="adj1" fmla="val 26356"/>
                <a:gd name="adj2" fmla="val 23191"/>
              </a:avLst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487321C4-9992-4B50-9918-AF3A004BC1C9}"/>
                </a:ext>
              </a:extLst>
            </p:cNvPr>
            <p:cNvSpPr/>
            <p:nvPr/>
          </p:nvSpPr>
          <p:spPr>
            <a:xfrm rot="10800000">
              <a:off x="11374582" y="0"/>
              <a:ext cx="817418" cy="914400"/>
            </a:xfrm>
            <a:prstGeom prst="corner">
              <a:avLst>
                <a:gd name="adj1" fmla="val 26356"/>
                <a:gd name="adj2" fmla="val 23191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304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2.wdp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fairy gif">
            <a:extLst>
              <a:ext uri="{FF2B5EF4-FFF2-40B4-BE49-F238E27FC236}">
                <a16:creationId xmlns:a16="http://schemas.microsoft.com/office/drawing/2014/main" id="{7336A5FA-B660-4D12-8414-F79AF523B9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Image result for fairy gif">
            <a:extLst>
              <a:ext uri="{FF2B5EF4-FFF2-40B4-BE49-F238E27FC236}">
                <a16:creationId xmlns:a16="http://schemas.microsoft.com/office/drawing/2014/main" id="{AAD2F7EE-8BCD-42E1-A61F-0293D54C03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415636"/>
            <a:ext cx="11416145" cy="6179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FD0672-15EB-457B-8B97-919A737567A0}"/>
              </a:ext>
            </a:extLst>
          </p:cNvPr>
          <p:cNvSpPr txBox="1"/>
          <p:nvPr/>
        </p:nvSpPr>
        <p:spPr>
          <a:xfrm>
            <a:off x="2336369" y="686549"/>
            <a:ext cx="8496945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BD" sz="2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8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C86A73-81C2-4DEF-9186-182F39095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2975" y="421963"/>
            <a:ext cx="5902036" cy="5478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কাকতাড়ুয়া উপন্যাস সম্পর্কিত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A201D-2C98-4F58-B0C1-8AF0774B8B34}"/>
              </a:ext>
            </a:extLst>
          </p:cNvPr>
          <p:cNvSpPr txBox="1"/>
          <p:nvPr/>
        </p:nvSpPr>
        <p:spPr>
          <a:xfrm>
            <a:off x="699654" y="5672858"/>
            <a:ext cx="37338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ঐতিহাসিক ঘোষণা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mage result for বঙ্গবন্ধুর ভাষন ">
            <a:extLst>
              <a:ext uri="{FF2B5EF4-FFF2-40B4-BE49-F238E27FC236}">
                <a16:creationId xmlns:a16="http://schemas.microsoft.com/office/drawing/2014/main" id="{27BB1E17-8EBD-49E8-BBE3-DB5F8551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369214"/>
            <a:ext cx="4051299" cy="39042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বঙ্গবন্ধুর ভাষন ">
            <a:extLst>
              <a:ext uri="{FF2B5EF4-FFF2-40B4-BE49-F238E27FC236}">
                <a16:creationId xmlns:a16="http://schemas.microsoft.com/office/drawing/2014/main" id="{8A19C6A4-BFD2-4501-963B-89517C82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09" y="1369215"/>
            <a:ext cx="4267199" cy="39042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shor zuddha.jpg">
            <a:extLst>
              <a:ext uri="{FF2B5EF4-FFF2-40B4-BE49-F238E27FC236}">
                <a16:creationId xmlns:a16="http://schemas.microsoft.com/office/drawing/2014/main" id="{64856EB7-063F-4900-8055-79B43C8920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29562" y="2178768"/>
            <a:ext cx="2438400" cy="1874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26C993-5A91-4A38-8950-3495BE7A97F6}"/>
              </a:ext>
            </a:extLst>
          </p:cNvPr>
          <p:cNvSpPr txBox="1"/>
          <p:nvPr/>
        </p:nvSpPr>
        <p:spPr>
          <a:xfrm>
            <a:off x="1071562" y="392833"/>
            <a:ext cx="68580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কাকতাড়ুয়া উপন্যাস সম্পর্কিত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31CFC-AD34-4349-8063-4D5D6A7C144A}"/>
              </a:ext>
            </a:extLst>
          </p:cNvPr>
          <p:cNvSpPr txBox="1"/>
          <p:nvPr/>
        </p:nvSpPr>
        <p:spPr>
          <a:xfrm>
            <a:off x="2443162" y="4860925"/>
            <a:ext cx="2057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মক্তিযোদ্ধা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D1AB9-3F84-49DA-9721-071E57E359A7}"/>
              </a:ext>
            </a:extLst>
          </p:cNvPr>
          <p:cNvSpPr txBox="1"/>
          <p:nvPr/>
        </p:nvSpPr>
        <p:spPr>
          <a:xfrm>
            <a:off x="5414962" y="4860925"/>
            <a:ext cx="2057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মুক্তিযুদ্ধ ‘৭১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D70D5A-336E-40C3-81C5-3CD3C66FA512}"/>
              </a:ext>
            </a:extLst>
          </p:cNvPr>
          <p:cNvSpPr txBox="1"/>
          <p:nvPr/>
        </p:nvSpPr>
        <p:spPr>
          <a:xfrm>
            <a:off x="8234362" y="4860925"/>
            <a:ext cx="2438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কিশোর মুক্তিযোদ্ধা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AE14C-E6C3-4C74-A9CE-1C7E8DE65A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44" y="2178768"/>
            <a:ext cx="2692112" cy="1874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F5E573-C700-4B1A-8587-4E77E5BB41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0" y="2178768"/>
            <a:ext cx="2986744" cy="2035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9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5EF3C-CEFD-4B97-85E8-15DB292E75C9}"/>
              </a:ext>
            </a:extLst>
          </p:cNvPr>
          <p:cNvSpPr txBox="1"/>
          <p:nvPr/>
        </p:nvSpPr>
        <p:spPr>
          <a:xfrm>
            <a:off x="480556" y="4635827"/>
            <a:ext cx="1094169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পোড়া্লে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বানালে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লোকজনকে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বাড়িঘর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প্রতিশোধ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নেবেই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কানু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দয়ালের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রেডিওতে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শুনেছিল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ডাকবি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8F50F6D-1326-4E10-B25C-3A176CCFF568}"/>
              </a:ext>
            </a:extLst>
          </p:cNvPr>
          <p:cNvSpPr/>
          <p:nvPr/>
        </p:nvSpPr>
        <p:spPr>
          <a:xfrm>
            <a:off x="3995191" y="406291"/>
            <a:ext cx="4513378" cy="8033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৭ ই </a:t>
            </a:r>
            <a:r>
              <a:rPr lang="en-US" sz="3600" dirty="0" err="1"/>
              <a:t>মার্চের</a:t>
            </a:r>
            <a:r>
              <a:rPr lang="en-US" sz="3600" dirty="0"/>
              <a:t> </a:t>
            </a:r>
            <a:r>
              <a:rPr lang="en-US" sz="3600" dirty="0" err="1"/>
              <a:t>ভাষন</a:t>
            </a:r>
            <a:endParaRPr lang="en-US" sz="3600" dirty="0"/>
          </a:p>
        </p:txBody>
      </p:sp>
      <p:pic>
        <p:nvPicPr>
          <p:cNvPr id="4098" name="Picture 2" descr="Image result for আগুনে পুরা">
            <a:extLst>
              <a:ext uri="{FF2B5EF4-FFF2-40B4-BE49-F238E27FC236}">
                <a16:creationId xmlns:a16="http://schemas.microsoft.com/office/drawing/2014/main" id="{B1BB25F0-594F-4C6D-9A09-09EA4FE1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45" y="1495314"/>
            <a:ext cx="2838450" cy="2407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বঙ্গবন্ধুর ভাষন ">
            <a:extLst>
              <a:ext uri="{FF2B5EF4-FFF2-40B4-BE49-F238E27FC236}">
                <a16:creationId xmlns:a16="http://schemas.microsoft.com/office/drawing/2014/main" id="{0DED0C2D-9083-4932-BBCB-8CF54BF5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7" y="1018431"/>
            <a:ext cx="2681098" cy="2407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আগুনে পুরা">
            <a:extLst>
              <a:ext uri="{FF2B5EF4-FFF2-40B4-BE49-F238E27FC236}">
                <a16:creationId xmlns:a16="http://schemas.microsoft.com/office/drawing/2014/main" id="{7A300CE5-4B87-4E02-A377-7D538BCC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86" y="2162736"/>
            <a:ext cx="2838450" cy="2187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A0B5C8-0E67-42C9-AE3B-177EDB7D02FE}"/>
              </a:ext>
            </a:extLst>
          </p:cNvPr>
          <p:cNvSpPr/>
          <p:nvPr/>
        </p:nvSpPr>
        <p:spPr>
          <a:xfrm>
            <a:off x="858375" y="480101"/>
            <a:ext cx="2866031" cy="8325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/>
              <a:t>একক কাজ</a:t>
            </a:r>
            <a:endParaRPr lang="en-US" sz="3200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1926229-C227-4900-87E4-1DC90F1713F0}"/>
              </a:ext>
            </a:extLst>
          </p:cNvPr>
          <p:cNvSpPr/>
          <p:nvPr/>
        </p:nvSpPr>
        <p:spPr>
          <a:xfrm>
            <a:off x="1858370" y="5504442"/>
            <a:ext cx="8475260" cy="8734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বুধা তাকে  বঙ্গবন্ধু বলে ডাকতে বলেছিল </a:t>
            </a:r>
            <a:r>
              <a:rPr lang="en-US" sz="2800" dirty="0" err="1"/>
              <a:t>কাকে</a:t>
            </a:r>
            <a:r>
              <a:rPr lang="en-US" sz="2800" dirty="0"/>
              <a:t> </a:t>
            </a:r>
            <a:r>
              <a:rPr lang="bn-IN" sz="2800" dirty="0"/>
              <a:t> লিখ?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A6D72-4BA7-421F-A2C1-54FAA0679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20" y="1920980"/>
            <a:ext cx="3983418" cy="2418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37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C93A04C-D6E7-40E8-9A4D-1C7DF8573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90" y="1524002"/>
            <a:ext cx="8714509" cy="4959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5A5503F5-BEF0-4BD9-BCA1-2C85D5B0D897}"/>
              </a:ext>
            </a:extLst>
          </p:cNvPr>
          <p:cNvSpPr txBox="1">
            <a:spLocks/>
          </p:cNvSpPr>
          <p:nvPr/>
        </p:nvSpPr>
        <p:spPr>
          <a:xfrm>
            <a:off x="560111" y="526591"/>
            <a:ext cx="4342519" cy="547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কাকতাড়ুয়া উপন্যাস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53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944E4E-0E2E-4DE6-81F5-530AD271D460}"/>
              </a:ext>
            </a:extLst>
          </p:cNvPr>
          <p:cNvSpPr/>
          <p:nvPr/>
        </p:nvSpPr>
        <p:spPr>
          <a:xfrm>
            <a:off x="427556" y="4087642"/>
            <a:ext cx="1098603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ভাই,ছিল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চাচি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চাচাতো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কুন্তি।সবচেয়ে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বছর।ছিল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পিঠাপিঠি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তালেব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বুধা কাকতাড়ুয়া উপন্যাসের প্রধান চরিত্র।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091E7D18-0AB0-4917-9DB6-D07C20EBE741}"/>
              </a:ext>
            </a:extLst>
          </p:cNvPr>
          <p:cNvSpPr/>
          <p:nvPr/>
        </p:nvSpPr>
        <p:spPr>
          <a:xfrm>
            <a:off x="5013506" y="481758"/>
            <a:ext cx="3899648" cy="7974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বুধাকে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pic>
        <p:nvPicPr>
          <p:cNvPr id="8194" name="Picture 2" descr="No description available.">
            <a:extLst>
              <a:ext uri="{FF2B5EF4-FFF2-40B4-BE49-F238E27FC236}">
                <a16:creationId xmlns:a16="http://schemas.microsoft.com/office/drawing/2014/main" id="{8FE98FBF-2CEF-4687-97ED-306CC29C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3" y="697000"/>
            <a:ext cx="3396712" cy="2308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5FF43342-FE49-4E72-935E-9D25E62AC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" b="67677"/>
          <a:stretch/>
        </p:blipFill>
        <p:spPr bwMode="auto">
          <a:xfrm>
            <a:off x="4374275" y="1464075"/>
            <a:ext cx="2898630" cy="2308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description available.">
            <a:extLst>
              <a:ext uri="{FF2B5EF4-FFF2-40B4-BE49-F238E27FC236}">
                <a16:creationId xmlns:a16="http://schemas.microsoft.com/office/drawing/2014/main" id="{48A355F1-2162-4E4E-B405-45D414BF2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67071"/>
          <a:stretch/>
        </p:blipFill>
        <p:spPr bwMode="auto">
          <a:xfrm>
            <a:off x="8013165" y="1851162"/>
            <a:ext cx="3056618" cy="2050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081E1F-B487-4998-9C5E-78218D4C53D5}"/>
              </a:ext>
            </a:extLst>
          </p:cNvPr>
          <p:cNvSpPr/>
          <p:nvPr/>
        </p:nvSpPr>
        <p:spPr>
          <a:xfrm>
            <a:off x="453298" y="3822428"/>
            <a:ext cx="10929258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এছাড়াও বুধাকে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গাঁয়ের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নোলক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ছন্নছাড়া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জয়নাল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হাশেম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খোকন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কুড়ানি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বুড়িটা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ভীষণ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ভালোই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কাটছে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চাচির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চাচি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25051ED2-6189-47CB-BF60-1A6CFB4AA162}"/>
              </a:ext>
            </a:extLst>
          </p:cNvPr>
          <p:cNvSpPr/>
          <p:nvPr/>
        </p:nvSpPr>
        <p:spPr>
          <a:xfrm>
            <a:off x="3739600" y="259382"/>
            <a:ext cx="4712799" cy="7630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বুধার বিভিন্ন নাম  </a:t>
            </a:r>
            <a:endParaRPr lang="en-US" sz="3600" dirty="0"/>
          </a:p>
        </p:txBody>
      </p:sp>
      <p:pic>
        <p:nvPicPr>
          <p:cNvPr id="5" name="Picture 2" descr="No description available.">
            <a:extLst>
              <a:ext uri="{FF2B5EF4-FFF2-40B4-BE49-F238E27FC236}">
                <a16:creationId xmlns:a16="http://schemas.microsoft.com/office/drawing/2014/main" id="{E30A23F9-6A23-4113-A44D-78A0BE284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" b="67677"/>
          <a:stretch/>
        </p:blipFill>
        <p:spPr bwMode="auto">
          <a:xfrm>
            <a:off x="453298" y="481028"/>
            <a:ext cx="3074930" cy="2947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3B0BA534-BB78-44B6-9939-10CA58EC7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66869"/>
          <a:stretch/>
        </p:blipFill>
        <p:spPr bwMode="auto">
          <a:xfrm>
            <a:off x="4284951" y="1246909"/>
            <a:ext cx="3622096" cy="2378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description available.">
            <a:extLst>
              <a:ext uri="{FF2B5EF4-FFF2-40B4-BE49-F238E27FC236}">
                <a16:creationId xmlns:a16="http://schemas.microsoft.com/office/drawing/2014/main" id="{3C235A64-AD8D-4044-8D3F-C05B7CD67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" b="66667"/>
          <a:stretch/>
        </p:blipFill>
        <p:spPr bwMode="auto">
          <a:xfrm>
            <a:off x="8663770" y="1697453"/>
            <a:ext cx="2570800" cy="20266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343782-ECD3-4635-B5C1-EAD715F3D414}"/>
              </a:ext>
            </a:extLst>
          </p:cNvPr>
          <p:cNvSpPr/>
          <p:nvPr/>
        </p:nvSpPr>
        <p:spPr>
          <a:xfrm>
            <a:off x="509445" y="4578937"/>
            <a:ext cx="9961417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বুধা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খাটে,কারও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নৌকায়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মুদির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কেনাবেচা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খদ্দেরের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8923B0D-EDA8-442A-BBB5-4D1ABE95BF04}"/>
              </a:ext>
            </a:extLst>
          </p:cNvPr>
          <p:cNvSpPr/>
          <p:nvPr/>
        </p:nvSpPr>
        <p:spPr>
          <a:xfrm>
            <a:off x="509445" y="513943"/>
            <a:ext cx="7126942" cy="8606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বুধা</a:t>
            </a:r>
            <a:r>
              <a:rPr lang="en-US" sz="2800" b="1" dirty="0"/>
              <a:t> </a:t>
            </a:r>
            <a:r>
              <a:rPr lang="en-US" sz="2800" b="1" dirty="0" err="1"/>
              <a:t>প্রতিদিন</a:t>
            </a:r>
            <a:r>
              <a:rPr lang="en-US" sz="2800" b="1" dirty="0"/>
              <a:t> </a:t>
            </a:r>
            <a:r>
              <a:rPr lang="en-US" sz="3200" b="1" dirty="0" err="1"/>
              <a:t>যে</a:t>
            </a:r>
            <a:r>
              <a:rPr lang="en-US" sz="3200" b="1" dirty="0"/>
              <a:t> </a:t>
            </a:r>
            <a:r>
              <a:rPr lang="bn-IN" sz="3200" b="1" dirty="0"/>
              <a:t>কাজ</a:t>
            </a:r>
            <a:r>
              <a:rPr lang="en-US" sz="3200" b="1" dirty="0"/>
              <a:t> </a:t>
            </a:r>
            <a:r>
              <a:rPr lang="en-US" sz="2800" b="1" dirty="0" err="1"/>
              <a:t>করে</a:t>
            </a:r>
            <a:r>
              <a:rPr lang="en-US" sz="2800" b="1" dirty="0"/>
              <a:t>, </a:t>
            </a:r>
            <a:r>
              <a:rPr lang="en-US" sz="2800" b="1" dirty="0" err="1"/>
              <a:t>তা</a:t>
            </a:r>
            <a:r>
              <a:rPr lang="en-US" sz="2800" b="1" dirty="0"/>
              <a:t> </a:t>
            </a:r>
            <a:r>
              <a:rPr lang="en-US" sz="2800" b="1" dirty="0" err="1"/>
              <a:t>হলো</a:t>
            </a:r>
            <a:r>
              <a:rPr lang="en-US" sz="3200" b="1" dirty="0"/>
              <a:t>,</a:t>
            </a:r>
            <a:r>
              <a:rPr lang="bn-IN" sz="3200" b="1" dirty="0"/>
              <a:t> </a:t>
            </a:r>
            <a:endParaRPr lang="en-US" sz="3200" b="1" dirty="0"/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9D5F0254-2252-48D7-96FB-FAC51F011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b="68283"/>
          <a:stretch/>
        </p:blipFill>
        <p:spPr bwMode="auto">
          <a:xfrm>
            <a:off x="7918881" y="2479963"/>
            <a:ext cx="2790825" cy="1898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ক্ষেতে কাজ করে">
            <a:extLst>
              <a:ext uri="{FF2B5EF4-FFF2-40B4-BE49-F238E27FC236}">
                <a16:creationId xmlns:a16="http://schemas.microsoft.com/office/drawing/2014/main" id="{1CB79E6E-7223-438F-BADE-7579B8FC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20" y="1889164"/>
            <a:ext cx="2790825" cy="1898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ক্ষেতে কাজ করে">
            <a:extLst>
              <a:ext uri="{FF2B5EF4-FFF2-40B4-BE49-F238E27FC236}">
                <a16:creationId xmlns:a16="http://schemas.microsoft.com/office/drawing/2014/main" id="{7FD50492-A0DE-4E83-AF49-732E6E47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2" y="1412178"/>
            <a:ext cx="2790825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7D9877-C7C2-4D87-98AD-8CABA798E762}"/>
              </a:ext>
            </a:extLst>
          </p:cNvPr>
          <p:cNvSpPr/>
          <p:nvPr/>
        </p:nvSpPr>
        <p:spPr>
          <a:xfrm>
            <a:off x="512055" y="3885856"/>
            <a:ext cx="10927976" cy="25956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কুড়ায়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তাইরে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নাইরে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হাঁটে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আখড়ার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শেখে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শামুকের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আঙুলের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নাচাতে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নাচাতে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আঙুলটা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খোলটা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33287D7-F519-46F0-918F-5AED7BF9446C}"/>
              </a:ext>
            </a:extLst>
          </p:cNvPr>
          <p:cNvSpPr/>
          <p:nvPr/>
        </p:nvSpPr>
        <p:spPr>
          <a:xfrm>
            <a:off x="512055" y="222409"/>
            <a:ext cx="8024955" cy="8606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বুধা</a:t>
            </a:r>
            <a:r>
              <a:rPr lang="en-US" sz="2800" b="1" dirty="0"/>
              <a:t> </a:t>
            </a:r>
            <a:r>
              <a:rPr lang="en-US" sz="2800" b="1" dirty="0" err="1"/>
              <a:t>প্রতিদিন</a:t>
            </a:r>
            <a:r>
              <a:rPr lang="en-US" sz="2800" b="1" dirty="0"/>
              <a:t> </a:t>
            </a:r>
            <a:r>
              <a:rPr lang="en-US" sz="2800" b="1" dirty="0" err="1"/>
              <a:t>আরও</a:t>
            </a:r>
            <a:r>
              <a:rPr lang="en-US" sz="2800" b="1" dirty="0"/>
              <a:t>  </a:t>
            </a:r>
            <a:r>
              <a:rPr lang="en-US" sz="3200" b="1" dirty="0" err="1"/>
              <a:t>যে</a:t>
            </a:r>
            <a:r>
              <a:rPr lang="en-US" sz="3200" b="1" dirty="0"/>
              <a:t> </a:t>
            </a:r>
            <a:r>
              <a:rPr lang="bn-IN" sz="3200" b="1" dirty="0"/>
              <a:t>কাজ</a:t>
            </a:r>
            <a:r>
              <a:rPr lang="en-US" sz="3200" b="1" dirty="0"/>
              <a:t> </a:t>
            </a:r>
            <a:r>
              <a:rPr lang="en-US" sz="2800" b="1" dirty="0" err="1"/>
              <a:t>করে</a:t>
            </a:r>
            <a:r>
              <a:rPr lang="en-US" sz="2800" b="1" dirty="0"/>
              <a:t>, </a:t>
            </a:r>
            <a:r>
              <a:rPr lang="en-US" sz="2800" b="1" dirty="0" err="1"/>
              <a:t>তা</a:t>
            </a:r>
            <a:r>
              <a:rPr lang="en-US" sz="2800" b="1" dirty="0"/>
              <a:t> </a:t>
            </a:r>
            <a:r>
              <a:rPr lang="en-US" sz="2800" b="1" dirty="0" err="1"/>
              <a:t>হলো</a:t>
            </a:r>
            <a:r>
              <a:rPr lang="en-US" sz="3200" b="1" dirty="0"/>
              <a:t>,</a:t>
            </a:r>
            <a:r>
              <a:rPr lang="bn-IN" sz="3200" b="1" dirty="0"/>
              <a:t> </a:t>
            </a:r>
            <a:endParaRPr lang="en-US" sz="3200" b="1" dirty="0"/>
          </a:p>
        </p:txBody>
      </p:sp>
      <p:pic>
        <p:nvPicPr>
          <p:cNvPr id="4098" name="Picture 2" descr="Image result for মাঝি">
            <a:extLst>
              <a:ext uri="{FF2B5EF4-FFF2-40B4-BE49-F238E27FC236}">
                <a16:creationId xmlns:a16="http://schemas.microsoft.com/office/drawing/2014/main" id="{9EF49D40-ED9B-42F7-8DCF-B208628F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4" y="1297820"/>
            <a:ext cx="2181225" cy="2480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মাটি কাটা">
            <a:extLst>
              <a:ext uri="{FF2B5EF4-FFF2-40B4-BE49-F238E27FC236}">
                <a16:creationId xmlns:a16="http://schemas.microsoft.com/office/drawing/2014/main" id="{C0CE1ABF-A348-409C-BB74-45298530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13" y="1328622"/>
            <a:ext cx="2634615" cy="2449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o description available.">
            <a:extLst>
              <a:ext uri="{FF2B5EF4-FFF2-40B4-BE49-F238E27FC236}">
                <a16:creationId xmlns:a16="http://schemas.microsoft.com/office/drawing/2014/main" id="{D2B07A0A-A46D-48B6-8080-A4DE85942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 b="67451"/>
          <a:stretch/>
        </p:blipFill>
        <p:spPr bwMode="auto">
          <a:xfrm>
            <a:off x="6238329" y="1382321"/>
            <a:ext cx="2695171" cy="2342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o description available.">
            <a:extLst>
              <a:ext uri="{FF2B5EF4-FFF2-40B4-BE49-F238E27FC236}">
                <a16:creationId xmlns:a16="http://schemas.microsoft.com/office/drawing/2014/main" id="{66B9AA36-E695-4C39-9CB3-319B05D5E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67677"/>
          <a:stretch/>
        </p:blipFill>
        <p:spPr bwMode="auto">
          <a:xfrm>
            <a:off x="9293001" y="1382321"/>
            <a:ext cx="2559006" cy="2342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FB058B-C7F0-4A9B-AEE5-D3FE41764109}"/>
              </a:ext>
            </a:extLst>
          </p:cNvPr>
          <p:cNvSpPr txBox="1"/>
          <p:nvPr/>
        </p:nvSpPr>
        <p:spPr>
          <a:xfrm>
            <a:off x="695109" y="2760518"/>
            <a:ext cx="8097548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/>
              <a:t>১।  বঙ্গবন্ধুর ৭ই মার্চের ভাষন বুধা কোথায়                          শুনেছিল</a:t>
            </a:r>
            <a:r>
              <a:rPr lang="en-US" sz="3200" dirty="0"/>
              <a:t>?</a:t>
            </a:r>
          </a:p>
          <a:p>
            <a:r>
              <a:rPr lang="en-US" sz="3200" dirty="0"/>
              <a:t>২। </a:t>
            </a:r>
            <a:r>
              <a:rPr lang="bn-IN" sz="3200" dirty="0"/>
              <a:t>বুধার পরিবারে কে কে ছিল?</a:t>
            </a:r>
            <a:endParaRPr lang="en-US" sz="3200" dirty="0"/>
          </a:p>
          <a:p>
            <a:r>
              <a:rPr lang="en-US" sz="3200" dirty="0"/>
              <a:t>৩।</a:t>
            </a:r>
            <a:r>
              <a:rPr lang="bn-IN" sz="3200" dirty="0"/>
              <a:t>তখন বিনুর বয়স কত ছিল?</a:t>
            </a:r>
            <a:endParaRPr lang="en-US" sz="3200" dirty="0"/>
          </a:p>
          <a:p>
            <a:r>
              <a:rPr lang="en-US" sz="3200" dirty="0"/>
              <a:t>৪।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বুধার কয় ভাই বোন কলেরায় মারা যায়?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বুধাকে কে কাকতাড়ুয়া বলেছিল? </a:t>
            </a:r>
            <a:endParaRPr lang="en-US" sz="3200" b="1" dirty="0"/>
          </a:p>
          <a:p>
            <a:endParaRPr lang="bn-IN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516AE-76BA-4483-B359-1921519070EB}"/>
              </a:ext>
            </a:extLst>
          </p:cNvPr>
          <p:cNvSpPr/>
          <p:nvPr/>
        </p:nvSpPr>
        <p:spPr>
          <a:xfrm>
            <a:off x="817852" y="773495"/>
            <a:ext cx="39260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13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FF1D42-4623-4A6B-B73C-63E99616DA77}"/>
              </a:ext>
            </a:extLst>
          </p:cNvPr>
          <p:cNvSpPr txBox="1"/>
          <p:nvPr/>
        </p:nvSpPr>
        <p:spPr>
          <a:xfrm>
            <a:off x="6870201" y="2953610"/>
            <a:ext cx="5002461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রেহানা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পারভিন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 শিক্ষক 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জামতলা দাখিল মাদ্রাসা।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গোয়ালন্দ,রাজবাড়ী।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8E34B-7717-4354-AF29-E4BFB9B8B346}"/>
              </a:ext>
            </a:extLst>
          </p:cNvPr>
          <p:cNvSpPr txBox="1"/>
          <p:nvPr/>
        </p:nvSpPr>
        <p:spPr>
          <a:xfrm>
            <a:off x="3898297" y="404432"/>
            <a:ext cx="61528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477BD1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শিক্ষক পরিচিতি 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DD9D31"/>
                </a:solidFill>
                <a:prstDash val="solid"/>
              </a:ln>
              <a:solidFill>
                <a:srgbClr val="477BD1">
                  <a:lumMod val="75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AFFF5-98C8-405D-8A9A-49F6C9584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56" y="1971875"/>
            <a:ext cx="2257068" cy="4172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6202A2-3925-4AD6-869F-6556D4AA0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4" b="12727"/>
          <a:stretch/>
        </p:blipFill>
        <p:spPr>
          <a:xfrm>
            <a:off x="668893" y="3475781"/>
            <a:ext cx="2680606" cy="2964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96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830A57-77F0-4242-86AE-901191D75987}"/>
              </a:ext>
            </a:extLst>
          </p:cNvPr>
          <p:cNvGrpSpPr/>
          <p:nvPr/>
        </p:nvGrpSpPr>
        <p:grpSpPr>
          <a:xfrm>
            <a:off x="1704110" y="986927"/>
            <a:ext cx="8562108" cy="4690181"/>
            <a:chOff x="928253" y="489649"/>
            <a:chExt cx="6456218" cy="46901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8844E8-2DF0-4E89-99D7-6D4936E7B240}"/>
                </a:ext>
              </a:extLst>
            </p:cNvPr>
            <p:cNvSpPr/>
            <p:nvPr/>
          </p:nvSpPr>
          <p:spPr>
            <a:xfrm>
              <a:off x="1239979" y="2395065"/>
              <a:ext cx="5832765" cy="278476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solidFill>
                    <a:schemeClr val="tx1"/>
                  </a:solidFill>
                </a:rPr>
                <a:t>বুধা কীভাবে মুক্তিযুদ্ধে অবদান রেখেছিল বর্ননা করে লিখ 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CDB6A3D5-D285-4A27-9DD0-F58081FD1C28}"/>
                </a:ext>
              </a:extLst>
            </p:cNvPr>
            <p:cNvSpPr/>
            <p:nvPr/>
          </p:nvSpPr>
          <p:spPr>
            <a:xfrm>
              <a:off x="928253" y="489649"/>
              <a:ext cx="6456218" cy="1951122"/>
            </a:xfrm>
            <a:prstGeom prst="triangle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970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4329F7-301C-4BB5-8871-E7E0682F95D5}"/>
              </a:ext>
            </a:extLst>
          </p:cNvPr>
          <p:cNvSpPr txBox="1"/>
          <p:nvPr/>
        </p:nvSpPr>
        <p:spPr>
          <a:xfrm>
            <a:off x="787831" y="411553"/>
            <a:ext cx="564289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C46CC-539B-4CFF-B9AD-6C15C0E9BC87}"/>
              </a:ext>
            </a:extLst>
          </p:cNvPr>
          <p:cNvSpPr txBox="1"/>
          <p:nvPr/>
        </p:nvSpPr>
        <p:spPr>
          <a:xfrm>
            <a:off x="7241558" y="5123008"/>
            <a:ext cx="430598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D30F5-8B55-4353-BE47-E535916D3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31" y="1851424"/>
            <a:ext cx="5215366" cy="4595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6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1560" y="1769242"/>
            <a:ext cx="2411730" cy="7155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3834" y="3608808"/>
            <a:ext cx="2651760" cy="11541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হপাঠ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759256" y="353771"/>
            <a:ext cx="10616338" cy="8915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F9CC7-AF7E-43BF-9C7E-D10EBD222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98" y="3008754"/>
            <a:ext cx="2861890" cy="3266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6615A8-1071-4F10-B23B-2F1E4F8B1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2" y="2247264"/>
            <a:ext cx="3643952" cy="4126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11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5589B-BDFC-4346-B175-DF338EA65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4" y="1405502"/>
            <a:ext cx="4643115" cy="2607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2CA6FC-A02A-4088-A309-E694C2C07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07" y="1405502"/>
            <a:ext cx="4233508" cy="2332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5AA01-C270-4300-881D-5BDB5D95C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6" r="24733"/>
          <a:stretch/>
        </p:blipFill>
        <p:spPr>
          <a:xfrm>
            <a:off x="7268708" y="4012930"/>
            <a:ext cx="4233507" cy="2562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E8FA4-73DE-4AD9-9622-12A8D24C7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3" y="4246536"/>
            <a:ext cx="4643116" cy="2328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CD4779-0BB4-48BC-A2BB-6ABC7702F772}"/>
              </a:ext>
            </a:extLst>
          </p:cNvPr>
          <p:cNvSpPr txBox="1">
            <a:spLocks/>
          </p:cNvSpPr>
          <p:nvPr/>
        </p:nvSpPr>
        <p:spPr>
          <a:xfrm>
            <a:off x="3452193" y="408846"/>
            <a:ext cx="5933268" cy="5727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88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891" y="351297"/>
            <a:ext cx="4724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/>
              <a:t> </a:t>
            </a:r>
            <a:r>
              <a:rPr lang="en-US" sz="3200" dirty="0" err="1"/>
              <a:t>পাঠ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1383224"/>
            <a:ext cx="5257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6000" dirty="0"/>
              <a:t> </a:t>
            </a:r>
            <a:r>
              <a:rPr lang="en-US" sz="4400" dirty="0" err="1"/>
              <a:t>উপন্যাস</a:t>
            </a:r>
            <a:endParaRPr lang="en-US" sz="4400" dirty="0"/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397" y="2649467"/>
            <a:ext cx="27432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6F837D4-D040-4C45-9EE6-8714F8258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63" b="23473"/>
          <a:stretch/>
        </p:blipFill>
        <p:spPr>
          <a:xfrm>
            <a:off x="502403" y="2772903"/>
            <a:ext cx="4364065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32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337B911-C58B-40C1-826B-71B565365E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FF0000"/>
              </a:gs>
              <a:gs pos="40000">
                <a:srgbClr val="00B050"/>
              </a:gs>
              <a:gs pos="68000">
                <a:srgbClr val="0070C0"/>
              </a:gs>
              <a:gs pos="100000">
                <a:srgbClr val="FF0000"/>
              </a:gs>
            </a:gsLst>
            <a:lin ang="5400000" scaled="1"/>
          </a:gradFill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AAD5D1A-1B14-4AC9-9B81-74A9BEA885FB}"/>
              </a:ext>
            </a:extLst>
          </p:cNvPr>
          <p:cNvSpPr/>
          <p:nvPr/>
        </p:nvSpPr>
        <p:spPr>
          <a:xfrm>
            <a:off x="35474" y="5912186"/>
            <a:ext cx="817418" cy="914400"/>
          </a:xfrm>
          <a:prstGeom prst="corner">
            <a:avLst>
              <a:gd name="adj1" fmla="val 26356"/>
              <a:gd name="adj2" fmla="val 23191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E94F9D02-4DB4-45D1-84E7-6D55E8D70D4C}"/>
              </a:ext>
            </a:extLst>
          </p:cNvPr>
          <p:cNvSpPr/>
          <p:nvPr/>
        </p:nvSpPr>
        <p:spPr>
          <a:xfrm rot="5400000">
            <a:off x="70375" y="-23853"/>
            <a:ext cx="817418" cy="914400"/>
          </a:xfrm>
          <a:prstGeom prst="corner">
            <a:avLst>
              <a:gd name="adj1" fmla="val 26356"/>
              <a:gd name="adj2" fmla="val 2319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D55ED112-1144-4C68-9540-E5FC710B7044}"/>
              </a:ext>
            </a:extLst>
          </p:cNvPr>
          <p:cNvSpPr/>
          <p:nvPr/>
        </p:nvSpPr>
        <p:spPr>
          <a:xfrm rot="16200000">
            <a:off x="11326091" y="5992091"/>
            <a:ext cx="817418" cy="914400"/>
          </a:xfrm>
          <a:prstGeom prst="corner">
            <a:avLst>
              <a:gd name="adj1" fmla="val 26356"/>
              <a:gd name="adj2" fmla="val 23191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7FD89CC6-CA0B-4D90-8267-6483FC7B2D34}"/>
              </a:ext>
            </a:extLst>
          </p:cNvPr>
          <p:cNvSpPr/>
          <p:nvPr/>
        </p:nvSpPr>
        <p:spPr>
          <a:xfrm rot="10800000">
            <a:off x="11374582" y="0"/>
            <a:ext cx="817418" cy="914400"/>
          </a:xfrm>
          <a:prstGeom prst="corner">
            <a:avLst>
              <a:gd name="adj1" fmla="val 26356"/>
              <a:gd name="adj2" fmla="val 2319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669B3-0754-48A2-864A-5A7383B1460B}"/>
              </a:ext>
            </a:extLst>
          </p:cNvPr>
          <p:cNvSpPr txBox="1"/>
          <p:nvPr/>
        </p:nvSpPr>
        <p:spPr>
          <a:xfrm>
            <a:off x="852892" y="842056"/>
            <a:ext cx="31242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8CF8C-CE38-4EE8-85CE-30F3561E1A80}"/>
              </a:ext>
            </a:extLst>
          </p:cNvPr>
          <p:cNvSpPr txBox="1"/>
          <p:nvPr/>
        </p:nvSpPr>
        <p:spPr>
          <a:xfrm>
            <a:off x="852892" y="3049809"/>
            <a:ext cx="9385617" cy="2431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 ।৭ই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বুধাকে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 ।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বুধাকে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783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CF8A-ADDB-4C02-ADA3-84776FDD8B54}"/>
              </a:ext>
            </a:extLst>
          </p:cNvPr>
          <p:cNvSpPr txBox="1">
            <a:spLocks/>
          </p:cNvSpPr>
          <p:nvPr/>
        </p:nvSpPr>
        <p:spPr>
          <a:xfrm>
            <a:off x="275304" y="330365"/>
            <a:ext cx="5001492" cy="10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BC18485-4B3B-44F2-BD53-F3768F5DBE53}"/>
              </a:ext>
            </a:extLst>
          </p:cNvPr>
          <p:cNvSpPr/>
          <p:nvPr/>
        </p:nvSpPr>
        <p:spPr>
          <a:xfrm>
            <a:off x="503681" y="1566280"/>
            <a:ext cx="2772697" cy="12949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১৯৪৭সালের ১৪ই জুন রাজশাহীতে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 করেন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DBA85CC0-F521-41BC-8FC4-0E49834AA973}"/>
              </a:ext>
            </a:extLst>
          </p:cNvPr>
          <p:cNvSpPr/>
          <p:nvPr/>
        </p:nvSpPr>
        <p:spPr>
          <a:xfrm>
            <a:off x="8266693" y="470071"/>
            <a:ext cx="3421626" cy="14512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 পরিচয়; 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মোশারফ হোসেন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মাতা;মরিয়মন্নেছা বকুল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পিতা-মাতার চতুর্থ সন্তান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02ED86B-C352-4FC0-B8F4-D0587496EF10}"/>
              </a:ext>
            </a:extLst>
          </p:cNvPr>
          <p:cNvSpPr/>
          <p:nvPr/>
        </p:nvSpPr>
        <p:spPr>
          <a:xfrm>
            <a:off x="8369485" y="2163632"/>
            <a:ext cx="3421626" cy="43374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ও পাশা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 বিশ্ববিদ্যালয় থেকে সাহিত্যে সন্মান ও স্নাতকোত্তর ডিগ্রি।।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কর্মজীবন;বাংলা একাডেমিক পরিচালক।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বর্ত্মানে লেখালেখি,নারী উন্নয়ন ওমানবোধিকার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কাজ করছেন।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03F09113-88CA-496A-BBFE-755F894A29BD}"/>
              </a:ext>
            </a:extLst>
          </p:cNvPr>
          <p:cNvSpPr/>
          <p:nvPr/>
        </p:nvSpPr>
        <p:spPr>
          <a:xfrm>
            <a:off x="4275244" y="5140035"/>
            <a:ext cx="3795252" cy="15289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বড়দের জন্য প্রকাশিত উপন্যাস;তেত্রিশ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 জন্য;পচিশটি  সাহিত্য রচনা করেছেন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8FA480F8-3EA7-4160-A47B-DB8B0639018B}"/>
              </a:ext>
            </a:extLst>
          </p:cNvPr>
          <p:cNvSpPr/>
          <p:nvPr/>
        </p:nvSpPr>
        <p:spPr>
          <a:xfrm>
            <a:off x="275304" y="3035219"/>
            <a:ext cx="3216043" cy="34658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উপন্যাস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ঙ্গর নদীর গ্রেনেট, পোকামাকরের ঘর বসতি, নীল ময়ূরের যৌবন, যমুনা নদীর মুশায়েরা,ভূমি ও কুসুম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পুরুস্কার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পদক, বাংলা একাসডেমি পুরুস্কারসহ দেশের প্রধাণ প্রধাণ  পুরুস্কার  পেয়েছেন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২০১০সালে কলকাতার বিশ্ববিদ্যালয় থেকে ডি  লিট উপাধি পান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A887CE-1A3C-4986-A2E0-5994467753AE}"/>
              </a:ext>
            </a:extLst>
          </p:cNvPr>
          <p:cNvSpPr/>
          <p:nvPr/>
        </p:nvSpPr>
        <p:spPr>
          <a:xfrm>
            <a:off x="4606412" y="4068812"/>
            <a:ext cx="297917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হোসেন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CF62F-43C6-4C9F-B2DF-133284B49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68" y="1566280"/>
            <a:ext cx="2772696" cy="2223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95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11">
            <a:extLst>
              <a:ext uri="{FF2B5EF4-FFF2-40B4-BE49-F238E27FC236}">
                <a16:creationId xmlns:a16="http://schemas.microsoft.com/office/drawing/2014/main" id="{822C48F7-9EC8-48E6-8DC2-1F57F8F36668}"/>
              </a:ext>
            </a:extLst>
          </p:cNvPr>
          <p:cNvSpPr/>
          <p:nvPr/>
        </p:nvSpPr>
        <p:spPr>
          <a:xfrm>
            <a:off x="3244232" y="315377"/>
            <a:ext cx="5791200" cy="1033272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সেলিনা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হোসেন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রচিত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গ্রন্থাবলি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E8F4D5-83A4-4C44-AF98-B2B01A111AD6}"/>
              </a:ext>
            </a:extLst>
          </p:cNvPr>
          <p:cNvGrpSpPr/>
          <p:nvPr/>
        </p:nvGrpSpPr>
        <p:grpSpPr>
          <a:xfrm>
            <a:off x="1859877" y="1596326"/>
            <a:ext cx="8717315" cy="4775816"/>
            <a:chOff x="666508" y="1190208"/>
            <a:chExt cx="8717315" cy="5352415"/>
          </a:xfrm>
        </p:grpSpPr>
        <p:pic>
          <p:nvPicPr>
            <p:cNvPr id="2" name="Picture 1" descr="images (6).jpg">
              <a:extLst>
                <a:ext uri="{FF2B5EF4-FFF2-40B4-BE49-F238E27FC236}">
                  <a16:creationId xmlns:a16="http://schemas.microsoft.com/office/drawing/2014/main" id="{5C41118F-D27C-4EE5-8495-D4F67D3DA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508" y="3998575"/>
              <a:ext cx="1948427" cy="24860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" name="Picture 2" descr="images (10).jpg">
              <a:extLst>
                <a:ext uri="{FF2B5EF4-FFF2-40B4-BE49-F238E27FC236}">
                  <a16:creationId xmlns:a16="http://schemas.microsoft.com/office/drawing/2014/main" id="{3B50A9F7-6F21-46D3-A2AD-DED5F3C6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323" y="1263947"/>
              <a:ext cx="2169924" cy="2371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3" descr="images (12).jpg">
              <a:extLst>
                <a:ext uri="{FF2B5EF4-FFF2-40B4-BE49-F238E27FC236}">
                  <a16:creationId xmlns:a16="http://schemas.microsoft.com/office/drawing/2014/main" id="{8063E7FF-2D46-4B19-81E4-6C52F253D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724" y="1190208"/>
              <a:ext cx="1948911" cy="25336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" name="Picture 4" descr="images (13).jpg">
              <a:extLst>
                <a:ext uri="{FF2B5EF4-FFF2-40B4-BE49-F238E27FC236}">
                  <a16:creationId xmlns:a16="http://schemas.microsoft.com/office/drawing/2014/main" id="{63971B22-EEF8-4367-BA1C-BBE4B7444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899" y="4018498"/>
              <a:ext cx="2169924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Picture 5" descr="images (5).jpg">
              <a:extLst>
                <a:ext uri="{FF2B5EF4-FFF2-40B4-BE49-F238E27FC236}">
                  <a16:creationId xmlns:a16="http://schemas.microsoft.com/office/drawing/2014/main" id="{BC7C68EC-07EA-4EB7-8DCC-57D64305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1657" y="4018498"/>
              <a:ext cx="1885950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8" name="Picture 7" descr="images (4).jpg">
              <a:extLst>
                <a:ext uri="{FF2B5EF4-FFF2-40B4-BE49-F238E27FC236}">
                  <a16:creationId xmlns:a16="http://schemas.microsoft.com/office/drawing/2014/main" id="{6EB63568-3FEF-4C05-90F7-5CA43F1A3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6907" y="1263947"/>
              <a:ext cx="1790700" cy="2476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181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CBDA96-C363-41EB-B4EA-A35817293767}"/>
              </a:ext>
            </a:extLst>
          </p:cNvPr>
          <p:cNvGrpSpPr/>
          <p:nvPr/>
        </p:nvGrpSpPr>
        <p:grpSpPr>
          <a:xfrm>
            <a:off x="521470" y="1743778"/>
            <a:ext cx="5101787" cy="4354736"/>
            <a:chOff x="3207140" y="741947"/>
            <a:chExt cx="7350234" cy="537410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21D2FAA-C802-4190-A347-430FB56D4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" t="42141" r="45545" b="38623"/>
            <a:stretch/>
          </p:blipFill>
          <p:spPr bwMode="auto">
            <a:xfrm>
              <a:off x="3207140" y="827255"/>
              <a:ext cx="7350234" cy="52887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F15297-09BD-4CC3-8151-A5133C6F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857" y="851870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13E332-A604-4A88-91FD-964568A2C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907" y="863896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B49413-2DE1-4A30-B551-A8738D69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477" y="778588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96F965-B272-444F-84FB-CB9BB65F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384" y="815229"/>
              <a:ext cx="110219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E635FC-783A-4F8E-88BA-EB67A01C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34" y="741947"/>
              <a:ext cx="1102199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63DE3-4971-4ECE-A8E6-7EB9E2708CF3}"/>
              </a:ext>
            </a:extLst>
          </p:cNvPr>
          <p:cNvGrpSpPr/>
          <p:nvPr/>
        </p:nvGrpSpPr>
        <p:grpSpPr>
          <a:xfrm>
            <a:off x="6214451" y="2081105"/>
            <a:ext cx="4911238" cy="4076770"/>
            <a:chOff x="2007030" y="647498"/>
            <a:chExt cx="7929965" cy="55630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19E22B6-C955-4286-A191-2DC2182F7B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4" t="42389" r="41452" b="39523"/>
            <a:stretch/>
          </p:blipFill>
          <p:spPr bwMode="auto">
            <a:xfrm>
              <a:off x="2007030" y="662110"/>
              <a:ext cx="7929965" cy="55483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9F8F21-5F57-4D8E-8523-1556D67F0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01" y="647499"/>
              <a:ext cx="200944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853B1B-CDA4-400B-96BD-A47F70344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708" y="647498"/>
              <a:ext cx="200944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7031E9-E0B6-4444-9F22-0AD30949F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701" y="647499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18BF9F-CA7A-41AB-B283-062843F08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624" y="662110"/>
              <a:ext cx="160790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E83A26EE-A783-42E8-B623-C8CA54C5B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2" b="13766"/>
          <a:stretch/>
        </p:blipFill>
        <p:spPr bwMode="auto">
          <a:xfrm>
            <a:off x="3538302" y="657504"/>
            <a:ext cx="6224975" cy="20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বঙ্গবন্ধুর ছবি">
            <a:extLst>
              <a:ext uri="{FF2B5EF4-FFF2-40B4-BE49-F238E27FC236}">
                <a16:creationId xmlns:a16="http://schemas.microsoft.com/office/drawing/2014/main" id="{31D24293-1671-4203-B910-42F86A21D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2" y="4352392"/>
            <a:ext cx="1571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159C4-743D-4C76-A600-4796D8D880C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45" y="4352392"/>
            <a:ext cx="21526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601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কাকতাড়ুয়া উপন্যাস সম্পর্কিত ছবি,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27</cp:revision>
  <dcterms:created xsi:type="dcterms:W3CDTF">2020-09-13T06:24:04Z</dcterms:created>
  <dcterms:modified xsi:type="dcterms:W3CDTF">2020-09-14T17:24:59Z</dcterms:modified>
</cp:coreProperties>
</file>