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mulh52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-1"/>
            <a:ext cx="2819400" cy="2438401"/>
          </a:xfrm>
          <a:prstGeom prst="halfFrame">
            <a:avLst>
              <a:gd name="adj1" fmla="val 7554"/>
              <a:gd name="adj2" fmla="val 5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6515100" y="190500"/>
            <a:ext cx="2819400" cy="2438401"/>
          </a:xfrm>
          <a:prstGeom prst="halfFrame">
            <a:avLst>
              <a:gd name="adj1" fmla="val 7554"/>
              <a:gd name="adj2" fmla="val 5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6310745" y="4405744"/>
            <a:ext cx="2819400" cy="2438401"/>
          </a:xfrm>
          <a:prstGeom prst="halfFrame">
            <a:avLst>
              <a:gd name="adj1" fmla="val 7554"/>
              <a:gd name="adj2" fmla="val 5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90500" y="4229100"/>
            <a:ext cx="2819400" cy="2438401"/>
          </a:xfrm>
          <a:prstGeom prst="halfFrame">
            <a:avLst>
              <a:gd name="adj1" fmla="val 7554"/>
              <a:gd name="adj2" fmla="val 5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2667000" y="304800"/>
            <a:ext cx="1981202" cy="1371600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4682838" y="304800"/>
            <a:ext cx="2022761" cy="1371600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33400" y="342899"/>
            <a:ext cx="1905001" cy="1257301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6819899" y="342899"/>
            <a:ext cx="2019301" cy="1333501"/>
          </a:xfrm>
          <a:prstGeom prst="star5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05801"/>
            <a:ext cx="8801100" cy="49286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8153400" y="152400"/>
            <a:ext cx="8763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43900" y="6096000"/>
            <a:ext cx="685800" cy="638417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228600"/>
            <a:ext cx="2438400" cy="1905000"/>
          </a:xfrm>
          <a:prstGeom prst="cloud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47423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AIDS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HIV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200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2800" dirty="0" smtClean="0"/>
              <a:t>Acquired Immune Defeciency Syndrom  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2800" dirty="0" smtClean="0"/>
              <a:t>Human </a:t>
            </a:r>
            <a:r>
              <a:rPr lang="bn-BD" sz="2800" dirty="0"/>
              <a:t>Immuno </a:t>
            </a:r>
            <a:r>
              <a:rPr lang="bn-BD" sz="2800" dirty="0" smtClean="0"/>
              <a:t>Defeciency Virus .</a:t>
            </a:r>
            <a:endParaRPr lang="en-US" sz="2800" dirty="0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8077200" y="207818"/>
            <a:ext cx="762000" cy="7620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28600" y="6019800"/>
            <a:ext cx="762000" cy="6096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762000" cy="6096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2286000" cy="3680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85800"/>
            <a:ext cx="6324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1981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219200"/>
            <a:ext cx="6324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১৯৮৯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63246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পার্শ্ববর্তী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সমূহে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এইডসের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আশংকাজনক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পেশাদার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৯৯% মোটর শ্রমিক ও রিকশাচালক  এইডস  সম্পর্কে  কিছুই  জানেনা , তারা ঝূকি পূর্ণ যৌন আচরণে লিপ্ত রয়েছে।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28600" y="6019800"/>
            <a:ext cx="685800" cy="6096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762000" cy="6096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524000"/>
            <a:ext cx="3363447" cy="2246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964" y="990600"/>
            <a:ext cx="336344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এইডসের প্রভাবঃ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5120" y="1019935"/>
            <a:ext cx="53302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এইচআইভি আক্রান্ত ব্যক্তিকে সামাজিক ভাবে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নিগৃহীত হতে হয়।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120" y="1981200"/>
            <a:ext cx="533028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আক্রান্ত ব্যক্তির প্রতি নেতিবাচক মনোভাব পোষণ করা হয়।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5120" y="2939785"/>
            <a:ext cx="533028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এইডস আক্রান্ত ব্যক্তি ধীরে ধীরে কর্মহীন হয়ে পড়েন।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964" y="3773403"/>
            <a:ext cx="872143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এইডস আক্রান্ত ব্যক্তির পরিবারের মধ্যে স্বামী-স্ত্রীর মধ্যে পারস্পরিক সম্পর্কের অবনতি ঘটে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964" y="4604400"/>
            <a:ext cx="872143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এইডসের কারণে প্রজনন ক্ষমতা হ্রাস পায় 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819" y="5708073"/>
            <a:ext cx="872143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সুতরাং , এইডস আক্রান্তের ফলে ক্ষতিগ্রস্ত হচ্ছে ব্যক্তি , পরিবার, সমাজ ও রাষ্ট্র।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964" y="5101703"/>
            <a:ext cx="872143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৬। দেশের অর্থনৈতিক উন্নয়ন বাধাগ্রস্ত হয়। </a:t>
            </a: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153400" y="6169738"/>
            <a:ext cx="762000" cy="5334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193964" y="6169738"/>
            <a:ext cx="568036" cy="5334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1143000" cy="1971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91234"/>
            <a:ext cx="708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এইডস প্রতিরোধের  উপায়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0" y="1281377"/>
            <a:ext cx="70104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ধর্মীয় অনুশাসন মেনে চলা;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একমাত্র জীবন সঙ্গীর প্রতি বিশ্বস্ত  থাকা;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রক্তে এইচআইভি পরীক্ষা করে গ্রহণ করা;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অন্যের ব্যবহৃত সুচ, ব্লেড , সিরিঞ্জ ব্যবহার  না করা;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কিশোর- কিশোরী এবং সকল  মানুষের  মধ্যে সচেতনতা  সৃষ্টি করা;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নাক, কান ছিদ্র এবং ছেলেদের  সুন্নতে খাৎনা করার সময় জীবাণুমুক্ত সুচ, কাচি ব্যবহার করা;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শরীরে অঙ্গ  প্রতিস্থাপনে সতর্কতামূলক পদক্ষেপ  গ্রহণ করা;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বিদেশ যাত্রা ও প্রবাসীদের জন্য বিশেষ  সতর্কতামূলক ব্যবস্থা গ্রহণ করা;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যুব সমাজকে এইডস প্রতিরোধে গণসচেতনা কার্যক্রমে সম্পৃক্ত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সকল প্রকার মিডিয়াতে এর প্রতিরোধ সম্পর্কে প্রচার করা।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228600" y="6055305"/>
            <a:ext cx="876300" cy="574095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77200" y="6172200"/>
            <a:ext cx="838200" cy="4572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149988" cy="4613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773668"/>
            <a:ext cx="3505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গুলোয় এইডস  ছড়ায় না ;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52400" y="6019800"/>
            <a:ext cx="685800" cy="6096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172200"/>
            <a:ext cx="838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1371600"/>
            <a:ext cx="4343400" cy="244316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2455" y="870466"/>
            <a:ext cx="4343400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এইডস আক্রান্ত ব্যক্তির প্রতি  করনীয়ঃ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870466"/>
            <a:ext cx="4191000" cy="41549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আক্রান্ত ব্যক্তি কে প্রয়োজনীয়  জরুরী চিকিৎসা দিতে হবে।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নিয়মিত পুষ্টিকর  ও পর্যাপ্ত বিশ্রামের ব্যবস্থা করতে হবে।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আক্রান্ত ব্যক্তির সাথে বন্ধুত্বপূর্ণ  সম্পর্ক বজায়  রাখতে হবে।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আক্রান্ত ব্যক্তিকে সবার কাছ থেকে আলাদা রাখা যাবে না।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আক্রান্ত ব্যক্তিকে সাবধানে রাখতে হবে , যাতে সে অন্যান্য ব্যক্তিকে আক্রান্ত না করতে পারে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07819" y="5943600"/>
            <a:ext cx="671945" cy="6858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29600" y="5943600"/>
            <a:ext cx="6858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228600"/>
            <a:ext cx="2362200" cy="2209800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686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এইডস প্রতিরোধের উপায় সমূহ 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8305800" y="228600"/>
            <a:ext cx="6096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21673" y="6040582"/>
            <a:ext cx="762000" cy="6096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040582"/>
            <a:ext cx="762000" cy="6096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228600"/>
            <a:ext cx="2057400" cy="1600200"/>
          </a:xfrm>
          <a:prstGeom prst="cloud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AIDS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 HIV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5682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NikoshBAN" pitchFamily="2" charset="0"/>
                <a:cs typeface="NikoshBAN" pitchFamily="2" charset="0"/>
              </a:rPr>
              <a:t>Acquired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Immun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e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Defeciency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Syndrom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Human Immunedefeciency  Virus 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30315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26371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১৯৮১ সালে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267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বাংলাদেশে কত সালে এইডস রোগী শনাক্ত হয়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9042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১৯৮৯ সালে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8305800" y="228600"/>
            <a:ext cx="6096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152400" y="5957455"/>
            <a:ext cx="685800" cy="7620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68145" y="5995555"/>
            <a:ext cx="6096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28600" y="228600"/>
            <a:ext cx="2133600" cy="1752600"/>
          </a:xfrm>
          <a:prstGeom prst="cloud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 নজরে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09665"/>
              </p:ext>
            </p:extLst>
          </p:nvPr>
        </p:nvGraphicFramePr>
        <p:xfrm>
          <a:off x="2057400" y="1600200"/>
          <a:ext cx="61722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185"/>
                <a:gridCol w="3549015"/>
              </a:tblGrid>
              <a:tr h="107143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AIDS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Acquired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Immun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e 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Defeciency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Syndrom</a:t>
                      </a:r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HIV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Human Immunedefeciency  Virus </a:t>
                      </a:r>
                      <a:endParaRPr lang="en-US" sz="2000" dirty="0" smtClean="0"/>
                    </a:p>
                  </a:txBody>
                  <a:tcPr/>
                </a:tc>
              </a:tr>
              <a:tr h="42208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এইচ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আইভি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ভাইরাস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অনেক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পর্যন্ত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শরীরে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সুপ্ত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অবস্থায়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bn-BD" sz="2000" baseline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2000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208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বাংলাদেশে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সংক্রমিত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ব্যক্তি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দুবাইতে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ছিল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7143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বিশ্বে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আক্রান্ত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রোগী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বাংলাদেশে প্রথম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আক্রান্ত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রোগী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শনাক্ত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১৯৮১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সালে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শনাক্ত হয় ১৯৮৯  সালে ।</a:t>
                      </a:r>
                    </a:p>
                    <a:p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8229600" y="228600"/>
            <a:ext cx="685800" cy="6096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91500" y="5881255"/>
            <a:ext cx="7239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28600" y="6019800"/>
            <a:ext cx="838200" cy="6858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400" y="228600"/>
            <a:ext cx="2438400" cy="1524000"/>
          </a:xfrm>
          <a:prstGeom prst="cloud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839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এইডস কেন অত্যন্ত ঝুঁকিপূর্ণ , তোমার যুক্তি উপস্থাপন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8285018" y="228600"/>
            <a:ext cx="685800" cy="7620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85018" y="6075218"/>
            <a:ext cx="685800" cy="5334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7036" y="6113318"/>
            <a:ext cx="762000" cy="5334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1447800"/>
            <a:ext cx="2539688" cy="313228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Horizontal Scroll 2"/>
          <p:cNvSpPr/>
          <p:nvPr/>
        </p:nvSpPr>
        <p:spPr>
          <a:xfrm>
            <a:off x="228600" y="1108941"/>
            <a:ext cx="5029200" cy="3810000"/>
          </a:xfrm>
          <a:prstGeom prst="horizontalScroll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এনামুল হক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 (আইসিটি)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hlinkClick r:id="rId3"/>
              </a:rPr>
              <a:t>anamulh52@gmail.com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28600" y="152400"/>
            <a:ext cx="3200400" cy="1371600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05400"/>
            <a:ext cx="8763000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দোয়ারা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8278091" y="152400"/>
            <a:ext cx="6858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62948" y="6019800"/>
            <a:ext cx="800943" cy="6096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93964" y="6019800"/>
            <a:ext cx="609600" cy="6096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469" y="739009"/>
            <a:ext cx="18374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স্বাগতম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1" y="1221269"/>
            <a:ext cx="17907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1" y="1721801"/>
            <a:ext cx="17907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আজকের পাঠ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1" y="2222333"/>
            <a:ext cx="17907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শিখন ফল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1" y="2683998"/>
            <a:ext cx="17907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একক কাজ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06" y="3145663"/>
            <a:ext cx="17907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৬। দলীয় কাজ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1" y="3653660"/>
            <a:ext cx="1790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৭। মূল্যায়ন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106" y="4115325"/>
            <a:ext cx="17907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৮।একনজরে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1" y="4569800"/>
            <a:ext cx="17907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৯।বাড়ির কাজ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1" y="5031465"/>
            <a:ext cx="17907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১০। ধন্যবাদ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32809" y="817466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28109" y="228600"/>
            <a:ext cx="19812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ফিরে দেখা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>
            <a:hlinkClick r:id="rId2" action="ppaction://hlinksldjump"/>
          </p:cNvPr>
          <p:cNvSpPr/>
          <p:nvPr/>
        </p:nvSpPr>
        <p:spPr>
          <a:xfrm>
            <a:off x="5299363" y="752786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732809" y="1284730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732809" y="1785262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732809" y="2222333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732809" y="2683998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732809" y="3209124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732809" y="3663499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732809" y="4163903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32809" y="4576990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732809" y="5106843"/>
            <a:ext cx="2531918" cy="3347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Diagonal Corner Rectangle 23">
            <a:hlinkClick r:id="rId3" action="ppaction://hlinksldjump"/>
          </p:cNvPr>
          <p:cNvSpPr/>
          <p:nvPr/>
        </p:nvSpPr>
        <p:spPr>
          <a:xfrm>
            <a:off x="5299363" y="1187983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</p:cNvPr>
          <p:cNvSpPr/>
          <p:nvPr/>
        </p:nvSpPr>
        <p:spPr>
          <a:xfrm>
            <a:off x="5299363" y="1655904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26" name="Round Diagonal Corner Rectangle 25">
            <a:hlinkClick r:id="rId5" action="ppaction://hlinksldjump"/>
          </p:cNvPr>
          <p:cNvSpPr/>
          <p:nvPr/>
        </p:nvSpPr>
        <p:spPr>
          <a:xfrm>
            <a:off x="5299363" y="2151447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27" name="Round Diagonal Corner Rectangle 26">
            <a:hlinkClick r:id="rId6" action="ppaction://hlinksldjump"/>
          </p:cNvPr>
          <p:cNvSpPr/>
          <p:nvPr/>
        </p:nvSpPr>
        <p:spPr>
          <a:xfrm>
            <a:off x="5299363" y="2615546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28" name="Round Diagonal Corner Rectangle 27">
            <a:hlinkClick r:id="rId7" action="ppaction://hlinksldjump"/>
          </p:cNvPr>
          <p:cNvSpPr/>
          <p:nvPr/>
        </p:nvSpPr>
        <p:spPr>
          <a:xfrm>
            <a:off x="5299363" y="3114767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29" name="Round Diagonal Corner Rectangle 28">
            <a:hlinkClick r:id="rId8" action="ppaction://hlinksldjump"/>
          </p:cNvPr>
          <p:cNvSpPr/>
          <p:nvPr/>
        </p:nvSpPr>
        <p:spPr>
          <a:xfrm>
            <a:off x="5299363" y="3639255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30" name="Round Diagonal Corner Rectangle 29">
            <a:hlinkClick r:id="rId9" action="ppaction://hlinksldjump"/>
          </p:cNvPr>
          <p:cNvSpPr/>
          <p:nvPr/>
        </p:nvSpPr>
        <p:spPr>
          <a:xfrm>
            <a:off x="5299363" y="4099223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31" name="Round Diagonal Corner Rectangle 30">
            <a:hlinkClick r:id="rId10" action="ppaction://hlinksldjump"/>
          </p:cNvPr>
          <p:cNvSpPr/>
          <p:nvPr/>
        </p:nvSpPr>
        <p:spPr>
          <a:xfrm>
            <a:off x="5299363" y="4498644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32" name="Round Diagonal Corner Rectangle 31">
            <a:hlinkClick r:id="rId11" action="ppaction://hlinksldjump"/>
          </p:cNvPr>
          <p:cNvSpPr/>
          <p:nvPr/>
        </p:nvSpPr>
        <p:spPr>
          <a:xfrm>
            <a:off x="5299363" y="5007427"/>
            <a:ext cx="979714" cy="46409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34" y="1295399"/>
            <a:ext cx="4658532" cy="5185913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228600" y="228601"/>
            <a:ext cx="914400" cy="533400"/>
          </a:xfrm>
          <a:prstGeom prst="actionButtonBackPrevious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2571750" cy="32991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33700" y="193963"/>
            <a:ext cx="2819400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1905000"/>
            <a:ext cx="4648200" cy="4114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শ্রেনিঃ নবম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বাংলাদেশ  ও বিশ্ব পরিচয়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ষোড়শ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১৩/০৯/২০২০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077200" y="6019800"/>
            <a:ext cx="895350" cy="6096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52400" y="6096000"/>
            <a:ext cx="685800" cy="5334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990600"/>
            <a:ext cx="2187222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7" y="1143000"/>
            <a:ext cx="2981470" cy="201763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1" y="3804968"/>
            <a:ext cx="2916382" cy="19407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3724656"/>
            <a:ext cx="2667000" cy="20002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5791200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 আমরা নিচের ছবি গুলো দেখি -----------------------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Back or Previous 6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1066800" cy="762000"/>
          </a:xfrm>
          <a:prstGeom prst="actionButtonBackPrevious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228600" y="5943600"/>
            <a:ext cx="914400" cy="685800"/>
          </a:xfrm>
          <a:prstGeom prst="actionButtonBackPrevious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001000" y="5929745"/>
            <a:ext cx="9144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5929745"/>
            <a:ext cx="4274127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 গুলো থেকে তোমরা কী বুঝতে পারছ?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28600"/>
            <a:ext cx="2590800" cy="17526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8382000" cy="83099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এইচআইভি (HIV)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(AIDS)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52800"/>
            <a:ext cx="2514600" cy="2715768"/>
          </a:xfrm>
          <a:prstGeom prst="rect">
            <a:avLst/>
          </a:prstGeom>
        </p:spPr>
      </p:pic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8229600" y="221673"/>
            <a:ext cx="6858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001000" y="6061641"/>
            <a:ext cx="914400" cy="637032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228600" y="6068568"/>
            <a:ext cx="762000" cy="630105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1600200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4343400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 শিক্ষার্থীরা---------------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86800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এইডস কী  বলতে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8686800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এইডসের কারণ ব্যাখ্যা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86868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এইডস প্রতিরোধের উপায় বর্ণনা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8139545" y="228600"/>
            <a:ext cx="762000" cy="7620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762000" cy="6096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228600" y="6054436"/>
            <a:ext cx="800100" cy="6096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1087"/>
            <a:ext cx="3545288" cy="304503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38600" y="811087"/>
            <a:ext cx="3048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AIDS-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524870"/>
            <a:ext cx="3048000" cy="206210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Acquired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Immuno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Defeciency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Syndrom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281" y="4648200"/>
            <a:ext cx="8732693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H- Human ,  I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Immunodefeciency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   V- Virus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56119"/>
            <a:ext cx="3545288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H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V-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818014"/>
            <a:ext cx="1628775" cy="28098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1281" y="5257800"/>
            <a:ext cx="8732693" cy="12618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2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এইডসঃ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এইচআইভি নামক  ভাইরাস যদি মানব দেহে প্রবেশ করে , তাহলে রোগীর নিজস্ব  রোগ প্রতিরোধ ক্ষমতা ধীরে ধীরে ধ্বংস করে দেয়। যেহেতু কোনো কার্যকর টিকা আবিষ্কৃত  হয়নি , তাই রোগীর মৃত্যু অনিবার্য। তাই এইডস কে দূরারোগ্য মরণব্যাধী বলা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084992" y="228599"/>
            <a:ext cx="838200" cy="582487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211281" y="187035"/>
            <a:ext cx="838200" cy="582487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115733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787400"/>
            <a:ext cx="28194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14400"/>
            <a:ext cx="2105892" cy="1585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309" y="3810000"/>
            <a:ext cx="86487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HIV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লক্ষণঃ</a:t>
            </a:r>
            <a:r>
              <a:rPr lang="en-US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আক্রান্ত  ব্যক্তির  সার্বক্ষণিক  জ্বর ও ডায়রিয়া  লেগে থাকে। আক্রান্ত  ব্যক্তির  ওজন ২ মাসের মধ্যে  ১১ ভাগের বেশি কমে যায়। একমাসের ও বেশি সময় ক্রমাগত কাশি হতে থাকে। শ্বাস তন্ত্রে সংক্রমণ  হয়। শুকনা কাশি লেগে থাকে । ঘাড় ও বগলে অসহ্য ব্যাথা হয়। শরীরের বিভিন্ন অঙ্গে ছত্রাকজনিত  সংক্রমণ  দেখা দেয়।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33" y="2511281"/>
            <a:ext cx="1731625" cy="1298719"/>
          </a:xfrm>
          <a:prstGeom prst="rect">
            <a:avLst/>
          </a:prstGeom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256308" y="6043666"/>
            <a:ext cx="658091" cy="663476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01000" y="6118324"/>
            <a:ext cx="904009" cy="588818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48306" cy="5562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6934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এইডস যেভাবে ছড়ায়---------------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924800" y="228600"/>
            <a:ext cx="914400" cy="685800"/>
          </a:xfrm>
          <a:prstGeom prst="actionButtonForwardNex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76200" y="6210299"/>
            <a:ext cx="609600" cy="533400"/>
          </a:xfrm>
          <a:prstGeom prst="actionButtonBackPrevious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755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bdakr</dc:creator>
  <cp:lastModifiedBy>bdakrinfo@gmail.com</cp:lastModifiedBy>
  <cp:revision>41</cp:revision>
  <dcterms:created xsi:type="dcterms:W3CDTF">2006-08-16T00:00:00Z</dcterms:created>
  <dcterms:modified xsi:type="dcterms:W3CDTF">2020-09-14T09:17:25Z</dcterms:modified>
</cp:coreProperties>
</file>