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0" r:id="rId6"/>
    <p:sldId id="277" r:id="rId7"/>
    <p:sldId id="261" r:id="rId8"/>
    <p:sldId id="265" r:id="rId9"/>
    <p:sldId id="263" r:id="rId10"/>
    <p:sldId id="266" r:id="rId11"/>
    <p:sldId id="267" r:id="rId12"/>
    <p:sldId id="268" r:id="rId13"/>
    <p:sldId id="269" r:id="rId14"/>
    <p:sldId id="278" r:id="rId15"/>
    <p:sldId id="270" r:id="rId16"/>
    <p:sldId id="274" r:id="rId17"/>
    <p:sldId id="271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4A328E"/>
    <a:srgbClr val="DAC10A"/>
    <a:srgbClr val="936661"/>
    <a:srgbClr val="794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5D6C5-4D11-437A-9EC0-5C0FD70FE6A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E632B-0831-4F85-90C9-F85B45845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2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E632B-0831-4F85-90C9-F85B458459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56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E632B-0831-4F85-90C9-F85B458459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3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9AED-28B1-4E61-8D28-B186489601A6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6145-12EC-4403-B11F-D70A0CB70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3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9AED-28B1-4E61-8D28-B186489601A6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6145-12EC-4403-B11F-D70A0CB70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3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9AED-28B1-4E61-8D28-B186489601A6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6145-12EC-4403-B11F-D70A0CB70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4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9AED-28B1-4E61-8D28-B186489601A6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6145-12EC-4403-B11F-D70A0CB70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4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9AED-28B1-4E61-8D28-B186489601A6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6145-12EC-4403-B11F-D70A0CB70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9AED-28B1-4E61-8D28-B186489601A6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6145-12EC-4403-B11F-D70A0CB70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2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9AED-28B1-4E61-8D28-B186489601A6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6145-12EC-4403-B11F-D70A0CB70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1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9AED-28B1-4E61-8D28-B186489601A6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6145-12EC-4403-B11F-D70A0CB70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7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9AED-28B1-4E61-8D28-B186489601A6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6145-12EC-4403-B11F-D70A0CB70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6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9AED-28B1-4E61-8D28-B186489601A6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6145-12EC-4403-B11F-D70A0CB70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6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9AED-28B1-4E61-8D28-B186489601A6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6145-12EC-4403-B11F-D70A0CB70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0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B9AED-28B1-4E61-8D28-B186489601A6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F6145-12EC-4403-B11F-D70A0CB70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6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6682" y="295422"/>
            <a:ext cx="11504247" cy="6231987"/>
            <a:chOff x="326682" y="295422"/>
            <a:chExt cx="11504247" cy="62319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682" y="295422"/>
              <a:ext cx="11504246" cy="623198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8954" y="295422"/>
              <a:ext cx="1331975" cy="13082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683" y="295422"/>
              <a:ext cx="1331975" cy="13082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8954" y="5219114"/>
              <a:ext cx="1331974" cy="13082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683" y="5219114"/>
              <a:ext cx="1331975" cy="13082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4247183" y="2949750"/>
              <a:ext cx="5331655" cy="923330"/>
            </a:xfrm>
            <a:prstGeom prst="rect">
              <a:avLst/>
            </a:prstGeom>
            <a:noFill/>
          </p:spPr>
          <p:txBody>
            <a:bodyPr wrap="square" rtlCol="0">
              <a:prstTxWarp prst="textWave4">
                <a:avLst/>
              </a:prstTxWarp>
              <a:spAutoFit/>
            </a:bodyPr>
            <a:lstStyle/>
            <a:p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bn-IN" sz="5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অসীম</a:t>
              </a:r>
              <a:r>
                <a:rPr lang="bn-IN" sz="5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54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শুভেচ্ছা</a:t>
              </a:r>
              <a:r>
                <a:rPr lang="bn-IN" sz="5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03" y="464665"/>
            <a:ext cx="2480642" cy="23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64149" y="368253"/>
            <a:ext cx="11467476" cy="6145967"/>
            <a:chOff x="350501" y="422844"/>
            <a:chExt cx="11467476" cy="6145967"/>
          </a:xfrm>
        </p:grpSpPr>
        <p:grpSp>
          <p:nvGrpSpPr>
            <p:cNvPr id="8" name="Group 7"/>
            <p:cNvGrpSpPr/>
            <p:nvPr/>
          </p:nvGrpSpPr>
          <p:grpSpPr>
            <a:xfrm>
              <a:off x="350501" y="422844"/>
              <a:ext cx="11467476" cy="6145967"/>
              <a:chOff x="672312" y="374753"/>
              <a:chExt cx="11467476" cy="6145967"/>
            </a:xfrm>
            <a:effectLst>
              <a:glow>
                <a:schemeClr val="accent1"/>
              </a:glow>
            </a:effectLst>
          </p:grpSpPr>
          <p:sp>
            <p:nvSpPr>
              <p:cNvPr id="12" name="Rectangle 11"/>
              <p:cNvSpPr/>
              <p:nvPr/>
            </p:nvSpPr>
            <p:spPr>
              <a:xfrm>
                <a:off x="672312" y="374753"/>
                <a:ext cx="11467476" cy="6145967"/>
              </a:xfrm>
              <a:prstGeom prst="rect">
                <a:avLst/>
              </a:prstGeom>
              <a:solidFill>
                <a:schemeClr val="accent2">
                  <a:lumMod val="75000"/>
                  <a:alpha val="77000"/>
                </a:schemeClr>
              </a:solidFill>
              <a:ln w="762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380" y="437150"/>
                <a:ext cx="1153377" cy="107378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4379" y="5434702"/>
                <a:ext cx="1153377" cy="107378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312" y="5446939"/>
                <a:ext cx="1153377" cy="107378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799" y="467130"/>
                <a:ext cx="1153377" cy="107378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r="9427" b="9835"/>
            <a:stretch/>
          </p:blipFill>
          <p:spPr>
            <a:xfrm>
              <a:off x="1885388" y="989499"/>
              <a:ext cx="3231921" cy="279519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2155" y="812365"/>
              <a:ext cx="3997559" cy="3098453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899036" y="4244996"/>
            <a:ext cx="8178018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অন্যদিকে, এ মহালয়া প্রয়াত পূর্বপুরুষদের স্মরণ করে, তাঁদের শ্রদ্ধা জানানোর তিথি। এ তিথিতে আনুষ্ঠানিক ভাবে প্রয়াত পূর্বপুরুষদের শ্রদ্ধা জানানো হয়।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03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32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8750" y="364711"/>
            <a:ext cx="11452486" cy="6100997"/>
          </a:xfrm>
          <a:prstGeom prst="rect">
            <a:avLst/>
          </a:prstGeom>
          <a:solidFill>
            <a:schemeClr val="bg2">
              <a:lumMod val="90000"/>
              <a:alpha val="81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36689" y="3791625"/>
            <a:ext cx="8713666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উদ্দেশে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বলিঃ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গেছ,আমরা </a:t>
            </a:r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আছি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।তোমরা </a:t>
            </a:r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 থেকো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।আমাদের </a:t>
            </a:r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আশীর্বাদ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করো,আমরা </a:t>
            </a:r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যেন ভালো থাকি।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আমরাও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মহত্বের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05594" y="548811"/>
            <a:ext cx="6264904" cy="3058714"/>
            <a:chOff x="777340" y="228183"/>
            <a:chExt cx="10785395" cy="430448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340" y="228183"/>
              <a:ext cx="4954865" cy="430448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32649" y="228183"/>
              <a:ext cx="5730086" cy="4304488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12" y="548810"/>
            <a:ext cx="1153377" cy="10737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268" y="5200528"/>
            <a:ext cx="1153377" cy="10737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7" y="5200528"/>
            <a:ext cx="1153377" cy="10737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299" y="548811"/>
            <a:ext cx="1153377" cy="10737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5731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563" y="4988458"/>
            <a:ext cx="1156273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 মহালয়া উপলক্ষে পূর্বপুরুষদের স্মৃতি তর্পণ করা হয়। মহালয়া উপলক্ষে সঙ্গীতানুষ্ঠান , আলোচনা সভা প্রভৃতির আয়োজন করা হয়। বাংলাদেশ টেলিভিশন মহালয়া উপলক্ষে বিশেষ ধর্মীয় অনুষ্ঠান সম্প্রচার করে।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6191" y="295120"/>
            <a:ext cx="11138108" cy="4512854"/>
            <a:chOff x="626191" y="295120"/>
            <a:chExt cx="11138108" cy="45128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1639" y="295120"/>
              <a:ext cx="5412660" cy="444402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191" y="295120"/>
              <a:ext cx="5636957" cy="45128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997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1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394" y="4995519"/>
            <a:ext cx="11479160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মোটকথা সকৃতজ্ঞ চিত্তে পূর্বপুরুষদের স্মরণ এবং দেবী দুর্গার আগমনী ঘোষণা মহালয়ার মূল উদ্দেশ্য । এর মধ্য দিয়ে ঐতিহ্যের প্রতি শ্রদ্ধা প্রকাশ করা হয়। আর ধর্মীয় উৎসবের আয়োজন যে সাংস্কৃতিক ধারা তাকেও এগিয়ে নিয়ে যাওয়া হয়।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3627" y="304800"/>
            <a:ext cx="11093462" cy="4532672"/>
            <a:chOff x="373627" y="304800"/>
            <a:chExt cx="11093462" cy="45326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3627" y="304800"/>
              <a:ext cx="5574890" cy="45326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7174" y="304800"/>
              <a:ext cx="5439915" cy="4532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551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91" y="2101755"/>
            <a:ext cx="2913716" cy="38204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0736" y="1078173"/>
            <a:ext cx="366442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464024" y="409433"/>
            <a:ext cx="11232107" cy="6182435"/>
          </a:xfrm>
          <a:prstGeom prst="frame">
            <a:avLst>
              <a:gd name="adj1" fmla="val 5656"/>
            </a:avLst>
          </a:prstGeom>
          <a:solidFill>
            <a:srgbClr val="FAC236"/>
          </a:solidFill>
          <a:ln w="76200">
            <a:solidFill>
              <a:srgbClr val="CF0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30" y="1058814"/>
            <a:ext cx="1105135" cy="10429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92" y="5038601"/>
            <a:ext cx="1105135" cy="10429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306" y="5038602"/>
            <a:ext cx="1105135" cy="10429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367" y="1048080"/>
            <a:ext cx="1105135" cy="10429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7606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230" y="5981154"/>
            <a:ext cx="748082" cy="748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476359" y="209160"/>
            <a:ext cx="2317731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724" y="1137517"/>
            <a:ext cx="11706814" cy="4748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/>
            </a:pP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মহালয়া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-------------------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2)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মহালয়া দুর্গাপূজার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-----------------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 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3)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মহালয়া </a:t>
            </a:r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উপলক্ষে পূর্বপুরুষদের স্মৃতি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------------------------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 হয়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4A3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4) </a:t>
            </a:r>
            <a:r>
              <a:rPr lang="bn-BD" sz="3600" b="1" dirty="0" smtClean="0">
                <a:solidFill>
                  <a:srgbClr val="4A3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</a:t>
            </a:r>
            <a:r>
              <a:rPr lang="bn-BD" sz="3600" b="1" dirty="0">
                <a:solidFill>
                  <a:srgbClr val="4A3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 মহালয়া উপলক্ষে বিশেষ </a:t>
            </a:r>
            <a:r>
              <a:rPr lang="en-US" sz="3600" b="1" dirty="0" smtClean="0">
                <a:solidFill>
                  <a:srgbClr val="4A3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----------------</a:t>
            </a:r>
            <a:r>
              <a:rPr lang="bn-BD" sz="3600" b="1" dirty="0" smtClean="0">
                <a:solidFill>
                  <a:srgbClr val="4A3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অনুষ্ঠান </a:t>
            </a:r>
            <a:r>
              <a:rPr lang="bn-BD" sz="3600" b="1" dirty="0">
                <a:solidFill>
                  <a:srgbClr val="4A3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সম্প্রচার করে। </a:t>
            </a:r>
            <a:endParaRPr lang="en-US" sz="3600" b="1" dirty="0" smtClean="0">
              <a:solidFill>
                <a:srgbClr val="4A32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5) ---------------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আগমনী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ঘোষণা মহালয়ার মূল উদ্দেশ্য ।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buFont typeface="+mj-lt"/>
              <a:buAutoNum type="arabicParenR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buFont typeface="+mj-lt"/>
              <a:buAutoNum type="arabicParenR"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buFont typeface="+mj-lt"/>
              <a:buAutoNum type="arabicParenR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4772" y="209160"/>
            <a:ext cx="748082" cy="748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272611" y="5981154"/>
            <a:ext cx="748082" cy="748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272611" y="155011"/>
            <a:ext cx="748082" cy="748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138985" y="1141961"/>
            <a:ext cx="968991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6083" y="1826624"/>
            <a:ext cx="137484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আগমনী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8168" y="2754672"/>
            <a:ext cx="99401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52179" y="3955674"/>
            <a:ext cx="968991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6312" y="5056664"/>
            <a:ext cx="1543743" cy="58477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দূর্গার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11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132" y="6351641"/>
            <a:ext cx="481164" cy="447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88901" y="1334575"/>
            <a:ext cx="2317731" cy="83099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2084852" y="2731358"/>
            <a:ext cx="7565585" cy="1882845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দলঃ১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অপরপক্ষ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দলঃ২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দেবীপক্ষ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64024" y="409433"/>
            <a:ext cx="11232107" cy="6182435"/>
          </a:xfrm>
          <a:prstGeom prst="frame">
            <a:avLst>
              <a:gd name="adj1" fmla="val 9409"/>
            </a:avLst>
          </a:prstGeom>
          <a:solidFill>
            <a:srgbClr val="FAC236"/>
          </a:solidFill>
          <a:ln w="76200">
            <a:solidFill>
              <a:srgbClr val="CF0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54" y="1228602"/>
            <a:ext cx="1105135" cy="10429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17" y="4799451"/>
            <a:ext cx="1105135" cy="10429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332" y="1192077"/>
            <a:ext cx="1105135" cy="10429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034" y="4799450"/>
            <a:ext cx="1105135" cy="10429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126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568615">
            <a:off x="8879210" y="1294028"/>
            <a:ext cx="2265635" cy="83099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36517" y="1240430"/>
            <a:ext cx="10022887" cy="6001643"/>
            <a:chOff x="1072743" y="1561041"/>
            <a:chExt cx="10022887" cy="6001643"/>
          </a:xfrm>
        </p:grpSpPr>
        <p:sp>
          <p:nvSpPr>
            <p:cNvPr id="4" name="Rectangle 3"/>
            <p:cNvSpPr/>
            <p:nvPr/>
          </p:nvSpPr>
          <p:spPr>
            <a:xfrm>
              <a:off x="1072743" y="1561041"/>
              <a:ext cx="10022887" cy="6001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মহালয়া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কাকে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  <a:p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মহালয়া </a:t>
              </a:r>
              <a:r>
                <a:rPr lang="bn-BD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কোন পূজার আগমনী ? </a:t>
              </a:r>
              <a:endPara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উঃ</a:t>
              </a:r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মহালয়া </a:t>
              </a:r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দুর্গাপূজার পূজার </a:t>
              </a:r>
              <a:r>
                <a:rPr lang="bn-BD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আগমনী ।</a:t>
              </a:r>
              <a:endPara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মহালয়ার </a:t>
              </a:r>
              <a:r>
                <a:rPr lang="bn-BD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তিথিটি </a:t>
              </a:r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হচ্ছে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? </a:t>
              </a:r>
              <a:endPara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উঃ</a:t>
              </a:r>
              <a:r>
                <a:rPr lang="bn-BD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মহালয়ার তিথিটি হচ্ছে অমাবস্যা তিথি 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Chevron 1"/>
            <p:cNvSpPr/>
            <p:nvPr/>
          </p:nvSpPr>
          <p:spPr>
            <a:xfrm>
              <a:off x="1072743" y="1907309"/>
              <a:ext cx="368490" cy="24566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Chevron 5"/>
            <p:cNvSpPr/>
            <p:nvPr/>
          </p:nvSpPr>
          <p:spPr>
            <a:xfrm>
              <a:off x="1072743" y="2345734"/>
              <a:ext cx="368490" cy="24566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05007" y="1930990"/>
            <a:ext cx="81886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আশ্বিন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শুক্ল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শুক্ল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কৃষ্ণ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অমাবস্যা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তিথিকে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মহালয়া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464024" y="409433"/>
            <a:ext cx="11232107" cy="6182435"/>
          </a:xfrm>
          <a:prstGeom prst="frame">
            <a:avLst>
              <a:gd name="adj1" fmla="val 4332"/>
            </a:avLst>
          </a:prstGeom>
          <a:solidFill>
            <a:srgbClr val="FAC236"/>
          </a:solidFill>
          <a:ln w="76200">
            <a:solidFill>
              <a:srgbClr val="CF0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11" y="837392"/>
            <a:ext cx="616212" cy="6272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13" y="5501937"/>
            <a:ext cx="616212" cy="6272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8356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9504" y="1418661"/>
            <a:ext cx="3901289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4975" y="3517851"/>
            <a:ext cx="8584444" cy="17543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মহালয়া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তোমাদের মনোভাব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বাক্যে লিখ ।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464024" y="409433"/>
            <a:ext cx="11232107" cy="6182435"/>
          </a:xfrm>
          <a:prstGeom prst="frame">
            <a:avLst>
              <a:gd name="adj1" fmla="val 9409"/>
            </a:avLst>
          </a:prstGeom>
          <a:solidFill>
            <a:srgbClr val="FAC236"/>
          </a:solidFill>
          <a:ln w="76200">
            <a:solidFill>
              <a:srgbClr val="CF0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5" y="450339"/>
            <a:ext cx="647324" cy="6108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808" y="5779155"/>
            <a:ext cx="647324" cy="6108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00" y="5964488"/>
            <a:ext cx="647324" cy="6108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808" y="450339"/>
            <a:ext cx="647324" cy="6108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9131341" y="2193091"/>
            <a:ext cx="1098685" cy="1037954"/>
          </a:xfrm>
          <a:prstGeom prst="rect">
            <a:avLst/>
          </a:prstGeom>
          <a:solidFill>
            <a:srgbClr val="FF0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8764172" y="1278691"/>
            <a:ext cx="1758462" cy="1155020"/>
          </a:xfrm>
          <a:prstGeom prst="triangle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32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4024" y="353163"/>
            <a:ext cx="11232107" cy="6182435"/>
            <a:chOff x="464024" y="409433"/>
            <a:chExt cx="11232107" cy="6182435"/>
          </a:xfrm>
        </p:grpSpPr>
        <p:grpSp>
          <p:nvGrpSpPr>
            <p:cNvPr id="3" name="Group 2"/>
            <p:cNvGrpSpPr/>
            <p:nvPr/>
          </p:nvGrpSpPr>
          <p:grpSpPr>
            <a:xfrm>
              <a:off x="464024" y="409433"/>
              <a:ext cx="11232107" cy="6182435"/>
              <a:chOff x="573206" y="368490"/>
              <a:chExt cx="11232107" cy="6182435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573206" y="368490"/>
                <a:ext cx="11232107" cy="6182435"/>
              </a:xfrm>
              <a:prstGeom prst="frame">
                <a:avLst>
                  <a:gd name="adj1" fmla="val 9409"/>
                </a:avLst>
              </a:prstGeom>
              <a:solidFill>
                <a:srgbClr val="FAC236"/>
              </a:solidFill>
              <a:ln w="76200">
                <a:solidFill>
                  <a:srgbClr val="CF0F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46280" y="5848331"/>
                <a:ext cx="616212" cy="627265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504" y="5843782"/>
                <a:ext cx="616212" cy="627265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078" y="427630"/>
                <a:ext cx="616212" cy="627265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89101" y="368490"/>
                <a:ext cx="616212" cy="627265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1323997" y="1200729"/>
                <a:ext cx="1105135" cy="1042941"/>
                <a:chOff x="1323997" y="1200729"/>
                <a:chExt cx="1105135" cy="1042941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23997" y="1200729"/>
                  <a:ext cx="1105135" cy="1042941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50000"/>
                          </a14:imgEffect>
                          <a14:imgEffect>
                            <a14:brightnessContrast bright="40000"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7615" y="1501254"/>
                  <a:ext cx="417899" cy="425395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9815179" y="1121157"/>
                <a:ext cx="1105135" cy="1042941"/>
                <a:chOff x="1323997" y="1200729"/>
                <a:chExt cx="1105135" cy="1042941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23997" y="1200729"/>
                  <a:ext cx="1105135" cy="1042941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50000"/>
                          </a14:imgEffect>
                          <a14:imgEffect>
                            <a14:brightnessContrast bright="40000"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7615" y="1501254"/>
                  <a:ext cx="417899" cy="425395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</p:grpSp>
        </p:grpSp>
        <p:sp>
          <p:nvSpPr>
            <p:cNvPr id="19" name="Bevel 18"/>
            <p:cNvSpPr/>
            <p:nvPr/>
          </p:nvSpPr>
          <p:spPr>
            <a:xfrm>
              <a:off x="2683384" y="1542197"/>
              <a:ext cx="6530955" cy="3648781"/>
            </a:xfrm>
            <a:prstGeom prst="bevel">
              <a:avLst/>
            </a:prstGeom>
            <a:solidFill>
              <a:schemeClr val="tx2">
                <a:lumMod val="40000"/>
                <a:lumOff val="60000"/>
              </a:schemeClr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 smtClean="0">
                  <a:ln>
                    <a:solidFill>
                      <a:srgbClr val="FF000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8000" dirty="0" smtClean="0">
                  <a:ln>
                    <a:solidFill>
                      <a:srgbClr val="FF000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dirty="0" err="1" smtClean="0">
                  <a:ln>
                    <a:solidFill>
                      <a:srgbClr val="FF0000"/>
                    </a:solidFill>
                  </a:ln>
                  <a:solidFill>
                    <a:srgbClr val="00206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80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9364" y="4864959"/>
              <a:ext cx="1105135" cy="104294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290" y="4880719"/>
              <a:ext cx="1105135" cy="104294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566917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50875" y="197706"/>
            <a:ext cx="11706663" cy="6428177"/>
            <a:chOff x="250875" y="197706"/>
            <a:chExt cx="11706663" cy="6428177"/>
          </a:xfrm>
        </p:grpSpPr>
        <p:sp>
          <p:nvSpPr>
            <p:cNvPr id="7" name="Sun 6"/>
            <p:cNvSpPr/>
            <p:nvPr/>
          </p:nvSpPr>
          <p:spPr>
            <a:xfrm>
              <a:off x="6054331" y="464234"/>
              <a:ext cx="1069144" cy="928468"/>
            </a:xfrm>
            <a:prstGeom prst="sun">
              <a:avLst/>
            </a:prstGeom>
            <a:solidFill>
              <a:srgbClr val="FF000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76864" y="464234"/>
              <a:ext cx="2813539" cy="70788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0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4EAD3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40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4EAD3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4EAD3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40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4EAD3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solidFill>
                  <a:srgbClr val="F4EAD3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7656" y="1432014"/>
              <a:ext cx="2310760" cy="2330562"/>
            </a:xfrm>
            <a:prstGeom prst="rect">
              <a:avLst/>
            </a:prstGeom>
            <a:ln w="8890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1146180" y="3894180"/>
              <a:ext cx="4417256" cy="243143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পিন্টু চক্রবর্ত্তী</a:t>
              </a:r>
            </a:p>
            <a:p>
              <a:pPr algn="ctr"/>
              <a:r>
                <a:rPr lang="bn-IN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</a:p>
            <a:p>
              <a:pPr algn="ctr"/>
              <a:r>
                <a:rPr lang="bn-IN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পূর্ব গুরুকচি সরকারি প্রাথমিক বিদ্যাল্যয়</a:t>
              </a:r>
            </a:p>
            <a:p>
              <a:pPr algn="ctr"/>
              <a:r>
                <a:rPr lang="bn-IN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গোয়াইনঘাট- সিলেট।</a:t>
              </a:r>
            </a:p>
            <a:p>
              <a:pPr algn="ctr"/>
              <a:r>
                <a:rPr lang="bn-IN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নং- ০১৭৭৪১৪৯০৭৭ </a:t>
              </a:r>
              <a:endPara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25521" y="465925"/>
              <a:ext cx="3094892" cy="70788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200" dirty="0" smtClean="0"/>
                <a:t>  </a:t>
              </a:r>
              <a:r>
                <a:rPr lang="bn-IN" sz="40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rgbClr val="00B050">
                        <a:alpha val="40000"/>
                      </a:srgbClr>
                    </a:glow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</a:t>
              </a:r>
              <a:endParaRPr lang="en-US" sz="3200" dirty="0">
                <a:solidFill>
                  <a:srgbClr val="FFFF00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98589" y="3937508"/>
              <a:ext cx="4473528" cy="206210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হিন্দুধর্ম ও নৈতিক শিক্ষা</a:t>
              </a: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পঞ্চম</a:t>
              </a: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বিষয়বস্তুঃ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ঐতিহ্য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 </a:t>
              </a:r>
              <a:endParaRPr lang="bn-IN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 </a:t>
              </a:r>
              <a:r>
                <a:rPr lang="en-US" sz="32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মহালয়া</a:t>
              </a:r>
              <a:r>
                <a:rPr lang="en-US" sz="3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  <a:endPara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5532" y="1432014"/>
              <a:ext cx="2419643" cy="2213705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253218" y="208374"/>
              <a:ext cx="28136" cy="6417509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912991" y="197706"/>
              <a:ext cx="28136" cy="6417509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1354" y="6625883"/>
              <a:ext cx="11676184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50875" y="234165"/>
              <a:ext cx="11676184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79224" y="3391799"/>
              <a:ext cx="5010987" cy="1091418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182919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156" y="368880"/>
            <a:ext cx="11467476" cy="6145967"/>
            <a:chOff x="672312" y="374753"/>
            <a:chExt cx="11467476" cy="6145967"/>
          </a:xfrm>
        </p:grpSpPr>
        <p:sp>
          <p:nvSpPr>
            <p:cNvPr id="3" name="Rectangle 2"/>
            <p:cNvSpPr/>
            <p:nvPr/>
          </p:nvSpPr>
          <p:spPr>
            <a:xfrm>
              <a:off x="672312" y="374753"/>
              <a:ext cx="11467476" cy="6145967"/>
            </a:xfrm>
            <a:prstGeom prst="rect">
              <a:avLst/>
            </a:prstGeom>
            <a:solidFill>
              <a:schemeClr val="accent2">
                <a:lumMod val="75000"/>
                <a:alpha val="77000"/>
              </a:schemeClr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380" y="437150"/>
              <a:ext cx="1153377" cy="10737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8153" y="5615103"/>
              <a:ext cx="959603" cy="8933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312" y="5446939"/>
              <a:ext cx="1153377" cy="10737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799" y="467130"/>
              <a:ext cx="1153377" cy="10737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2920332" y="491240"/>
            <a:ext cx="564826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BD" sz="4800" b="1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</a:t>
            </a:r>
            <a:r>
              <a:rPr lang="en-US" sz="4800" b="1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b="1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b="1" dirty="0">
              <a:ln>
                <a:solidFill>
                  <a:srgbClr val="FF00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34533" y="1727846"/>
            <a:ext cx="6210799" cy="4099748"/>
            <a:chOff x="-257078" y="1334506"/>
            <a:chExt cx="8476846" cy="503679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078" y="1334506"/>
              <a:ext cx="3895910" cy="503679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388" y="1334506"/>
              <a:ext cx="4299380" cy="4987636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22" y="1771647"/>
            <a:ext cx="3074271" cy="394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1127" y="378758"/>
            <a:ext cx="11467476" cy="6145967"/>
            <a:chOff x="672312" y="374753"/>
            <a:chExt cx="11467476" cy="6145967"/>
          </a:xfrm>
        </p:grpSpPr>
        <p:sp>
          <p:nvSpPr>
            <p:cNvPr id="3" name="Rectangle 2"/>
            <p:cNvSpPr/>
            <p:nvPr/>
          </p:nvSpPr>
          <p:spPr>
            <a:xfrm>
              <a:off x="672312" y="374753"/>
              <a:ext cx="11467476" cy="6145967"/>
            </a:xfrm>
            <a:prstGeom prst="rect">
              <a:avLst/>
            </a:prstGeom>
            <a:solidFill>
              <a:schemeClr val="accent2">
                <a:lumMod val="75000"/>
                <a:alpha val="77000"/>
              </a:schemeClr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176" y="2112917"/>
              <a:ext cx="3293347" cy="2280511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2294998" y="605347"/>
              <a:ext cx="73077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      </a:t>
              </a:r>
              <a:r>
                <a:rPr lang="en-US" sz="54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</a:t>
              </a:r>
              <a:r>
                <a:rPr lang="en-US" sz="54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মিলে</a:t>
              </a:r>
              <a:r>
                <a:rPr lang="en-US" sz="54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একটা</a:t>
              </a:r>
              <a:r>
                <a:rPr lang="en-US" sz="54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কাহিনী</a:t>
              </a:r>
              <a:r>
                <a:rPr lang="en-US" sz="54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শুনি</a:t>
              </a:r>
              <a:r>
                <a:rPr lang="en-US" sz="54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380" y="437150"/>
              <a:ext cx="1153377" cy="10737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4379" y="5434702"/>
              <a:ext cx="1153377" cy="10737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312" y="5446939"/>
              <a:ext cx="1153377" cy="10737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799" y="467130"/>
              <a:ext cx="1153377" cy="10737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070479"/>
              </p:ext>
            </p:extLst>
          </p:nvPr>
        </p:nvGraphicFramePr>
        <p:xfrm>
          <a:off x="5250465" y="287141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50465" y="287141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6004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1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8144" y="441191"/>
            <a:ext cx="11341289" cy="61278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003" y="5152700"/>
            <a:ext cx="1106311" cy="11063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6" y="5152700"/>
            <a:ext cx="1106311" cy="11063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003" y="613467"/>
            <a:ext cx="1106311" cy="11063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37797" y="654676"/>
            <a:ext cx="7061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6600" dirty="0" err="1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মহালয়া</a:t>
            </a:r>
            <a:r>
              <a:rPr lang="en-US" sz="6600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5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77" y="1976157"/>
            <a:ext cx="6511702" cy="4101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6" y="613467"/>
            <a:ext cx="1106311" cy="11063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5134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5909" y="381899"/>
            <a:ext cx="11467476" cy="6145967"/>
          </a:xfrm>
          <a:prstGeom prst="rect">
            <a:avLst/>
          </a:prstGeom>
          <a:solidFill>
            <a:schemeClr val="accent2">
              <a:lumMod val="75000"/>
              <a:alpha val="89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8477" y="2521696"/>
            <a:ext cx="10836711" cy="2400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৯.১.৩- 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পরিচায়ক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মহালয়া,দোলযাত্রা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চৈত্রসংক্রান্তির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07" y="579943"/>
            <a:ext cx="980374" cy="9979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432" y="5266472"/>
            <a:ext cx="980374" cy="9979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07" y="5313498"/>
            <a:ext cx="980374" cy="9979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632" y="579943"/>
            <a:ext cx="980374" cy="9979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957851" y="916183"/>
            <a:ext cx="3753135" cy="1323439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478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513" y="218149"/>
            <a:ext cx="11452486" cy="610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7" y="333490"/>
            <a:ext cx="1302292" cy="13256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2" y="4993494"/>
            <a:ext cx="1302292" cy="12244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426" y="4992962"/>
            <a:ext cx="1302292" cy="1224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426" y="333490"/>
            <a:ext cx="1302292" cy="13256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104098" y="3311151"/>
            <a:ext cx="8165317" cy="2554545"/>
          </a:xfrm>
          <a:prstGeom prst="rect">
            <a:avLst/>
          </a:prstGeom>
          <a:pattFill prst="pct5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600" b="1" dirty="0">
                <a:ln>
                  <a:solidFill>
                    <a:srgbClr val="92D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</a:t>
            </a:r>
            <a:r>
              <a:rPr lang="bn-BD" sz="4000" b="1" dirty="0">
                <a:ln>
                  <a:solidFill>
                    <a:srgbClr val="92D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লয়া একটি ধর্মীয় উৎসব । এর মধ্যে একাধিক ধর্মীয় কৃত্যের সমন্বয় ঘটেছে । আশ্বিন মাসের শুক্লপক্ষে দুর্গাপূজা অনুষ্ঠিত হয়। এ শুক্লপক্ষকে বলা হয় দেবীপক্ষ। </a:t>
            </a:r>
            <a:r>
              <a:rPr lang="bn-BD" sz="4000" b="1" dirty="0" smtClean="0">
                <a:ln>
                  <a:solidFill>
                    <a:srgbClr val="92D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>
                <a:solidFill>
                  <a:srgbClr val="92D05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90" y="521641"/>
            <a:ext cx="3896750" cy="26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8297" y="239964"/>
            <a:ext cx="11467476" cy="6145967"/>
          </a:xfrm>
          <a:prstGeom prst="rect">
            <a:avLst/>
          </a:prstGeom>
          <a:solidFill>
            <a:schemeClr val="accent2">
              <a:lumMod val="75000"/>
              <a:alpha val="77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99807" y="3735343"/>
            <a:ext cx="7791307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 দেবীপক্ষের অর্থাৎ আশ্বিন মাসের শুক্লপক্ষের ঠিক আগের কৃষ্ণপক্ষকে বলা হয় অপরপক্ষ। এ অপরপক্ষের অমাবস্যা তিথিকে বলা হয় মহালয়া ।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428" y="832206"/>
            <a:ext cx="3509042" cy="27217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07" y="485890"/>
            <a:ext cx="980374" cy="9979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832" y="5066581"/>
            <a:ext cx="962079" cy="979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40" y="485890"/>
            <a:ext cx="1111793" cy="11317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07" y="5185905"/>
            <a:ext cx="959646" cy="9768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91" y="730985"/>
            <a:ext cx="3437754" cy="28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96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5073" y="3662066"/>
            <a:ext cx="10627132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মহালয়া দুর্গাপূজার আগমনী উৎসব । মহালয়া এসে ঘোষণা দেয়, মা দুর্গা আসছেন। 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808" y="90336"/>
            <a:ext cx="7827661" cy="3251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6" y="67219"/>
            <a:ext cx="1153377" cy="10737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352" y="5540682"/>
            <a:ext cx="1153377" cy="10737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5" y="5736525"/>
            <a:ext cx="1153377" cy="10737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352" y="67219"/>
            <a:ext cx="1153377" cy="10737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79692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401</Words>
  <Application>Microsoft Office PowerPoint</Application>
  <PresentationFormat>Widescreen</PresentationFormat>
  <Paragraphs>60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36</cp:revision>
  <dcterms:created xsi:type="dcterms:W3CDTF">2020-09-12T11:10:43Z</dcterms:created>
  <dcterms:modified xsi:type="dcterms:W3CDTF">2020-09-13T13:48:10Z</dcterms:modified>
</cp:coreProperties>
</file>