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3" r:id="rId3"/>
    <p:sldId id="264" r:id="rId4"/>
    <p:sldId id="276" r:id="rId5"/>
    <p:sldId id="270" r:id="rId6"/>
    <p:sldId id="271" r:id="rId7"/>
    <p:sldId id="272" r:id="rId8"/>
    <p:sldId id="273" r:id="rId9"/>
    <p:sldId id="277" r:id="rId10"/>
    <p:sldId id="278"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80362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accent5">
              <a:lumMod val="40000"/>
              <a:lumOff val="60000"/>
            </a:schemeClr>
          </a:bgClr>
        </a:patt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g"/><Relationship Id="rId7" Type="http://schemas.openxmlformats.org/officeDocument/2006/relationships/hyperlink" Target="https://www.google.com/url?sa=i&amp;url=https://shopee.com.my/KNIFE-SWITCH-SINGLE-POLE-SINGLE-THROW-i.140318484.2141347840&amp;psig=AOvVaw1-lWF_Dr0VoQq7DstHRRq2&amp;ust=1600152033496000&amp;source=images&amp;cd=vfe&amp;ved=0CA0QjhxqFwoTCIi28oCF6OsCFQAAAAAdAAAAABAD"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Jpg"/><Relationship Id="rId5" Type="http://schemas.openxmlformats.org/officeDocument/2006/relationships/image" Target="../media/image9.jpg"/><Relationship Id="rId10" Type="http://schemas.openxmlformats.org/officeDocument/2006/relationships/hyperlink" Target="https://www.google.com/url?sa=i&amp;url=https://www.indiamart.com/proddetail/one-way-switch-15790350755.html&amp;psig=AOvVaw3qDXssDTPEJmRca2eIpR-8&amp;ust=1600151625973000&amp;source=images&amp;cd=vfe&amp;ved=0CA0QjhxqFwoTCPDoi-CG6OsCFQAAAAAdAAAAABAJ" TargetMode="External"/><Relationship Id="rId4" Type="http://schemas.openxmlformats.org/officeDocument/2006/relationships/image" Target="../media/image8.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web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26" y="746973"/>
            <a:ext cx="11719774" cy="1085490"/>
          </a:xfrm>
          <a:prstGeom prst="rect">
            <a:avLst/>
          </a:prstGeom>
        </p:spPr>
        <p:txBody>
          <a:bodyPr wrap="square">
            <a:spAutoFit/>
          </a:bodyPr>
          <a:lstStyle/>
          <a:p>
            <a:pPr algn="ctr">
              <a:lnSpc>
                <a:spcPct val="150000"/>
              </a:lnSpc>
            </a:pPr>
            <a:r>
              <a:rPr lang="en-US" sz="4800" dirty="0">
                <a:latin typeface="Arial Black" panose="020B0A04020102020204" pitchFamily="34" charset="0"/>
              </a:rPr>
              <a:t>	</a:t>
            </a:r>
            <a:endParaRPr lang="en-US" sz="4800" b="1" dirty="0">
              <a:solidFill>
                <a:schemeClr val="accent4"/>
              </a:solidFill>
              <a:latin typeface="Arial Black" panose="020B0A04020102020204" pitchFamily="34" charset="0"/>
            </a:endParaRPr>
          </a:p>
        </p:txBody>
      </p:sp>
      <p:sp>
        <p:nvSpPr>
          <p:cNvPr id="2" name="Rectangle 1"/>
          <p:cNvSpPr/>
          <p:nvPr/>
        </p:nvSpPr>
        <p:spPr>
          <a:xfrm>
            <a:off x="38636" y="653133"/>
            <a:ext cx="11861442" cy="3616503"/>
          </a:xfrm>
          <a:prstGeom prst="rect">
            <a:avLst/>
          </a:prstGeom>
        </p:spPr>
        <p:txBody>
          <a:bodyPr wrap="square">
            <a:spAutoFit/>
          </a:bodyPr>
          <a:lstStyle/>
          <a:p>
            <a:pPr algn="ctr"/>
            <a:r>
              <a:rPr lang="en-US" sz="5400" b="1" i="1" u="sng" dirty="0">
                <a:solidFill>
                  <a:srgbClr val="00B050"/>
                </a:solidFill>
                <a:latin typeface="Nirmala UI" panose="020B0502040204020203" pitchFamily="34" charset="0"/>
                <a:ea typeface="Calibri" panose="020F0502020204030204" pitchFamily="34" charset="0"/>
                <a:cs typeface="Times New Roman" panose="02020603050405020304" pitchFamily="18" charset="0"/>
              </a:rPr>
              <a:t>চান্দখালী</a:t>
            </a:r>
            <a:r>
              <a:rPr lang="en-US" sz="5400" b="1" i="1" u="sng" dirty="0">
                <a:solidFill>
                  <a:srgbClr val="00B050"/>
                </a:solidFill>
                <a:latin typeface="Engravers MT" panose="02090707080505020304" pitchFamily="18" charset="0"/>
                <a:ea typeface="Calibri" panose="020F0502020204030204" pitchFamily="34" charset="0"/>
                <a:cs typeface="Times New Roman" panose="02020603050405020304" pitchFamily="18" charset="0"/>
              </a:rPr>
              <a:t> </a:t>
            </a:r>
            <a:r>
              <a:rPr lang="en-US" sz="5400" b="1" i="1" u="sng" dirty="0">
                <a:solidFill>
                  <a:srgbClr val="00B050"/>
                </a:solidFill>
                <a:latin typeface="Nirmala UI" panose="020B0502040204020203" pitchFamily="34" charset="0"/>
                <a:ea typeface="Calibri" panose="020F0502020204030204" pitchFamily="34" charset="0"/>
                <a:cs typeface="Times New Roman" panose="02020603050405020304" pitchFamily="18" charset="0"/>
              </a:rPr>
              <a:t>ইসহাক</a:t>
            </a:r>
            <a:r>
              <a:rPr lang="en-US" sz="5400" b="1" i="1" u="sng" dirty="0">
                <a:solidFill>
                  <a:srgbClr val="00B050"/>
                </a:solidFill>
                <a:latin typeface="Engravers MT" panose="02090707080505020304" pitchFamily="18" charset="0"/>
                <a:ea typeface="Calibri" panose="020F0502020204030204" pitchFamily="34" charset="0"/>
                <a:cs typeface="Times New Roman" panose="02020603050405020304" pitchFamily="18" charset="0"/>
              </a:rPr>
              <a:t> </a:t>
            </a:r>
            <a:r>
              <a:rPr lang="en-US" sz="5400" b="1" i="1" u="sng" dirty="0">
                <a:solidFill>
                  <a:srgbClr val="00B050"/>
                </a:solidFill>
                <a:latin typeface="Nirmala UI" panose="020B0502040204020203" pitchFamily="34" charset="0"/>
                <a:ea typeface="Calibri" panose="020F0502020204030204" pitchFamily="34" charset="0"/>
                <a:cs typeface="Times New Roman" panose="02020603050405020304" pitchFamily="18" charset="0"/>
              </a:rPr>
              <a:t>মাধ্যমিক</a:t>
            </a:r>
            <a:r>
              <a:rPr lang="en-US" sz="5400" b="1" i="1" u="sng" dirty="0">
                <a:solidFill>
                  <a:srgbClr val="00B050"/>
                </a:solidFill>
                <a:latin typeface="Engravers MT" panose="02090707080505020304" pitchFamily="18" charset="0"/>
                <a:ea typeface="Calibri" panose="020F0502020204030204" pitchFamily="34" charset="0"/>
                <a:cs typeface="Times New Roman" panose="02020603050405020304" pitchFamily="18" charset="0"/>
              </a:rPr>
              <a:t> </a:t>
            </a:r>
            <a:r>
              <a:rPr lang="en-US" sz="5400" b="1" i="1" u="sng" dirty="0">
                <a:solidFill>
                  <a:srgbClr val="00B050"/>
                </a:solidFill>
                <a:latin typeface="Nirmala UI" panose="020B0502040204020203" pitchFamily="34" charset="0"/>
                <a:ea typeface="Calibri" panose="020F0502020204030204" pitchFamily="34" charset="0"/>
                <a:cs typeface="Times New Roman" panose="02020603050405020304" pitchFamily="18" charset="0"/>
              </a:rPr>
              <a:t>বিদ্যালয়</a:t>
            </a:r>
            <a:endParaRPr lang="en-US" sz="800" b="1" dirty="0">
              <a:solidFill>
                <a:srgbClr val="00B050"/>
              </a:solidFill>
              <a:latin typeface="Nirmala UI" panose="020B0502040204020203" pitchFamily="34" charset="0"/>
              <a:ea typeface="Calibri" panose="020F0502020204030204" pitchFamily="34" charset="0"/>
              <a:cs typeface="Times New Roman" panose="02020603050405020304" pitchFamily="18" charset="0"/>
            </a:endParaRPr>
          </a:p>
          <a:p>
            <a:pPr algn="ctr">
              <a:spcBef>
                <a:spcPts val="1200"/>
              </a:spcBef>
              <a:spcAft>
                <a:spcPts val="800"/>
              </a:spcAft>
            </a:pPr>
            <a:r>
              <a:rPr lang="as-IN" sz="2000" b="1" dirty="0">
                <a:solidFill>
                  <a:schemeClr val="bg1"/>
                </a:solidFill>
                <a:latin typeface="Nirmala UI" panose="020B0502040204020203" pitchFamily="34" charset="0"/>
                <a:ea typeface="Calibri" panose="020F0502020204030204" pitchFamily="34" charset="0"/>
                <a:cs typeface="Times New Roman" panose="02020603050405020304" pitchFamily="18" charset="0"/>
              </a:rPr>
              <a:t>উপজেলাঃবেতাগী,জেলাঃবরগুনা</a:t>
            </a:r>
            <a:endParaRPr lang="en-US" sz="2000" b="1" dirty="0">
              <a:solidFill>
                <a:schemeClr val="bg1"/>
              </a:solidFill>
              <a:latin typeface="Times New Roman" panose="02020603050405020304" pitchFamily="18" charset="0"/>
              <a:cs typeface="Times New Roman" panose="02020603050405020304" pitchFamily="18" charset="0"/>
            </a:endParaRPr>
          </a:p>
          <a:p>
            <a:pPr algn="ctr">
              <a:spcBef>
                <a:spcPts val="1200"/>
              </a:spcBef>
              <a:spcAft>
                <a:spcPts val="800"/>
              </a:spcAft>
            </a:pPr>
            <a:r>
              <a:rPr lang="as-IN" sz="1600" b="1" dirty="0">
                <a:solidFill>
                  <a:srgbClr val="FF0000"/>
                </a:solidFill>
                <a:latin typeface="Times New Roman" panose="02020603050405020304" pitchFamily="18" charset="0"/>
                <a:cs typeface="Times New Roman" panose="02020603050405020304" pitchFamily="18" charset="0"/>
              </a:rPr>
              <a:t>৪র্থ</a:t>
            </a:r>
            <a:r>
              <a:rPr lang="en-US" sz="16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 -</a:t>
            </a:r>
            <a:r>
              <a:rPr lang="en-US" sz="16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 </a:t>
            </a:r>
            <a:r>
              <a:rPr lang="en-US" sz="1600" b="1" dirty="0">
                <a:solidFill>
                  <a:schemeClr val="bg1"/>
                </a:solidFill>
                <a:latin typeface="Nirmala UI" panose="020B0502040204020203" pitchFamily="34" charset="0"/>
                <a:ea typeface="Calibri" panose="020F0502020204030204" pitchFamily="34" charset="0"/>
                <a:cs typeface="Times New Roman" panose="02020603050405020304" pitchFamily="18" charset="0"/>
              </a:rPr>
              <a:t>তম অনলাইন ক্লাস।</a:t>
            </a:r>
          </a:p>
          <a:p>
            <a:pPr algn="ctr">
              <a:lnSpc>
                <a:spcPct val="107000"/>
              </a:lnSpc>
              <a:spcBef>
                <a:spcPts val="1200"/>
              </a:spcBef>
              <a:spcAft>
                <a:spcPts val="800"/>
              </a:spcAft>
            </a:pPr>
            <a:endParaRPr lang="en-US" sz="800" b="1" dirty="0">
              <a:latin typeface="Nirmala UI" panose="020B0502040204020203"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800"/>
              </a:spcAft>
            </a:pPr>
            <a:endParaRPr lang="en-US" sz="800" b="1" dirty="0">
              <a:latin typeface="Nirmala UI" panose="020B0502040204020203"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800"/>
              </a:spcAft>
            </a:pPr>
            <a:endParaRPr lang="en-US" sz="800" b="1" dirty="0">
              <a:latin typeface="Nirmala UI" panose="020B0502040204020203"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Nirmala UI" panose="020B0502040204020203" pitchFamily="34" charset="0"/>
                <a:ea typeface="Calibri" panose="020F0502020204030204" pitchFamily="34" charset="0"/>
                <a:cs typeface="Times New Roman" panose="02020603050405020304" pitchFamily="18" charset="0"/>
              </a:rPr>
              <a:t>			</a:t>
            </a:r>
            <a:endPar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300196" y="283801"/>
            <a:ext cx="5949064" cy="400110"/>
          </a:xfrm>
          <a:prstGeom prst="rect">
            <a:avLst/>
          </a:prstGeom>
        </p:spPr>
        <p:txBody>
          <a:bodyPr wrap="none">
            <a:spAutoFit/>
          </a:bodyPr>
          <a:lstStyle/>
          <a:p>
            <a:r>
              <a:rPr lang="en-US" sz="2000" b="1" dirty="0">
                <a:solidFill>
                  <a:srgbClr val="FF0000"/>
                </a:solidFill>
                <a:latin typeface="Times New Roman" panose="02020603050405020304" pitchFamily="18" charset="0"/>
                <a:cs typeface="Times New Roman" panose="02020603050405020304" pitchFamily="18" charset="0"/>
              </a:rPr>
              <a:t>(কারিগরি শিক্ষা নিলে,কর্ম সংস্থানের সুযোগ মিলে)</a:t>
            </a:r>
          </a:p>
        </p:txBody>
      </p:sp>
      <p:sp>
        <p:nvSpPr>
          <p:cNvPr id="6" name="TextBox 5"/>
          <p:cNvSpPr txBox="1"/>
          <p:nvPr/>
        </p:nvSpPr>
        <p:spPr>
          <a:xfrm>
            <a:off x="2257020" y="2491707"/>
            <a:ext cx="2449201"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শিক্ষক পরিচিতি</a:t>
            </a: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099" y="3459544"/>
            <a:ext cx="3412615" cy="3398456"/>
          </a:xfrm>
          <a:prstGeom prst="ellipse">
            <a:avLst/>
          </a:prstGeom>
          <a:ln>
            <a:noFill/>
          </a:ln>
          <a:effectLst>
            <a:softEdge rad="112500"/>
          </a:effectLst>
        </p:spPr>
      </p:pic>
      <p:sp>
        <p:nvSpPr>
          <p:cNvPr id="11" name="Horizontal Scroll 10"/>
          <p:cNvSpPr/>
          <p:nvPr/>
        </p:nvSpPr>
        <p:spPr>
          <a:xfrm>
            <a:off x="4825220" y="3123496"/>
            <a:ext cx="5205045" cy="3592964"/>
          </a:xfrm>
          <a:prstGeom prst="horizontalScroll">
            <a:avLst/>
          </a:prstGeom>
          <a:solidFill>
            <a:schemeClr val="accent5">
              <a:lumMod val="40000"/>
              <a:lumOff val="60000"/>
            </a:schemeClr>
          </a:solidFill>
          <a:ln>
            <a:solidFill>
              <a:schemeClr val="accent3">
                <a:lumMod val="20000"/>
                <a:lumOff val="80000"/>
              </a:schemeClr>
            </a:solidFill>
          </a:ln>
          <a:effectLst>
            <a:glow rad="101600">
              <a:schemeClr val="accent1">
                <a:satMod val="175000"/>
                <a:alpha val="40000"/>
              </a:schemeClr>
            </a:glo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অমিত অধিকারী</a:t>
            </a:r>
          </a:p>
          <a:p>
            <a:pPr algn="ctr">
              <a:lnSpc>
                <a:spcPct val="150000"/>
              </a:lnSpc>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ট্রেড ইন্সট্রাক্টর </a:t>
            </a:r>
            <a:r>
              <a:rPr lang="en-US" b="1" dirty="0">
                <a:solidFill>
                  <a:schemeClr val="bg1"/>
                </a:solidFill>
                <a:latin typeface="Nirmala UI" panose="020B0502040204020203" pitchFamily="34" charset="0"/>
                <a:ea typeface="Calibri" panose="020F0502020204030204" pitchFamily="34" charset="0"/>
                <a:cs typeface="Times New Roman" panose="02020603050405020304" pitchFamily="18" charset="0"/>
              </a:rPr>
              <a:t>(জেনারেল</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as-IN" b="1" dirty="0">
                <a:solidFill>
                  <a:schemeClr val="bg1"/>
                </a:solidFill>
                <a:latin typeface="Nirmala UI" panose="020B0502040204020203" pitchFamily="34" charset="0"/>
                <a:ea typeface="Calibri" panose="020F0502020204030204" pitchFamily="34" charset="0"/>
                <a:cs typeface="Times New Roman" panose="02020603050405020304" pitchFamily="18" charset="0"/>
              </a:rPr>
              <a:t>ইলেক্ট্রনিক্স</a:t>
            </a:r>
            <a:r>
              <a:rPr lang="en-US" b="1" dirty="0">
                <a:solidFill>
                  <a:schemeClr val="bg1"/>
                </a:solidFill>
                <a:latin typeface="Nirmala UI" panose="020B0502040204020203" pitchFamily="34" charset="0"/>
                <a:ea typeface="Calibri" panose="020F0502020204030204" pitchFamily="34" charset="0"/>
                <a:cs typeface="Times New Roman" panose="02020603050405020304" pitchFamily="18" charset="0"/>
              </a:rPr>
              <a:t>)</a:t>
            </a:r>
          </a:p>
          <a:p>
            <a:pPr>
              <a:lnSpc>
                <a:spcPct val="150000"/>
              </a:lnSpc>
            </a:pP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as-IN" b="1" dirty="0">
                <a:solidFill>
                  <a:schemeClr val="bg1"/>
                </a:solidFill>
                <a:latin typeface="Calibri" panose="020F0502020204030204" pitchFamily="34" charset="0"/>
                <a:ea typeface="Calibri" panose="020F0502020204030204" pitchFamily="34" charset="0"/>
                <a:cs typeface="Times New Roman" panose="02020603050405020304" pitchFamily="18" charset="0"/>
              </a:rPr>
              <a:t>মোবাইল</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as-IN" b="1" dirty="0">
                <a:solidFill>
                  <a:schemeClr val="bg1"/>
                </a:solidFill>
                <a:latin typeface="Calibri" panose="020F0502020204030204" pitchFamily="34" charset="0"/>
                <a:ea typeface="Calibri" panose="020F0502020204030204" pitchFamily="34" charset="0"/>
                <a:cs typeface="Times New Roman" panose="02020603050405020304" pitchFamily="18" charset="0"/>
              </a:rPr>
              <a:t>০১৭৪১২৭৭৮৭৭</a:t>
            </a: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Email:amit94engr@gmail.com</a:t>
            </a:r>
          </a:p>
          <a:p>
            <a:pPr>
              <a:lnSpc>
                <a:spcPct val="150000"/>
              </a:lnSpc>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as-IN" b="1" dirty="0">
                <a:solidFill>
                  <a:schemeClr val="bg1"/>
                </a:solidFill>
                <a:latin typeface="Calibri" panose="020F0502020204030204" pitchFamily="34" charset="0"/>
                <a:ea typeface="Calibri" panose="020F0502020204030204" pitchFamily="34" charset="0"/>
                <a:cs typeface="Times New Roman" panose="02020603050405020304" pitchFamily="18" charset="0"/>
              </a:rPr>
              <a:t>তারিখ</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as-IN" b="1" dirty="0">
                <a:solidFill>
                  <a:schemeClr val="bg1"/>
                </a:solidFill>
                <a:latin typeface="Calibri" panose="020F0502020204030204" pitchFamily="34" charset="0"/>
                <a:ea typeface="Calibri" panose="020F0502020204030204" pitchFamily="34" charset="0"/>
                <a:cs typeface="Times New Roman" panose="02020603050405020304" pitchFamily="18" charset="0"/>
              </a:rPr>
              <a:t>১</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৫</a:t>
            </a:r>
            <a:r>
              <a:rPr lang="as-IN" b="1" dirty="0">
                <a:solidFill>
                  <a:schemeClr val="bg1"/>
                </a:solidFill>
                <a:latin typeface="Calibri" panose="020F0502020204030204" pitchFamily="34" charset="0"/>
                <a:ea typeface="Calibri" panose="020F0502020204030204" pitchFamily="34" charset="0"/>
                <a:cs typeface="Times New Roman" panose="02020603050405020304" pitchFamily="18" charset="0"/>
              </a:rPr>
              <a:t>-সেপ্টেম্বর-২০২০</a:t>
            </a: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8492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867" y="148253"/>
            <a:ext cx="5248553" cy="584775"/>
          </a:xfrm>
          <a:prstGeom prst="rect">
            <a:avLst/>
          </a:prstGeom>
        </p:spPr>
        <p:txBody>
          <a:bodyPr wrap="none">
            <a:spAutoFit/>
          </a:bodyPr>
          <a:lstStyle/>
          <a:p>
            <a:pPr marL="285750" indent="-285750">
              <a:buFont typeface="Wingdings" panose="05000000000000000000" pitchFamily="2" charset="2"/>
              <a:buChar char="Ø"/>
            </a:pPr>
            <a:r>
              <a:rPr lang="en-US" sz="3200" b="1" i="1" u="sng" dirty="0">
                <a:solidFill>
                  <a:schemeClr val="accent1"/>
                </a:solidFill>
                <a:latin typeface="Times New Roman" panose="02020603050405020304" pitchFamily="18" charset="0"/>
                <a:cs typeface="Times New Roman" panose="02020603050405020304" pitchFamily="18" charset="0"/>
              </a:rPr>
              <a:t>পুশ বাটন ও ডিপ সুইচ কি</a:t>
            </a:r>
            <a:endParaRPr lang="en-US" sz="3200" i="1" u="sng" dirty="0">
              <a:solidFill>
                <a:schemeClr val="accent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272" y="2561931"/>
            <a:ext cx="5483289" cy="421166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92258" y="733028"/>
            <a:ext cx="11779348" cy="2308324"/>
          </a:xfrm>
          <a:prstGeom prst="rect">
            <a:avLst/>
          </a:prstGeom>
        </p:spPr>
        <p:txBody>
          <a:bodyPr wrap="square">
            <a:spAutoFi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এই সুইচে সাধারণত একটি </a:t>
            </a:r>
            <a:r>
              <a:rPr lang="en-US" sz="2400" b="1" dirty="0">
                <a:solidFill>
                  <a:srgbClr val="C00000"/>
                </a:solidFill>
                <a:latin typeface="Times New Roman" panose="02020603050405020304" pitchFamily="18" charset="0"/>
                <a:cs typeface="Times New Roman" panose="02020603050405020304" pitchFamily="18" charset="0"/>
              </a:rPr>
              <a:t>Contract blade </a:t>
            </a:r>
            <a:r>
              <a:rPr lang="en-US" sz="2400" b="1" dirty="0">
                <a:solidFill>
                  <a:schemeClr val="bg1"/>
                </a:solidFill>
                <a:latin typeface="Times New Roman" panose="02020603050405020304" pitchFamily="18" charset="0"/>
                <a:cs typeface="Times New Roman" panose="02020603050405020304" pitchFamily="18" charset="0"/>
              </a:rPr>
              <a:t>থাকে।এটি সাধারণত দুই ধরণের হয়ে থাকে।একবার সুইচে চাপ দিলে সংযোগ হয় এবং চাপ ছেড়ে দিলে সংযোগ বিচ্ছিন্ন হয়,অন্যটি হল একবার সুইচে চাপ দিলে সংযোগ হয় এবং পুনরায় আর একবার সুইচে চাপ দিলে সংযোগ বিচ্ছিন্ন হয়।</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79" y="3206646"/>
            <a:ext cx="5540148" cy="3401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83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flipH="1">
            <a:off x="208074" y="258279"/>
            <a:ext cx="5821172" cy="6094277"/>
          </a:xfrm>
          <a:prstGeom prst="rect">
            <a:avLst/>
          </a:prstGeom>
          <a:gradFill flip="none" rotWithShape="1">
            <a:gsLst>
              <a:gs pos="17000">
                <a:schemeClr val="bg1">
                  <a:lumMod val="95000"/>
                </a:schemeClr>
              </a:gs>
              <a:gs pos="1000">
                <a:schemeClr val="accent6">
                  <a:lumMod val="20000"/>
                  <a:lumOff val="80000"/>
                </a:schemeClr>
              </a:gs>
              <a:gs pos="75000">
                <a:schemeClr val="accent6">
                  <a:lumMod val="20000"/>
                  <a:lumOff val="80000"/>
                </a:schemeClr>
              </a:gs>
              <a:gs pos="100000">
                <a:schemeClr val="accent3">
                  <a:lumMod val="30000"/>
                  <a:lumOff val="7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5427001" y="660924"/>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5375090" y="1085506"/>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5427001" y="1538727"/>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5427001" y="1977630"/>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5427001" y="2416533"/>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flipH="1">
            <a:off x="5427001" y="2855434"/>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5427001" y="3294337"/>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5427001" y="3733239"/>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5427001" y="4172140"/>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5427001" y="4611043"/>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flipH="1">
            <a:off x="5427001" y="5049945"/>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flipH="1">
            <a:off x="5427001" y="5488847"/>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flipH="1">
            <a:off x="5427001" y="5927750"/>
            <a:ext cx="318737" cy="260979"/>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40192" y="258279"/>
            <a:ext cx="5930123" cy="6116763"/>
          </a:xfrm>
          <a:prstGeom prst="rect">
            <a:avLst/>
          </a:prstGeom>
          <a:gradFill flip="none" rotWithShape="1">
            <a:gsLst>
              <a:gs pos="17000">
                <a:schemeClr val="bg1">
                  <a:lumMod val="95000"/>
                </a:schemeClr>
              </a:gs>
              <a:gs pos="1000">
                <a:schemeClr val="accent6">
                  <a:lumMod val="20000"/>
                  <a:lumOff val="80000"/>
                </a:schemeClr>
              </a:gs>
              <a:gs pos="75000">
                <a:schemeClr val="accent6">
                  <a:lumMod val="20000"/>
                  <a:lumOff val="80000"/>
                </a:schemeClr>
              </a:gs>
              <a:gs pos="100000">
                <a:schemeClr val="accent3">
                  <a:lumMod val="30000"/>
                  <a:lumOff val="7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s-IN"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Oval 5"/>
          <p:cNvSpPr/>
          <p:nvPr/>
        </p:nvSpPr>
        <p:spPr>
          <a:xfrm>
            <a:off x="6236162" y="663366"/>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236162" y="1103708"/>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36162" y="1544050"/>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236162" y="1984392"/>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36162" y="2424734"/>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236162" y="2865076"/>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236162" y="3305418"/>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36162" y="3745760"/>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236162" y="4186102"/>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36162" y="4626443"/>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236162" y="5066785"/>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236162" y="5507127"/>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236162" y="5947470"/>
            <a:ext cx="324298" cy="261835"/>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86368" y="733379"/>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5568267" y="1174184"/>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5568264" y="1613959"/>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5568264" y="2056175"/>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5568266" y="2496061"/>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5586367" y="2928785"/>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5568267" y="3376744"/>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5586367" y="3818650"/>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5586368" y="4259944"/>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5586368" y="4700627"/>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5551180" y="5132353"/>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5568267" y="5564078"/>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5587149" y="6022240"/>
            <a:ext cx="845363" cy="112261"/>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95393" y="1035516"/>
            <a:ext cx="3575263" cy="707886"/>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p>
        </p:txBody>
      </p:sp>
      <p:pic>
        <p:nvPicPr>
          <p:cNvPr id="68" name="Picture 67"/>
          <p:cNvPicPr>
            <a:picLocks noChangeAspect="1"/>
          </p:cNvPicPr>
          <p:nvPr/>
        </p:nvPicPr>
        <p:blipFill>
          <a:blip r:embed="rId2">
            <a:clrChange>
              <a:clrFrom>
                <a:srgbClr val="617D4E"/>
              </a:clrFrom>
              <a:clrTo>
                <a:srgbClr val="617D4E">
                  <a:alpha val="0"/>
                </a:srgbClr>
              </a:clrTo>
            </a:clrChange>
          </a:blip>
          <a:stretch>
            <a:fillRect/>
          </a:stretch>
        </p:blipFill>
        <p:spPr>
          <a:xfrm>
            <a:off x="881518" y="2424734"/>
            <a:ext cx="4191754" cy="2516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6142633" y="706864"/>
            <a:ext cx="3473811" cy="328652"/>
          </a:xfrm>
          <a:prstGeom prst="rect">
            <a:avLst/>
          </a:prstGeom>
          <a:noFill/>
        </p:spPr>
        <p:txBody>
          <a:bodyPr wrap="square" rtlCol="0">
            <a:spAutoFit/>
          </a:bodyPr>
          <a:lstStyle/>
          <a:p>
            <a:endParaRPr lang="en-US" dirty="0"/>
          </a:p>
        </p:txBody>
      </p:sp>
      <p:sp>
        <p:nvSpPr>
          <p:cNvPr id="14" name="Rectangle 13"/>
          <p:cNvSpPr/>
          <p:nvPr/>
        </p:nvSpPr>
        <p:spPr>
          <a:xfrm>
            <a:off x="7937849" y="939233"/>
            <a:ext cx="2724187" cy="629916"/>
          </a:xfrm>
          <a:prstGeom prst="rect">
            <a:avLst/>
          </a:prstGeom>
        </p:spPr>
        <p:txBody>
          <a:bodyPr wrap="none">
            <a:spAutoFit/>
          </a:bodyPr>
          <a:lstStyle/>
          <a:p>
            <a:pPr algn="ctr"/>
            <a:r>
              <a:rPr lang="en-US" sz="4000" b="1" dirty="0">
                <a:solidFill>
                  <a:schemeClr val="accent6">
                    <a:lumMod val="20000"/>
                    <a:lumOff val="8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p>
        </p:txBody>
      </p:sp>
      <p:sp>
        <p:nvSpPr>
          <p:cNvPr id="3" name="Rectangle 2"/>
          <p:cNvSpPr/>
          <p:nvPr/>
        </p:nvSpPr>
        <p:spPr>
          <a:xfrm>
            <a:off x="6382975" y="2975839"/>
            <a:ext cx="5709752" cy="1754326"/>
          </a:xfrm>
          <a:prstGeom prst="rect">
            <a:avLst/>
          </a:prstGeom>
        </p:spPr>
        <p:txBody>
          <a:bodyPr wrap="square">
            <a:spAutoFit/>
          </a:bodyPr>
          <a:lstStyle/>
          <a:p>
            <a:pPr algn="ctr">
              <a:lnSpc>
                <a:spcPct val="150000"/>
              </a:lnSpc>
            </a:pPr>
            <a:r>
              <a:rPr lang="en-US" sz="2400" b="1" dirty="0">
                <a:solidFill>
                  <a:schemeClr val="bg1"/>
                </a:solidFill>
              </a:rPr>
              <a:t>১) </a:t>
            </a:r>
            <a:r>
              <a:rPr lang="as-IN" sz="2400" b="1" dirty="0">
                <a:solidFill>
                  <a:schemeClr val="bg1"/>
                </a:solidFill>
              </a:rPr>
              <a:t>পাঁচটি সুইচ এর নাম লিখো।</a:t>
            </a:r>
            <a:endParaRPr lang="en-US" sz="2400" b="1" dirty="0">
              <a:solidFill>
                <a:schemeClr val="bg1"/>
              </a:solidFill>
            </a:endParaRPr>
          </a:p>
          <a:p>
            <a:pPr algn="ctr">
              <a:lnSpc>
                <a:spcPct val="150000"/>
              </a:lnSpc>
            </a:pPr>
            <a:r>
              <a:rPr lang="en-US" sz="2400" dirty="0">
                <a:solidFill>
                  <a:schemeClr val="bg1"/>
                </a:solidFill>
              </a:rPr>
              <a:t> </a:t>
            </a:r>
            <a:r>
              <a:rPr lang="en-US" sz="2400" b="1" dirty="0">
                <a:solidFill>
                  <a:schemeClr val="bg1"/>
                </a:solidFill>
              </a:rPr>
              <a:t>২) SPST,SPDT,DPST,DPDT,TPST </a:t>
            </a:r>
            <a:r>
              <a:rPr lang="as-IN" sz="2400" b="1" dirty="0">
                <a:solidFill>
                  <a:schemeClr val="bg1"/>
                </a:solidFill>
              </a:rPr>
              <a:t>পূর্ণ নাম সহ সার্কেট ডায়াগ্রাম অঙ্কন করো</a:t>
            </a:r>
            <a:r>
              <a:rPr lang="en-US" sz="2400" b="1" dirty="0">
                <a:solidFill>
                  <a:schemeClr val="bg1"/>
                </a:solidFill>
              </a:rPr>
              <a:t>।</a:t>
            </a:r>
          </a:p>
        </p:txBody>
      </p:sp>
    </p:spTree>
    <p:extLst>
      <p:ext uri="{BB962C8B-B14F-4D97-AF65-F5344CB8AC3E}">
        <p14:creationId xmlns:p14="http://schemas.microsoft.com/office/powerpoint/2010/main" val="1821874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377"/>
            <a:ext cx="12191999" cy="3462486"/>
          </a:xfrm>
          <a:prstGeom prst="rect">
            <a:avLst/>
          </a:prstGeom>
        </p:spPr>
        <p:txBody>
          <a:bodyPr wrap="square">
            <a:spAutoFit/>
          </a:bodyPr>
          <a:lstStyle/>
          <a:p>
            <a:pPr algn="ctr">
              <a:lnSpc>
                <a:spcPct val="150000"/>
              </a:lnSpc>
            </a:pPr>
            <a:r>
              <a:rPr lang="en-US" sz="4800" b="1" dirty="0">
                <a:solidFill>
                  <a:srgbClr val="0937C9"/>
                </a:solidFill>
                <a:latin typeface="Times New Roman" panose="02020603050405020304" pitchFamily="18" charset="0"/>
                <a:cs typeface="Times New Roman" panose="02020603050405020304" pitchFamily="18" charset="0"/>
              </a:rPr>
              <a:t>আগামী ৫ম </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0937C9"/>
                </a:solidFill>
                <a:latin typeface="Times New Roman" panose="02020603050405020304" pitchFamily="18" charset="0"/>
                <a:cs typeface="Times New Roman" panose="02020603050405020304" pitchFamily="18" charset="0"/>
              </a:rPr>
              <a:t>তম </a:t>
            </a:r>
            <a:r>
              <a:rPr lang="as-IN" sz="4800" b="1" dirty="0">
                <a:solidFill>
                  <a:srgbClr val="0937C9"/>
                </a:solidFill>
                <a:latin typeface="Times New Roman" panose="02020603050405020304" pitchFamily="18" charset="0"/>
                <a:cs typeface="Times New Roman" panose="02020603050405020304" pitchFamily="18" charset="0"/>
              </a:rPr>
              <a:t>অনলাইন</a:t>
            </a:r>
            <a:r>
              <a:rPr lang="en-US" sz="4800" b="1" dirty="0">
                <a:solidFill>
                  <a:srgbClr val="0937C9"/>
                </a:solidFill>
                <a:latin typeface="Times New Roman" panose="02020603050405020304" pitchFamily="18" charset="0"/>
                <a:cs typeface="Times New Roman" panose="02020603050405020304" pitchFamily="18" charset="0"/>
              </a:rPr>
              <a:t> ক্লাসে</a:t>
            </a:r>
            <a:r>
              <a:rPr lang="en-US" sz="5400" b="1" dirty="0">
                <a:solidFill>
                  <a:srgbClr val="0937C9"/>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জেনারেল ইলেকট্রনিক্স-১ ট্রেডের                          </a:t>
            </a:r>
          </a:p>
          <a:p>
            <a:pPr algn="ctr">
              <a:lnSpc>
                <a:spcPct val="150000"/>
              </a:lnSpc>
            </a:pP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14B79"/>
                </a:solidFill>
                <a:latin typeface="NikoshBAN" panose="02000000000000000000" pitchFamily="2" charset="0"/>
                <a:cs typeface="NikoshBAN" panose="02000000000000000000" pitchFamily="2" charset="0"/>
              </a:rPr>
              <a:t>নব</a:t>
            </a:r>
            <a:r>
              <a:rPr lang="bn-BD" sz="2800" b="1" dirty="0">
                <a:solidFill>
                  <a:srgbClr val="014B79"/>
                </a:solidFill>
                <a:latin typeface="NikoshBAN" panose="02000000000000000000" pitchFamily="2" charset="0"/>
                <a:cs typeface="NikoshBAN" panose="02000000000000000000" pitchFamily="2" charset="0"/>
              </a:rPr>
              <a:t>ম শ্রেণি</a:t>
            </a:r>
            <a:r>
              <a:rPr lang="en-US" sz="2800" b="1" dirty="0">
                <a:solidFill>
                  <a:srgbClr val="014B79"/>
                </a:solidFill>
                <a:latin typeface="NikoshBAN" panose="02000000000000000000" pitchFamily="2" charset="0"/>
                <a:cs typeface="NikoshBAN" panose="02000000000000000000" pitchFamily="2" charset="0"/>
              </a:rPr>
              <a:t>র </a:t>
            </a:r>
            <a:r>
              <a:rPr lang="as-IN" sz="2800" b="1" dirty="0">
                <a:solidFill>
                  <a:srgbClr val="0937C9"/>
                </a:solidFill>
                <a:latin typeface="NikoshBAN" panose="02000000000000000000" pitchFamily="2" charset="0"/>
                <a:cs typeface="NikoshBAN" panose="02000000000000000000" pitchFamily="2" charset="0"/>
              </a:rPr>
              <a:t>তৃতীয়</a:t>
            </a:r>
            <a:r>
              <a:rPr lang="bn-BD" sz="2800" b="1" dirty="0">
                <a:solidFill>
                  <a:srgbClr val="0937C9"/>
                </a:solidFill>
                <a:latin typeface="NikoshBAN" panose="02000000000000000000" pitchFamily="2" charset="0"/>
                <a:cs typeface="NikoshBAN" panose="02000000000000000000" pitchFamily="2" charset="0"/>
              </a:rPr>
              <a:t> অধ্যায়</a:t>
            </a:r>
            <a:r>
              <a:rPr lang="en-US" sz="2800" b="1" dirty="0">
                <a:solidFill>
                  <a:srgbClr val="0937C9"/>
                </a:solidFill>
                <a:latin typeface="NikoshBAN" panose="02000000000000000000" pitchFamily="2" charset="0"/>
                <a:cs typeface="NikoshBAN" panose="02000000000000000000" pitchFamily="2" charset="0"/>
              </a:rPr>
              <a:t> </a:t>
            </a:r>
            <a:r>
              <a:rPr lang="as-IN" sz="2800" b="1" dirty="0">
                <a:solidFill>
                  <a:srgbClr val="002774"/>
                </a:solidFill>
                <a:latin typeface="Times New Roman" panose="02020603050405020304" pitchFamily="18" charset="0"/>
                <a:ea typeface="Calibri" panose="020F0502020204030204" pitchFamily="34" charset="0"/>
                <a:cs typeface="Times New Roman" panose="02020603050405020304" pitchFamily="18" charset="0"/>
              </a:rPr>
              <a:t>নিয়ে</a:t>
            </a:r>
            <a:r>
              <a:rPr lang="en-US" sz="2800" b="1" dirty="0">
                <a:solidFill>
                  <a:srgbClr val="002774"/>
                </a:solidFill>
                <a:latin typeface="Times New Roman" panose="02020603050405020304" pitchFamily="18" charset="0"/>
                <a:cs typeface="Times New Roman" panose="02020603050405020304" pitchFamily="18" charset="0"/>
              </a:rPr>
              <a:t> আলোচনা করা হবে।</a:t>
            </a:r>
          </a:p>
          <a:p>
            <a:pPr algn="ctr">
              <a:lnSpc>
                <a:spcPct val="150000"/>
              </a:lnSpc>
            </a:pPr>
            <a:endParaRPr lang="en-US" b="1" dirty="0">
              <a:solidFill>
                <a:srgbClr val="0937C9"/>
              </a:solidFill>
              <a:latin typeface="Times New Roman" panose="02020603050405020304" pitchFamily="18" charset="0"/>
              <a:cs typeface="Times New Roman" panose="02020603050405020304" pitchFamily="18" charset="0"/>
            </a:endParaRPr>
          </a:p>
          <a:p>
            <a:pPr algn="ctr">
              <a:lnSpc>
                <a:spcPct val="150000"/>
              </a:lnSpc>
            </a:pPr>
            <a:endParaRPr lang="en-US" b="1" dirty="0"/>
          </a:p>
        </p:txBody>
      </p:sp>
      <p:sp>
        <p:nvSpPr>
          <p:cNvPr id="3" name="Rectangle 2"/>
          <p:cNvSpPr/>
          <p:nvPr/>
        </p:nvSpPr>
        <p:spPr>
          <a:xfrm>
            <a:off x="0" y="2400664"/>
            <a:ext cx="11912956" cy="3277820"/>
          </a:xfrm>
          <a:prstGeom prst="rect">
            <a:avLst/>
          </a:prstGeom>
        </p:spPr>
        <p:txBody>
          <a:bodyPr wrap="square">
            <a:spAutoFit/>
          </a:bodyPr>
          <a:lstStyle/>
          <a:p>
            <a:pPr>
              <a:lnSpc>
                <a:spcPct val="150000"/>
              </a:lnSpc>
            </a:pPr>
            <a:endParaRPr lang="en-US" b="1" dirty="0"/>
          </a:p>
          <a:p>
            <a:pPr algn="ctr">
              <a:lnSpc>
                <a:spcPct val="150000"/>
              </a:lnSpc>
            </a:pPr>
            <a:r>
              <a:rPr lang="bn-IN" sz="4000" b="1" i="1" dirty="0">
                <a:solidFill>
                  <a:srgbClr val="FF0000"/>
                </a:solidFill>
              </a:rPr>
              <a:t>ইলেকট্রনিক্স</a:t>
            </a:r>
            <a:r>
              <a:rPr lang="en-US" sz="4000" b="1" i="1" dirty="0">
                <a:solidFill>
                  <a:srgbClr val="FF0000"/>
                </a:solidFill>
              </a:rPr>
              <a:t> </a:t>
            </a:r>
            <a:r>
              <a:rPr lang="as-IN" sz="4000" b="1" i="1" dirty="0">
                <a:solidFill>
                  <a:srgbClr val="FF0000"/>
                </a:solidFill>
              </a:rPr>
              <a:t>সম্পর্কিত নতুন নতুন ভিডিও পেতে </a:t>
            </a:r>
            <a:endParaRPr lang="en-US" sz="4000" b="1" i="1" dirty="0">
              <a:solidFill>
                <a:srgbClr val="FF0000"/>
              </a:solidFill>
            </a:endParaRPr>
          </a:p>
          <a:p>
            <a:pPr algn="ctr">
              <a:lnSpc>
                <a:spcPct val="150000"/>
              </a:lnSpc>
            </a:pPr>
            <a:r>
              <a:rPr lang="bn-IN" sz="4000" b="1" i="1" dirty="0">
                <a:solidFill>
                  <a:srgbClr val="FF0000"/>
                </a:solidFill>
              </a:rPr>
              <a:t>আমাদের চ্যানেল</a:t>
            </a:r>
            <a:r>
              <a:rPr lang="en-US" sz="4000" b="1" i="1" dirty="0">
                <a:solidFill>
                  <a:srgbClr val="FF0000"/>
                </a:solidFill>
              </a:rPr>
              <a:t>টি</a:t>
            </a:r>
            <a:r>
              <a:rPr lang="bn-IN" sz="4000" b="1" i="1" dirty="0">
                <a:solidFill>
                  <a:srgbClr val="FF0000"/>
                </a:solidFill>
              </a:rPr>
              <a:t> সাবস্ক্রাইব </a:t>
            </a:r>
            <a:r>
              <a:rPr lang="en-US" sz="4000" b="1" i="1" dirty="0">
                <a:solidFill>
                  <a:srgbClr val="FF0000"/>
                </a:solidFill>
              </a:rPr>
              <a:t>করে </a:t>
            </a:r>
            <a:r>
              <a:rPr lang="bn-IN" sz="4000" b="1" i="1" dirty="0">
                <a:solidFill>
                  <a:srgbClr val="FF0000"/>
                </a:solidFill>
              </a:rPr>
              <a:t>আমাদের সাথে যুক্ত থাকতে পারো </a:t>
            </a:r>
            <a:endParaRPr lang="en-US" sz="4000" b="1"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360" y="5459546"/>
            <a:ext cx="5499277" cy="1353380"/>
          </a:xfrm>
          <a:prstGeom prst="rect">
            <a:avLst/>
          </a:prstGeom>
          <a:ln>
            <a:noFill/>
          </a:ln>
          <a:effectLst>
            <a:softEdge rad="112500"/>
          </a:effectLst>
        </p:spPr>
      </p:pic>
    </p:spTree>
    <p:extLst>
      <p:ext uri="{BB962C8B-B14F-4D97-AF65-F5344CB8AC3E}">
        <p14:creationId xmlns:p14="http://schemas.microsoft.com/office/powerpoint/2010/main" val="405088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4" name="Group 3">
            <a:extLst>
              <a:ext uri="{FF2B5EF4-FFF2-40B4-BE49-F238E27FC236}">
                <a16:creationId xmlns:a16="http://schemas.microsoft.com/office/drawing/2014/main" id="{511EAB5A-2F02-424D-A434-9A28B3C04007}"/>
              </a:ext>
            </a:extLst>
          </p:cNvPr>
          <p:cNvGrpSpPr/>
          <p:nvPr/>
        </p:nvGrpSpPr>
        <p:grpSpPr>
          <a:xfrm>
            <a:off x="115909" y="103032"/>
            <a:ext cx="11925837" cy="6555346"/>
            <a:chOff x="89760" y="-63502"/>
            <a:chExt cx="12138714" cy="6857998"/>
          </a:xfrm>
        </p:grpSpPr>
        <p:sp>
          <p:nvSpPr>
            <p:cNvPr id="5" name="Rectangle 4"/>
            <p:cNvSpPr/>
            <p:nvPr/>
          </p:nvSpPr>
          <p:spPr>
            <a:xfrm flipH="1">
              <a:off x="89760" y="-63502"/>
              <a:ext cx="6008469" cy="6857998"/>
            </a:xfrm>
            <a:prstGeom prst="rect">
              <a:avLst/>
            </a:prstGeom>
            <a:gradFill flip="none" rotWithShape="1">
              <a:gsLst>
                <a:gs pos="0">
                  <a:schemeClr val="accent6">
                    <a:lumMod val="5000"/>
                    <a:lumOff val="95000"/>
                  </a:schemeClr>
                </a:gs>
                <a:gs pos="100000">
                  <a:schemeClr val="accent6">
                    <a:lumMod val="45000"/>
                    <a:lumOff val="55000"/>
                  </a:schemeClr>
                </a:gs>
                <a:gs pos="100000">
                  <a:schemeClr val="accent6">
                    <a:lumMod val="79000"/>
                    <a:lumOff val="21000"/>
                  </a:schemeClr>
                </a:gs>
                <a:gs pos="100000">
                  <a:schemeClr val="accent6">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flipH="1">
              <a:off x="5539359" y="309338"/>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H="1">
              <a:off x="5539359" y="803241"/>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5539359" y="1297145"/>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H="1">
              <a:off x="5539359" y="1791051"/>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5539359" y="2284954"/>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5539359" y="2778859"/>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a:off x="5539359" y="3272764"/>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H="1">
              <a:off x="5539359" y="3766667"/>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5539359" y="4260572"/>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a:off x="5539359" y="4754477"/>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a:off x="5539359" y="5248381"/>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5539359" y="5742285"/>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5539359" y="6236190"/>
              <a:ext cx="295253"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98229" y="-63502"/>
              <a:ext cx="6130245" cy="6857998"/>
            </a:xfrm>
            <a:prstGeom prst="rect">
              <a:avLst/>
            </a:prstGeom>
            <a:gradFill flip="none" rotWithShape="1">
              <a:gsLst>
                <a:gs pos="5000">
                  <a:schemeClr val="accent6">
                    <a:lumMod val="0"/>
                    <a:lumOff val="100000"/>
                  </a:schemeClr>
                </a:gs>
                <a:gs pos="0">
                  <a:schemeClr val="accent6">
                    <a:lumMod val="45000"/>
                    <a:lumOff val="55000"/>
                    <a:alpha val="0"/>
                  </a:schemeClr>
                </a:gs>
                <a:gs pos="90000">
                  <a:schemeClr val="accent6">
                    <a:lumMod val="40000"/>
                    <a:lumOff val="60000"/>
                  </a:schemeClr>
                </a:gs>
                <a:gs pos="100000">
                  <a:schemeClr val="accent6">
                    <a:lumMod val="30000"/>
                    <a:lumOff val="70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s-IN" sz="2800" b="1" dirty="0">
                <a:solidFill>
                  <a:schemeClr val="tx1"/>
                </a:solidFill>
                <a:latin typeface="NikoshBAN" panose="02000000000000000000" pitchFamily="2" charset="0"/>
                <a:cs typeface="NikoshBAN" panose="02000000000000000000" pitchFamily="2" charset="0"/>
              </a:endParaRPr>
            </a:p>
          </p:txBody>
        </p:sp>
        <p:sp>
          <p:nvSpPr>
            <p:cNvPr id="20" name="Oval 19"/>
            <p:cNvSpPr/>
            <p:nvPr/>
          </p:nvSpPr>
          <p:spPr>
            <a:xfrm>
              <a:off x="6288905" y="312085"/>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88905" y="807610"/>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88905" y="1303135"/>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288905" y="1798660"/>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88905" y="2294184"/>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288905" y="2789708"/>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88905" y="3285234"/>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288905" y="3780758"/>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288905" y="4276282"/>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288905" y="4771806"/>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288905" y="5267331"/>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88905" y="5762857"/>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288905" y="6258381"/>
              <a:ext cx="300405"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686985" y="390872"/>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670217" y="886918"/>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670215" y="1381804"/>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670215" y="1879439"/>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670216" y="2374449"/>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686984" y="2861402"/>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670217" y="3365498"/>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686984" y="3862782"/>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686985" y="4359379"/>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686985" y="4855287"/>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654389" y="5341115"/>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670217" y="5826944"/>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687708" y="6342521"/>
              <a:ext cx="783081"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494233" y="707245"/>
              <a:ext cx="3038901" cy="1384540"/>
            </a:xfrm>
            <a:prstGeom prst="rect">
              <a:avLst/>
            </a:prstGeom>
            <a:noFill/>
          </p:spPr>
          <p:txBody>
            <a:bodyPr wrap="square" rtlCol="0">
              <a:spAutoFit/>
            </a:bodyPr>
            <a:lstStyle/>
            <a:p>
              <a:pPr algn="ctr"/>
              <a:r>
                <a:rPr lang="bn-BD" sz="4000" b="1" dirty="0">
                  <a:solidFill>
                    <a:srgbClr val="7030A0"/>
                  </a:solidFill>
                  <a:latin typeface="NikoshBAN" panose="02000000000000000000" pitchFamily="2" charset="0"/>
                  <a:cs typeface="NikoshBAN" panose="02000000000000000000" pitchFamily="2" charset="0"/>
                </a:rPr>
                <a:t>পাঠ</a:t>
              </a:r>
              <a:endParaRPr lang="en-US" sz="4000" b="1" dirty="0">
                <a:solidFill>
                  <a:srgbClr val="7030A0"/>
                </a:solidFill>
                <a:latin typeface="NikoshBAN" panose="02000000000000000000" pitchFamily="2" charset="0"/>
                <a:cs typeface="NikoshBAN" panose="02000000000000000000" pitchFamily="2" charset="0"/>
              </a:endParaRPr>
            </a:p>
            <a:p>
              <a:pPr algn="ctr"/>
              <a:r>
                <a:rPr lang="bn-BD" sz="4000" b="1" dirty="0">
                  <a:solidFill>
                    <a:srgbClr val="7030A0"/>
                  </a:solidFill>
                  <a:latin typeface="NikoshBAN" panose="02000000000000000000" pitchFamily="2" charset="0"/>
                  <a:cs typeface="NikoshBAN" panose="02000000000000000000" pitchFamily="2" charset="0"/>
                </a:rPr>
                <a:t> পরিচিতি</a:t>
              </a:r>
              <a:endParaRPr lang="en-US" sz="4000" b="1" dirty="0">
                <a:solidFill>
                  <a:srgbClr val="7030A0"/>
                </a:solidFill>
                <a:latin typeface="NikoshBAN" panose="02000000000000000000" pitchFamily="2" charset="0"/>
                <a:cs typeface="NikoshBAN" panose="02000000000000000000" pitchFamily="2" charset="0"/>
              </a:endParaRPr>
            </a:p>
          </p:txBody>
        </p:sp>
        <p:sp>
          <p:nvSpPr>
            <p:cNvPr id="47" name="TextBox 46"/>
            <p:cNvSpPr txBox="1"/>
            <p:nvPr/>
          </p:nvSpPr>
          <p:spPr>
            <a:xfrm>
              <a:off x="263874" y="4007779"/>
              <a:ext cx="5192885" cy="611773"/>
            </a:xfrm>
            <a:prstGeom prst="rect">
              <a:avLst/>
            </a:prstGeom>
            <a:noFill/>
          </p:spPr>
          <p:txBody>
            <a:bodyPr wrap="square" rtlCol="0">
              <a:spAutoFit/>
            </a:bodyPr>
            <a:lstStyle/>
            <a:p>
              <a:pPr algn="ctr"/>
              <a:r>
                <a:rPr lang="as-IN" sz="3200" b="1" dirty="0">
                  <a:solidFill>
                    <a:schemeClr val="bg1"/>
                  </a:solidFill>
                  <a:latin typeface="NikoshBAN" panose="02000000000000000000" pitchFamily="2" charset="0"/>
                  <a:cs typeface="NikoshBAN" panose="02000000000000000000" pitchFamily="2" charset="0"/>
                </a:rPr>
                <a:t>দ্বিতীয়</a:t>
              </a:r>
              <a:r>
                <a:rPr lang="bn-BD" sz="3200" b="1" dirty="0">
                  <a:solidFill>
                    <a:schemeClr val="bg1"/>
                  </a:solidFill>
                  <a:latin typeface="NikoshBAN" panose="02000000000000000000" pitchFamily="2" charset="0"/>
                  <a:cs typeface="NikoshBAN" panose="02000000000000000000" pitchFamily="2" charset="0"/>
                </a:rPr>
                <a:t> অধ্যায়</a:t>
              </a:r>
              <a:r>
                <a:rPr lang="en-US" sz="3200" b="1" dirty="0">
                  <a:solidFill>
                    <a:schemeClr val="bg1"/>
                  </a:solidFill>
                  <a:latin typeface="NikoshBAN" panose="02000000000000000000" pitchFamily="2" charset="0"/>
                  <a:cs typeface="NikoshBAN" panose="02000000000000000000" pitchFamily="2" charset="0"/>
                </a:rPr>
                <a:t>ঃ</a:t>
              </a:r>
              <a:r>
                <a:rPr lang="as-IN" sz="3200" b="1" dirty="0">
                  <a:solidFill>
                    <a:schemeClr val="bg1"/>
                  </a:solidFill>
                  <a:latin typeface="NikoshBAN" panose="02000000000000000000" pitchFamily="2" charset="0"/>
                  <a:cs typeface="NikoshBAN" panose="02000000000000000000" pitchFamily="2" charset="0"/>
                </a:rPr>
                <a:t>পাঠ-১</a:t>
              </a:r>
              <a:r>
                <a:rPr lang="en-US" sz="3200" b="1" dirty="0">
                  <a:solidFill>
                    <a:schemeClr val="bg1"/>
                  </a:solidFill>
                  <a:latin typeface="NikoshBAN" panose="02000000000000000000" pitchFamily="2" charset="0"/>
                  <a:cs typeface="NikoshBAN" panose="02000000000000000000" pitchFamily="2" charset="0"/>
                </a:rPr>
                <a:t>.২</a:t>
              </a:r>
              <a:endParaRPr lang="as-IN" sz="3200" b="1" dirty="0">
                <a:solidFill>
                  <a:schemeClr val="bg1"/>
                </a:solidFill>
                <a:latin typeface="NikoshBAN" panose="02000000000000000000" pitchFamily="2" charset="0"/>
                <a:cs typeface="NikoshBAN" panose="02000000000000000000" pitchFamily="2" charset="0"/>
              </a:endParaRPr>
            </a:p>
          </p:txBody>
        </p:sp>
        <p:sp>
          <p:nvSpPr>
            <p:cNvPr id="48" name="TextBox 47"/>
            <p:cNvSpPr txBox="1"/>
            <p:nvPr/>
          </p:nvSpPr>
          <p:spPr>
            <a:xfrm>
              <a:off x="89761" y="4986473"/>
              <a:ext cx="5406547" cy="1266479"/>
            </a:xfrm>
            <a:prstGeom prst="rect">
              <a:avLst/>
            </a:prstGeom>
            <a:noFill/>
          </p:spPr>
          <p:txBody>
            <a:bodyPr wrap="square" rtlCol="0">
              <a:spAutoFit/>
            </a:bodyPr>
            <a:lstStyle/>
            <a:p>
              <a:pPr algn="ctr">
                <a:lnSpc>
                  <a:spcPct val="150000"/>
                </a:lnSpc>
                <a:spcBef>
                  <a:spcPts val="1200"/>
                </a:spcBef>
                <a:spcAft>
                  <a:spcPts val="800"/>
                </a:spcAft>
              </a:pPr>
              <a:r>
                <a:rPr lang="en-US" sz="3200" b="1" u="sng" dirty="0">
                  <a:solidFill>
                    <a:srgbClr val="0937C9"/>
                  </a:solidFill>
                  <a:latin typeface="Times New Roman" panose="02020603050405020304" pitchFamily="18" charset="0"/>
                  <a:ea typeface="Calibri" panose="020F0502020204030204" pitchFamily="34" charset="0"/>
                  <a:cs typeface="Times New Roman" panose="02020603050405020304" pitchFamily="18" charset="0"/>
                </a:rPr>
                <a:t>বিষয়ঃ</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as-IN" sz="2800" b="1" dirty="0">
                  <a:solidFill>
                    <a:srgbClr val="0937C9"/>
                  </a:solidFill>
                  <a:latin typeface="Times New Roman" panose="02020603050405020304" pitchFamily="18" charset="0"/>
                  <a:ea typeface="Calibri" panose="020F0502020204030204" pitchFamily="34" charset="0"/>
                  <a:cs typeface="Times New Roman" panose="02020603050405020304" pitchFamily="18" charset="0"/>
                </a:rPr>
                <a:t>বিভিন্ন প্রকার সুইচ</a:t>
              </a:r>
              <a:r>
                <a:rPr lang="en-US" sz="2800" b="1" dirty="0">
                  <a:solidFill>
                    <a:srgbClr val="0937C9"/>
                  </a:solidFill>
                  <a:latin typeface="Times New Roman" panose="02020603050405020304" pitchFamily="18" charset="0"/>
                  <a:ea typeface="Calibri" panose="020F0502020204030204" pitchFamily="34" charset="0"/>
                  <a:cs typeface="Times New Roman" panose="02020603050405020304" pitchFamily="18" charset="0"/>
                </a:rPr>
                <a:t>।</a:t>
              </a:r>
            </a:p>
            <a:p>
              <a:pPr algn="ctr"/>
              <a:endParaRPr lang="en-US" dirty="0"/>
            </a:p>
          </p:txBody>
        </p:sp>
        <p:sp>
          <p:nvSpPr>
            <p:cNvPr id="50" name="Rectangle 49"/>
            <p:cNvSpPr/>
            <p:nvPr/>
          </p:nvSpPr>
          <p:spPr>
            <a:xfrm>
              <a:off x="2972485" y="3799264"/>
              <a:ext cx="2014879" cy="740568"/>
            </a:xfrm>
            <a:prstGeom prst="rect">
              <a:avLst/>
            </a:prstGeom>
          </p:spPr>
          <p:txBody>
            <a:bodyPr wrap="square">
              <a:spAutoFit/>
            </a:bodyPr>
            <a:lstStyle/>
            <a:p>
              <a:pPr algn="ctr"/>
              <a:endParaRPr lang="as-IN" sz="4000" dirty="0">
                <a:latin typeface="NikoshBAN" panose="02000000000000000000" pitchFamily="2" charset="0"/>
                <a:cs typeface="NikoshBAN" panose="02000000000000000000" pitchFamily="2" charset="0"/>
              </a:endParaRPr>
            </a:p>
          </p:txBody>
        </p:sp>
        <p:sp>
          <p:nvSpPr>
            <p:cNvPr id="51" name="TextBox 50"/>
            <p:cNvSpPr txBox="1"/>
            <p:nvPr/>
          </p:nvSpPr>
          <p:spPr>
            <a:xfrm>
              <a:off x="310262" y="2391559"/>
              <a:ext cx="5205491" cy="1716589"/>
            </a:xfrm>
            <a:prstGeom prst="rect">
              <a:avLst/>
            </a:prstGeom>
            <a:noFill/>
          </p:spPr>
          <p:txBody>
            <a:bodyPr wrap="square" rtlCol="0">
              <a:spAutoFit/>
            </a:bodyPr>
            <a:lstStyle/>
            <a:p>
              <a:pPr algn="ctr">
                <a:lnSpc>
                  <a:spcPct val="107000"/>
                </a:lnSpc>
                <a:spcBef>
                  <a:spcPts val="1200"/>
                </a:spcBef>
                <a:spcAft>
                  <a:spcPts val="800"/>
                </a:spcAft>
              </a:pPr>
              <a:r>
                <a:rPr lang="en-US" sz="24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জেনারেল</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ইলেকট্রনিক্স-১</a:t>
              </a:r>
              <a:r>
                <a:rPr lang="bn-BD" sz="2800" dirty="0">
                  <a:solidFill>
                    <a:srgbClr val="FF0000"/>
                  </a:solidFill>
                  <a:latin typeface="NikoshBAN" panose="02000000000000000000" pitchFamily="2" charset="0"/>
                  <a:cs typeface="NikoshBAN" panose="02000000000000000000" pitchFamily="2" charset="0"/>
                </a:rPr>
                <a:t> </a:t>
              </a:r>
            </a:p>
            <a:p>
              <a:pPr algn="ctr"/>
              <a:r>
                <a:rPr lang="en-US" sz="3200" b="1" dirty="0">
                  <a:solidFill>
                    <a:srgbClr val="002060"/>
                  </a:solidFill>
                  <a:latin typeface="NikoshBAN" panose="02000000000000000000" pitchFamily="2" charset="0"/>
                  <a:cs typeface="NikoshBAN" panose="02000000000000000000" pitchFamily="2" charset="0"/>
                </a:rPr>
                <a:t>নব</a:t>
              </a:r>
              <a:r>
                <a:rPr lang="bn-BD" sz="3200" b="1" dirty="0">
                  <a:solidFill>
                    <a:srgbClr val="002060"/>
                  </a:solidFill>
                  <a:latin typeface="NikoshBAN" panose="02000000000000000000" pitchFamily="2" charset="0"/>
                  <a:cs typeface="NikoshBAN" panose="02000000000000000000" pitchFamily="2" charset="0"/>
                </a:rPr>
                <a:t>ম শ্রেণি</a:t>
              </a:r>
              <a:endParaRPr lang="en-US" sz="3200" b="1" dirty="0">
                <a:solidFill>
                  <a:srgbClr val="002060"/>
                </a:solidFill>
                <a:latin typeface="NikoshBAN" panose="02000000000000000000" pitchFamily="2" charset="0"/>
                <a:cs typeface="NikoshBAN" panose="02000000000000000000" pitchFamily="2" charset="0"/>
              </a:endParaRPr>
            </a:p>
            <a:p>
              <a:pPr algn="ctr"/>
              <a:r>
                <a:rPr lang="as-IN" sz="3200" dirty="0">
                  <a:solidFill>
                    <a:srgbClr val="002060"/>
                  </a:solidFill>
                  <a:latin typeface="Times New Roman" panose="02020603050405020304" pitchFamily="18" charset="0"/>
                </a:rPr>
                <a:t>প্রথম</a:t>
              </a:r>
              <a:r>
                <a:rPr lang="en-US" sz="3200" dirty="0">
                  <a:solidFill>
                    <a:srgbClr val="002060"/>
                  </a:solidFill>
                  <a:latin typeface="Times New Roman" panose="02020603050405020304" pitchFamily="18" charset="0"/>
                </a:rPr>
                <a:t> </a:t>
              </a:r>
              <a:r>
                <a:rPr lang="as-IN" sz="3200" dirty="0">
                  <a:solidFill>
                    <a:srgbClr val="002060"/>
                  </a:solidFill>
                  <a:latin typeface="Times New Roman" panose="02020603050405020304" pitchFamily="18" charset="0"/>
                </a:rPr>
                <a:t>পত্র</a:t>
              </a:r>
              <a:endParaRPr lang="en-US" sz="3200" dirty="0">
                <a:solidFill>
                  <a:srgbClr val="002060"/>
                </a:solidFill>
                <a:latin typeface="Times New Roman" panose="02020603050405020304" pitchFamily="18" charset="0"/>
                <a:cs typeface="Times New Roman" panose="02020603050405020304" pitchFamily="18" charset="0"/>
              </a:endParaRPr>
            </a:p>
          </p:txBody>
        </p:sp>
      </p:grp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148" y="477803"/>
            <a:ext cx="4377898" cy="6004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9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519" y="255238"/>
            <a:ext cx="11437747" cy="830997"/>
          </a:xfrm>
          <a:prstGeom prst="rect">
            <a:avLst/>
          </a:prstGeom>
        </p:spPr>
        <p:txBody>
          <a:bodyPr wrap="none">
            <a:spAutoFit/>
          </a:bodyPr>
          <a:lstStyle/>
          <a:p>
            <a:endParaRPr lang="as-IN" sz="2400" b="1" u="sng" dirty="0">
              <a:solidFill>
                <a:srgbClr val="00B050"/>
              </a:solidFill>
              <a:latin typeface="Algerian" panose="04020705040A02060702" pitchFamily="82" charset="0"/>
            </a:endParaRPr>
          </a:p>
          <a:p>
            <a:r>
              <a:rPr lang="as-IN" sz="2400" b="1" u="sng" dirty="0">
                <a:solidFill>
                  <a:srgbClr val="00B050"/>
                </a:solidFill>
                <a:latin typeface="Algerian" panose="04020705040A02060702" pitchFamily="82" charset="0"/>
              </a:rPr>
              <a:t>এ অধ্যায় শেষে আমরা নিম্নউক্ত বিষয়গুলো সম্পর্কে ধারণা অর্জন করতে পারবো</a:t>
            </a:r>
            <a:endParaRPr lang="en-US" sz="2400" b="1" u="sng" dirty="0">
              <a:solidFill>
                <a:srgbClr val="00B050"/>
              </a:solidFill>
              <a:latin typeface="Algerian" panose="04020705040A02060702" pitchFamily="82" charset="0"/>
            </a:endParaRPr>
          </a:p>
        </p:txBody>
      </p:sp>
      <p:sp>
        <p:nvSpPr>
          <p:cNvPr id="5" name="Title 6"/>
          <p:cNvSpPr txBox="1">
            <a:spLocks/>
          </p:cNvSpPr>
          <p:nvPr/>
        </p:nvSpPr>
        <p:spPr>
          <a:xfrm>
            <a:off x="2919513" y="1444584"/>
            <a:ext cx="6248400" cy="79634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76200" cmpd="thinThick">
            <a:solidFill>
              <a:srgbClr val="FF0000">
                <a:alpha val="99000"/>
              </a:srgbClr>
            </a:solidFill>
          </a:ln>
        </p:spPr>
        <p:txBody>
          <a:bodyPr vert="horz" lIns="91440" tIns="45720" rIns="91440" bIns="0" rtlCol="0" anchor="b">
            <a:normAutofit/>
          </a:bodyPr>
          <a:lstStyle>
            <a:lvl1pPr algn="l" defTabSz="914400" rtl="0" eaLnBrk="1" latinLnBrk="0" hangingPunct="1">
              <a:lnSpc>
                <a:spcPct val="90000"/>
              </a:lnSpc>
              <a:spcBef>
                <a:spcPct val="0"/>
              </a:spcBef>
              <a:buNone/>
              <a:defRPr lang="en-IN" sz="4300" b="1" kern="1200">
                <a:solidFill>
                  <a:schemeClr val="accent1"/>
                </a:solidFill>
                <a:latin typeface="+mj-lt"/>
                <a:ea typeface="+mj-ea"/>
                <a:cs typeface="+mj-cs"/>
              </a:defRPr>
            </a:lvl1pPr>
          </a:lstStyle>
          <a:p>
            <a:pPr algn="ctr"/>
            <a:r>
              <a:rPr lang="bn-BD" sz="4400" dirty="0">
                <a:solidFill>
                  <a:srgbClr val="7030A0"/>
                </a:solidFill>
                <a:latin typeface="NikoshBAN" pitchFamily="2" charset="0"/>
                <a:cs typeface="NikoshBAN" pitchFamily="2" charset="0"/>
              </a:rPr>
              <a:t>শিখনফল</a:t>
            </a:r>
            <a:endParaRPr lang="en-US" sz="4400" dirty="0">
              <a:solidFill>
                <a:srgbClr val="7030A0"/>
              </a:solidFill>
              <a:latin typeface="NikoshBAN" pitchFamily="2" charset="0"/>
              <a:cs typeface="NikoshBAN" pitchFamily="2" charset="0"/>
            </a:endParaRPr>
          </a:p>
        </p:txBody>
      </p:sp>
      <p:sp>
        <p:nvSpPr>
          <p:cNvPr id="2" name="Rectangle 1"/>
          <p:cNvSpPr/>
          <p:nvPr/>
        </p:nvSpPr>
        <p:spPr>
          <a:xfrm>
            <a:off x="652529" y="2540544"/>
            <a:ext cx="11196034" cy="3785652"/>
          </a:xfrm>
          <a:prstGeom prst="rect">
            <a:avLst/>
          </a:prstGeom>
        </p:spPr>
        <p:txBody>
          <a:bodyPr wrap="square">
            <a:spAutoFit/>
          </a:bodyPr>
          <a:lstStyle/>
          <a:p>
            <a:pPr marL="457200" indent="-457200">
              <a:lnSpc>
                <a:spcPct val="150000"/>
              </a:lnSpc>
              <a:buFont typeface="Wingdings" panose="05000000000000000000" pitchFamily="2" charset="2"/>
              <a:buChar char="v"/>
            </a:pPr>
            <a:r>
              <a:rPr lang="en-US" sz="3200" b="1" dirty="0">
                <a:solidFill>
                  <a:schemeClr val="bg1"/>
                </a:solidFill>
                <a:latin typeface="Times New Roman" panose="02020603050405020304" pitchFamily="18" charset="0"/>
                <a:cs typeface="Times New Roman" panose="02020603050405020304" pitchFamily="18" charset="0"/>
              </a:rPr>
              <a:t>SPST সুইচ কি তা সনাক্ত করতে পারবো। </a:t>
            </a:r>
          </a:p>
          <a:p>
            <a:pPr marL="457200" indent="-457200">
              <a:lnSpc>
                <a:spcPct val="150000"/>
              </a:lnSpc>
              <a:buFont typeface="Wingdings" panose="05000000000000000000" pitchFamily="2" charset="2"/>
              <a:buChar char="v"/>
            </a:pPr>
            <a:r>
              <a:rPr lang="en-US" sz="3200" b="1" dirty="0">
                <a:solidFill>
                  <a:schemeClr val="bg1"/>
                </a:solidFill>
                <a:latin typeface="Times New Roman" panose="02020603050405020304" pitchFamily="18" charset="0"/>
                <a:cs typeface="Times New Roman" panose="02020603050405020304" pitchFamily="18" charset="0"/>
              </a:rPr>
              <a:t>SPDT সুইচ কি তা সনাক্ত করতে পারবো। </a:t>
            </a:r>
          </a:p>
          <a:p>
            <a:pPr marL="457200" indent="-457200">
              <a:lnSpc>
                <a:spcPct val="150000"/>
              </a:lnSpc>
              <a:buFont typeface="Wingdings" panose="05000000000000000000" pitchFamily="2" charset="2"/>
              <a:buChar char="v"/>
            </a:pPr>
            <a:r>
              <a:rPr lang="en-US" sz="3200" b="1" dirty="0">
                <a:solidFill>
                  <a:schemeClr val="bg1"/>
                </a:solidFill>
                <a:latin typeface="Times New Roman" panose="02020603050405020304" pitchFamily="18" charset="0"/>
                <a:cs typeface="Times New Roman" panose="02020603050405020304" pitchFamily="18" charset="0"/>
              </a:rPr>
              <a:t>DPDT সুইচ কি তা সনাক্ত করতে পারবো। </a:t>
            </a:r>
          </a:p>
          <a:p>
            <a:pPr marL="457200" indent="-457200">
              <a:lnSpc>
                <a:spcPct val="150000"/>
              </a:lnSpc>
              <a:buFont typeface="Wingdings" panose="05000000000000000000" pitchFamily="2" charset="2"/>
              <a:buChar char="v"/>
            </a:pPr>
            <a:r>
              <a:rPr lang="en-US" sz="3200" b="1" dirty="0">
                <a:solidFill>
                  <a:schemeClr val="bg1"/>
                </a:solidFill>
                <a:latin typeface="Times New Roman" panose="02020603050405020304" pitchFamily="18" charset="0"/>
                <a:cs typeface="Times New Roman" panose="02020603050405020304" pitchFamily="18" charset="0"/>
              </a:rPr>
              <a:t>DPST সুইচ কি তা সনাক্ত করতে পারবো। </a:t>
            </a:r>
          </a:p>
          <a:p>
            <a:pPr marL="457200" indent="-457200">
              <a:lnSpc>
                <a:spcPct val="150000"/>
              </a:lnSpc>
              <a:buFont typeface="Wingdings" panose="05000000000000000000" pitchFamily="2" charset="2"/>
              <a:buChar char="v"/>
            </a:pPr>
            <a:r>
              <a:rPr lang="en-US" sz="3200" b="1" dirty="0">
                <a:solidFill>
                  <a:schemeClr val="bg1"/>
                </a:solidFill>
                <a:latin typeface="Times New Roman" panose="02020603050405020304" pitchFamily="18" charset="0"/>
                <a:cs typeface="Times New Roman" panose="02020603050405020304" pitchFamily="18" charset="0"/>
              </a:rPr>
              <a:t>পুশ বাটন ও ডিপ সুইচ সম্পর্কে জানতে পারবো। </a:t>
            </a:r>
          </a:p>
        </p:txBody>
      </p:sp>
    </p:spTree>
    <p:extLst>
      <p:ext uri="{BB962C8B-B14F-4D97-AF65-F5344CB8AC3E}">
        <p14:creationId xmlns:p14="http://schemas.microsoft.com/office/powerpoint/2010/main" val="27498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2896"/>
            <a:ext cx="12192000" cy="2769989"/>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3200" b="1" dirty="0">
                <a:solidFill>
                  <a:srgbClr val="FF0000"/>
                </a:solidFill>
              </a:rPr>
              <a:t>সুইচ কাকে বলে ?</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বৈদ্যুতিক সার্কিটে তড়িৎ প্রবাহের পথকে খোলা বা বন্ধের জন্য যে ডিভাইস ব্যবহার করা তাকেই মূলত সুইচ বলা হয়। এটিকে আবার নিয়ন্ত্রণ যন্ত্রও বলা হয়। </a:t>
            </a:r>
          </a:p>
          <a:p>
            <a:pPr>
              <a:lnSpc>
                <a:spcPct val="150000"/>
              </a:lnSpc>
            </a:pPr>
            <a:r>
              <a:rPr lang="en-US" sz="2800" b="1" u="sng" dirty="0">
                <a:solidFill>
                  <a:schemeClr val="bg1"/>
                </a:solidFill>
                <a:latin typeface="Times New Roman" panose="02020603050405020304" pitchFamily="18" charset="0"/>
                <a:cs typeface="Times New Roman" panose="02020603050405020304" pitchFamily="18" charset="0"/>
              </a:rPr>
              <a:t>সুইচ বিভিন্ন প্রকার রয়েছে যেমন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31" y="2967294"/>
            <a:ext cx="2483298" cy="227280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7250"/>
            <a:ext cx="3957076" cy="16107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449" y="2967294"/>
            <a:ext cx="2581569" cy="227995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9392" y="2960145"/>
            <a:ext cx="2664086" cy="227995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67294"/>
            <a:ext cx="3957076" cy="2279956"/>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870178" y="3202131"/>
            <a:ext cx="1553182" cy="369332"/>
          </a:xfrm>
          <a:prstGeom prst="rect">
            <a:avLst/>
          </a:prstGeom>
        </p:spPr>
        <p:txBody>
          <a:bodyPr wrap="none">
            <a:spAutoFit/>
          </a:bodyPr>
          <a:lstStyle/>
          <a:p>
            <a:r>
              <a:rPr lang="en-US" dirty="0">
                <a:solidFill>
                  <a:schemeClr val="bg1"/>
                </a:solidFill>
                <a:hlinkClick r:id="rId7" tooltip="KNIFE SWITCH (SINGLE POLE)"/>
              </a:rPr>
              <a:t>KNIFE SWITCH</a:t>
            </a:r>
            <a:endParaRPr lang="en-US" dirty="0">
              <a:solidFill>
                <a:schemeClr val="bg1"/>
              </a:solidFill>
            </a:endParaRPr>
          </a:p>
        </p:txBody>
      </p:sp>
      <p:sp>
        <p:nvSpPr>
          <p:cNvPr id="11" name="Rectangle 10"/>
          <p:cNvSpPr/>
          <p:nvPr/>
        </p:nvSpPr>
        <p:spPr>
          <a:xfrm>
            <a:off x="4128967" y="6516804"/>
            <a:ext cx="2525050" cy="369332"/>
          </a:xfrm>
          <a:prstGeom prst="rect">
            <a:avLst/>
          </a:prstGeom>
        </p:spPr>
        <p:txBody>
          <a:bodyPr wrap="none">
            <a:spAutoFit/>
          </a:bodyPr>
          <a:lstStyle/>
          <a:p>
            <a:r>
              <a:rPr lang="en-US" b="1" dirty="0">
                <a:solidFill>
                  <a:schemeClr val="bg1"/>
                </a:solidFill>
              </a:rPr>
              <a:t>Slow Break Limit Switch </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2448" y="5283430"/>
            <a:ext cx="2581569" cy="1300250"/>
          </a:xfrm>
          <a:prstGeom prst="rect">
            <a:avLst/>
          </a:prstGeom>
        </p:spPr>
      </p:pic>
      <p:sp>
        <p:nvSpPr>
          <p:cNvPr id="13" name="Rectangle 12"/>
          <p:cNvSpPr/>
          <p:nvPr/>
        </p:nvSpPr>
        <p:spPr>
          <a:xfrm>
            <a:off x="9889441" y="2998477"/>
            <a:ext cx="2002471" cy="369332"/>
          </a:xfrm>
          <a:prstGeom prst="rect">
            <a:avLst/>
          </a:prstGeom>
        </p:spPr>
        <p:txBody>
          <a:bodyPr wrap="none">
            <a:spAutoFit/>
          </a:bodyPr>
          <a:lstStyle/>
          <a:p>
            <a:r>
              <a:rPr lang="en-US" b="1" dirty="0">
                <a:solidFill>
                  <a:schemeClr val="bg1"/>
                </a:solidFill>
              </a:rPr>
              <a:t>Push Button Switch</a:t>
            </a:r>
          </a:p>
        </p:txBody>
      </p:sp>
      <p:sp>
        <p:nvSpPr>
          <p:cNvPr id="14" name="Rectangle 13"/>
          <p:cNvSpPr/>
          <p:nvPr/>
        </p:nvSpPr>
        <p:spPr>
          <a:xfrm>
            <a:off x="4073483" y="4844480"/>
            <a:ext cx="1758815" cy="369332"/>
          </a:xfrm>
          <a:prstGeom prst="rect">
            <a:avLst/>
          </a:prstGeom>
        </p:spPr>
        <p:txBody>
          <a:bodyPr wrap="none">
            <a:spAutoFit/>
          </a:bodyPr>
          <a:lstStyle/>
          <a:p>
            <a:r>
              <a:rPr lang="en-US" b="1" dirty="0">
                <a:solidFill>
                  <a:srgbClr val="FF0000"/>
                </a:solidFill>
              </a:rPr>
              <a:t>Push pull Switch</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390" y="5283430"/>
            <a:ext cx="2653970" cy="1574570"/>
          </a:xfrm>
          <a:prstGeom prst="rect">
            <a:avLst/>
          </a:prstGeom>
        </p:spPr>
      </p:pic>
      <p:sp>
        <p:nvSpPr>
          <p:cNvPr id="16" name="Rectangle 15"/>
          <p:cNvSpPr/>
          <p:nvPr/>
        </p:nvSpPr>
        <p:spPr>
          <a:xfrm>
            <a:off x="6769389" y="5317143"/>
            <a:ext cx="1740926" cy="369332"/>
          </a:xfrm>
          <a:prstGeom prst="rect">
            <a:avLst/>
          </a:prstGeom>
        </p:spPr>
        <p:txBody>
          <a:bodyPr wrap="none">
            <a:spAutoFit/>
          </a:bodyPr>
          <a:lstStyle/>
          <a:p>
            <a:r>
              <a:rPr lang="en-US" dirty="0">
                <a:solidFill>
                  <a:srgbClr val="FF0000"/>
                </a:solidFill>
                <a:hlinkClick r:id="rId10" tooltip="One Way Switch"/>
              </a:rPr>
              <a:t>One Way Switch</a:t>
            </a:r>
            <a:endParaRPr lang="en-US" dirty="0">
              <a:solidFill>
                <a:srgbClr val="FF0000"/>
              </a:solidFill>
            </a:endParaRPr>
          </a:p>
        </p:txBody>
      </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66031" y="5275451"/>
            <a:ext cx="2483298" cy="1590528"/>
          </a:xfrm>
          <a:prstGeom prst="rect">
            <a:avLst/>
          </a:prstGeom>
        </p:spPr>
      </p:pic>
      <p:sp>
        <p:nvSpPr>
          <p:cNvPr id="18" name="Rectangle 17"/>
          <p:cNvSpPr/>
          <p:nvPr/>
        </p:nvSpPr>
        <p:spPr>
          <a:xfrm>
            <a:off x="9538733" y="6531998"/>
            <a:ext cx="1774525" cy="369332"/>
          </a:xfrm>
          <a:prstGeom prst="rect">
            <a:avLst/>
          </a:prstGeom>
        </p:spPr>
        <p:txBody>
          <a:bodyPr wrap="none">
            <a:spAutoFit/>
          </a:bodyPr>
          <a:lstStyle/>
          <a:p>
            <a:r>
              <a:rPr lang="en-US" b="1" dirty="0">
                <a:solidFill>
                  <a:srgbClr val="FF0000"/>
                </a:solidFill>
              </a:rPr>
              <a:t>ROTARY SWITCH</a:t>
            </a:r>
          </a:p>
        </p:txBody>
      </p:sp>
    </p:spTree>
    <p:extLst>
      <p:ext uri="{BB962C8B-B14F-4D97-AF65-F5344CB8AC3E}">
        <p14:creationId xmlns:p14="http://schemas.microsoft.com/office/powerpoint/2010/main" val="217866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838" y="514013"/>
            <a:ext cx="3088281" cy="584775"/>
          </a:xfrm>
          <a:prstGeom prst="rect">
            <a:avLst/>
          </a:prstGeom>
        </p:spPr>
        <p:txBody>
          <a:bodyPr wrap="none">
            <a:spAutoFit/>
          </a:bodyPr>
          <a:lstStyle/>
          <a:p>
            <a:pPr marL="285750" indent="-285750">
              <a:buFont typeface="Wingdings" panose="05000000000000000000" pitchFamily="2" charset="2"/>
              <a:buChar char="Ø"/>
            </a:pPr>
            <a:r>
              <a:rPr lang="en-US" sz="3200" b="1" dirty="0">
                <a:solidFill>
                  <a:srgbClr val="FF0000"/>
                </a:solidFill>
                <a:latin typeface="Times New Roman" panose="02020603050405020304" pitchFamily="18" charset="0"/>
                <a:cs typeface="Times New Roman" panose="02020603050405020304" pitchFamily="18" charset="0"/>
              </a:rPr>
              <a:t>SPST সুইচ কি</a:t>
            </a:r>
            <a:endParaRPr lang="en-US" sz="3200" dirty="0">
              <a:solidFill>
                <a:srgbClr val="FF0000"/>
              </a:solidFill>
            </a:endParaRPr>
          </a:p>
        </p:txBody>
      </p:sp>
      <p:sp>
        <p:nvSpPr>
          <p:cNvPr id="3" name="Rectangle 2"/>
          <p:cNvSpPr/>
          <p:nvPr/>
        </p:nvSpPr>
        <p:spPr>
          <a:xfrm>
            <a:off x="1" y="1274857"/>
            <a:ext cx="12192000" cy="1384995"/>
          </a:xfrm>
          <a:prstGeom prst="rect">
            <a:avLst/>
          </a:prstGeom>
        </p:spPr>
        <p:txBody>
          <a:bodyPr wrap="square">
            <a:spAutoFit/>
          </a:bodyPr>
          <a:lstStyle/>
          <a:p>
            <a:r>
              <a:rPr lang="en-US" sz="2800" dirty="0">
                <a:solidFill>
                  <a:schemeClr val="accent1"/>
                </a:solidFill>
                <a:latin typeface="Times New Roman" panose="02020603050405020304" pitchFamily="18" charset="0"/>
                <a:cs typeface="Times New Roman" panose="02020603050405020304" pitchFamily="18" charset="0"/>
              </a:rPr>
              <a:t>SPST</a:t>
            </a:r>
            <a:r>
              <a:rPr lang="en-US" sz="2800" dirty="0">
                <a:solidFill>
                  <a:schemeClr val="bg1"/>
                </a:solidFill>
                <a:latin typeface="Times New Roman" panose="02020603050405020304" pitchFamily="18" charset="0"/>
                <a:cs typeface="Times New Roman" panose="02020603050405020304" pitchFamily="18" charset="0"/>
              </a:rPr>
              <a:t> এর পূর্ণ নাম হচ্ছে </a:t>
            </a:r>
            <a:r>
              <a:rPr lang="en-US" sz="2800" b="1" dirty="0">
                <a:solidFill>
                  <a:schemeClr val="accent1"/>
                </a:solidFill>
                <a:latin typeface="Times New Roman" panose="02020603050405020304" pitchFamily="18" charset="0"/>
                <a:cs typeface="Times New Roman" panose="02020603050405020304" pitchFamily="18" charset="0"/>
              </a:rPr>
              <a:t>Single Pole Single Throw.</a:t>
            </a:r>
            <a:r>
              <a:rPr lang="as-IN" sz="2800" dirty="0">
                <a:solidFill>
                  <a:schemeClr val="bg1"/>
                </a:solidFill>
                <a:latin typeface="Times New Roman" panose="02020603050405020304" pitchFamily="18" charset="0"/>
                <a:cs typeface="Times New Roman" panose="02020603050405020304" pitchFamily="18" charset="0"/>
              </a:rPr>
              <a:t>এতে একটি মাত্র পোল থাকে,</a:t>
            </a:r>
            <a:endParaRPr lang="en-US" sz="2800" dirty="0">
              <a:solidFill>
                <a:schemeClr val="bg1"/>
              </a:solidFill>
              <a:latin typeface="Times New Roman" panose="02020603050405020304" pitchFamily="18" charset="0"/>
              <a:cs typeface="Times New Roman" panose="02020603050405020304" pitchFamily="18" charset="0"/>
            </a:endParaRPr>
          </a:p>
          <a:p>
            <a:r>
              <a:rPr lang="as-IN" sz="2800" dirty="0">
                <a:solidFill>
                  <a:schemeClr val="bg1"/>
                </a:solidFill>
                <a:latin typeface="Times New Roman" panose="02020603050405020304" pitchFamily="18" charset="0"/>
                <a:cs typeface="Times New Roman" panose="02020603050405020304" pitchFamily="18" charset="0"/>
              </a:rPr>
              <a:t>যার দুটি টার্মিনাল থাকে  এবং প্রতিটি টার্মিনাল এর সাথে একটি করে স্ক্রু থাকে,যার জন্য এটিকে ওয়ান ওয়ে সুইচও বলে।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150" y="3085494"/>
            <a:ext cx="4151728" cy="352686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25" y="3085494"/>
            <a:ext cx="3647306" cy="352686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390" y="3085494"/>
            <a:ext cx="3683000" cy="3526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956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38" y="514013"/>
            <a:ext cx="3157211" cy="584775"/>
          </a:xfrm>
          <a:prstGeom prst="rect">
            <a:avLst/>
          </a:prstGeom>
        </p:spPr>
        <p:txBody>
          <a:bodyPr wrap="none">
            <a:spAutoFit/>
          </a:bodyPr>
          <a:lstStyle/>
          <a:p>
            <a:pPr marL="285750" indent="-285750">
              <a:buFont typeface="Wingdings" panose="05000000000000000000" pitchFamily="2" charset="2"/>
              <a:buChar char="Ø"/>
            </a:pPr>
            <a:r>
              <a:rPr lang="en-US" sz="3200" b="1" dirty="0">
                <a:solidFill>
                  <a:srgbClr val="FF0000"/>
                </a:solidFill>
                <a:latin typeface="Times New Roman" panose="02020603050405020304" pitchFamily="18" charset="0"/>
                <a:cs typeface="Times New Roman" panose="02020603050405020304" pitchFamily="18" charset="0"/>
              </a:rPr>
              <a:t>SPDT সুইচ কি</a:t>
            </a:r>
            <a:endParaRPr lang="en-US" sz="3200" dirty="0">
              <a:solidFill>
                <a:srgbClr val="FF0000"/>
              </a:solidFill>
            </a:endParaRPr>
          </a:p>
        </p:txBody>
      </p:sp>
      <p:sp>
        <p:nvSpPr>
          <p:cNvPr id="5" name="Rectangle 4"/>
          <p:cNvSpPr/>
          <p:nvPr/>
        </p:nvSpPr>
        <p:spPr>
          <a:xfrm>
            <a:off x="1" y="1148245"/>
            <a:ext cx="12192000" cy="954107"/>
          </a:xfrm>
          <a:prstGeom prst="rect">
            <a:avLst/>
          </a:prstGeom>
        </p:spPr>
        <p:txBody>
          <a:bodyPr wrap="square">
            <a:spAutoFit/>
          </a:bodyPr>
          <a:lstStyle/>
          <a:p>
            <a:r>
              <a:rPr lang="en-US" sz="2800" dirty="0">
                <a:solidFill>
                  <a:schemeClr val="accent1"/>
                </a:solidFill>
                <a:latin typeface="Times New Roman" panose="02020603050405020304" pitchFamily="18" charset="0"/>
                <a:cs typeface="Times New Roman" panose="02020603050405020304" pitchFamily="18" charset="0"/>
              </a:rPr>
              <a:t>SPDT</a:t>
            </a:r>
            <a:r>
              <a:rPr lang="en-US" sz="2800" dirty="0">
                <a:solidFill>
                  <a:schemeClr val="bg1"/>
                </a:solidFill>
                <a:latin typeface="Times New Roman" panose="02020603050405020304" pitchFamily="18" charset="0"/>
                <a:cs typeface="Times New Roman" panose="02020603050405020304" pitchFamily="18" charset="0"/>
              </a:rPr>
              <a:t> এর পূর্ণ নাম হচ্ছে </a:t>
            </a:r>
            <a:r>
              <a:rPr lang="en-US" sz="2800" b="1" dirty="0">
                <a:solidFill>
                  <a:schemeClr val="accent1"/>
                </a:solidFill>
                <a:latin typeface="Times New Roman" panose="02020603050405020304" pitchFamily="18" charset="0"/>
                <a:cs typeface="Times New Roman" panose="02020603050405020304" pitchFamily="18" charset="0"/>
              </a:rPr>
              <a:t>Single Pole Double Throw.</a:t>
            </a:r>
            <a:r>
              <a:rPr lang="as-IN" sz="2800" dirty="0">
                <a:solidFill>
                  <a:schemeClr val="bg1"/>
                </a:solidFill>
                <a:latin typeface="Times New Roman" panose="02020603050405020304" pitchFamily="18" charset="0"/>
                <a:cs typeface="Times New Roman" panose="02020603050405020304" pitchFamily="18" charset="0"/>
              </a:rPr>
              <a:t> এই সুইচে চারটি টার্মিনাল থাকে এবং দুটি টার্মিনাল একটি পাত দ্বারা শট করা থাকে।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7" y="2151809"/>
            <a:ext cx="8502108" cy="446000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613" y="3480696"/>
            <a:ext cx="5360387" cy="2455870"/>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706" y="1741138"/>
            <a:ext cx="3276600" cy="1690101"/>
          </a:xfrm>
          <a:prstGeom prst="rect">
            <a:avLst/>
          </a:prstGeom>
          <a:ln>
            <a:noFill/>
          </a:ln>
          <a:effectLst>
            <a:softEdge rad="112500"/>
          </a:effectLst>
        </p:spPr>
      </p:pic>
    </p:spTree>
    <p:extLst>
      <p:ext uri="{BB962C8B-B14F-4D97-AF65-F5344CB8AC3E}">
        <p14:creationId xmlns:p14="http://schemas.microsoft.com/office/powerpoint/2010/main" val="55307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38" y="514013"/>
            <a:ext cx="3226140" cy="584775"/>
          </a:xfrm>
          <a:prstGeom prst="rect">
            <a:avLst/>
          </a:prstGeom>
        </p:spPr>
        <p:txBody>
          <a:bodyPr wrap="none">
            <a:spAutoFit/>
          </a:bodyPr>
          <a:lstStyle/>
          <a:p>
            <a:pPr marL="285750" indent="-285750">
              <a:buFont typeface="Wingdings" panose="05000000000000000000" pitchFamily="2" charset="2"/>
              <a:buChar char="Ø"/>
            </a:pPr>
            <a:r>
              <a:rPr lang="en-US" sz="3200" b="1" dirty="0">
                <a:solidFill>
                  <a:srgbClr val="FF0000"/>
                </a:solidFill>
                <a:latin typeface="Times New Roman" panose="02020603050405020304" pitchFamily="18" charset="0"/>
                <a:cs typeface="Times New Roman" panose="02020603050405020304" pitchFamily="18" charset="0"/>
              </a:rPr>
              <a:t>DPDT সুইচ কি</a:t>
            </a:r>
            <a:endParaRPr lang="en-US" sz="3200" dirty="0">
              <a:solidFill>
                <a:srgbClr val="FF0000"/>
              </a:solidFill>
            </a:endParaRPr>
          </a:p>
        </p:txBody>
      </p:sp>
      <p:sp>
        <p:nvSpPr>
          <p:cNvPr id="5" name="Rectangle 4"/>
          <p:cNvSpPr/>
          <p:nvPr/>
        </p:nvSpPr>
        <p:spPr>
          <a:xfrm>
            <a:off x="1" y="1148245"/>
            <a:ext cx="12192000" cy="461665"/>
          </a:xfrm>
          <a:prstGeom prst="rect">
            <a:avLst/>
          </a:prstGeom>
        </p:spPr>
        <p:txBody>
          <a:bodyPr wrap="square">
            <a:spAutoFit/>
          </a:bodyPr>
          <a:lstStyle/>
          <a:p>
            <a:r>
              <a:rPr lang="en-US" sz="2400" u="sng" dirty="0">
                <a:solidFill>
                  <a:schemeClr val="accent1"/>
                </a:solidFill>
                <a:latin typeface="Times New Roman" panose="02020603050405020304" pitchFamily="18" charset="0"/>
                <a:cs typeface="Times New Roman" panose="02020603050405020304" pitchFamily="18" charset="0"/>
              </a:rPr>
              <a:t>DPDT</a:t>
            </a:r>
            <a:r>
              <a:rPr lang="en-US" sz="2400" u="sng" dirty="0">
                <a:solidFill>
                  <a:schemeClr val="bg1"/>
                </a:solidFill>
                <a:latin typeface="Times New Roman" panose="02020603050405020304" pitchFamily="18" charset="0"/>
                <a:cs typeface="Times New Roman" panose="02020603050405020304" pitchFamily="18" charset="0"/>
              </a:rPr>
              <a:t> এর পূর্ণ নাম হচ্ছে </a:t>
            </a:r>
            <a:r>
              <a:rPr lang="en-US" sz="2400" b="1" u="sng" dirty="0">
                <a:solidFill>
                  <a:schemeClr val="accent1"/>
                </a:solidFill>
                <a:latin typeface="Times New Roman" panose="02020603050405020304" pitchFamily="18" charset="0"/>
                <a:cs typeface="Times New Roman" panose="02020603050405020304" pitchFamily="18" charset="0"/>
              </a:rPr>
              <a:t>Double Pole Double Throw.</a:t>
            </a:r>
            <a:r>
              <a:rPr lang="as-IN" sz="2400" u="sng" dirty="0">
                <a:solidFill>
                  <a:schemeClr val="bg1"/>
                </a:solidFill>
                <a:latin typeface="Times New Roman" panose="02020603050405020304" pitchFamily="18" charset="0"/>
                <a:cs typeface="Times New Roman" panose="02020603050405020304" pitchFamily="18" charset="0"/>
              </a:rPr>
              <a:t> </a:t>
            </a:r>
            <a:endParaRPr lang="en-US" sz="2400" u="sng"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10" y="1697644"/>
            <a:ext cx="11844996" cy="1889613"/>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4" y="3559116"/>
            <a:ext cx="4327223" cy="312685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437" y="3629461"/>
            <a:ext cx="4692984" cy="305650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3551" y="3629461"/>
            <a:ext cx="2447769" cy="3010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080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38" y="514013"/>
            <a:ext cx="3157211" cy="584775"/>
          </a:xfrm>
          <a:prstGeom prst="rect">
            <a:avLst/>
          </a:prstGeom>
        </p:spPr>
        <p:txBody>
          <a:bodyPr wrap="none">
            <a:spAutoFit/>
          </a:bodyPr>
          <a:lstStyle/>
          <a:p>
            <a:pPr marL="285750" indent="-285750">
              <a:buFont typeface="Wingdings" panose="05000000000000000000" pitchFamily="2" charset="2"/>
              <a:buChar char="Ø"/>
            </a:pPr>
            <a:r>
              <a:rPr lang="en-US" sz="3200" b="1" dirty="0">
                <a:solidFill>
                  <a:srgbClr val="FF0000"/>
                </a:solidFill>
                <a:latin typeface="Times New Roman" panose="02020603050405020304" pitchFamily="18" charset="0"/>
                <a:cs typeface="Times New Roman" panose="02020603050405020304" pitchFamily="18" charset="0"/>
              </a:rPr>
              <a:t>DPST সুইচ কি</a:t>
            </a:r>
            <a:endParaRPr lang="en-US" sz="3200" dirty="0">
              <a:solidFill>
                <a:srgbClr val="FF0000"/>
              </a:solidFill>
            </a:endParaRPr>
          </a:p>
        </p:txBody>
      </p:sp>
      <p:sp>
        <p:nvSpPr>
          <p:cNvPr id="5" name="Rectangle 4"/>
          <p:cNvSpPr/>
          <p:nvPr/>
        </p:nvSpPr>
        <p:spPr>
          <a:xfrm>
            <a:off x="423838" y="1098788"/>
            <a:ext cx="11575904" cy="1138902"/>
          </a:xfrm>
          <a:prstGeom prst="rect">
            <a:avLst/>
          </a:prstGeom>
        </p:spPr>
        <p:txBody>
          <a:bodyPr wrap="square">
            <a:spAutoFit/>
          </a:bodyPr>
          <a:lstStyle/>
          <a:p>
            <a:pPr>
              <a:lnSpc>
                <a:spcPct val="150000"/>
              </a:lnSpc>
            </a:pPr>
            <a:r>
              <a:rPr lang="en-US" sz="2400" u="sng" dirty="0">
                <a:solidFill>
                  <a:schemeClr val="accent1"/>
                </a:solidFill>
                <a:latin typeface="Times New Roman" panose="02020603050405020304" pitchFamily="18" charset="0"/>
                <a:cs typeface="Times New Roman" panose="02020603050405020304" pitchFamily="18" charset="0"/>
              </a:rPr>
              <a:t>DPST</a:t>
            </a:r>
            <a:r>
              <a:rPr lang="en-US" sz="2400" u="sng" dirty="0">
                <a:solidFill>
                  <a:schemeClr val="bg1"/>
                </a:solidFill>
                <a:latin typeface="Times New Roman" panose="02020603050405020304" pitchFamily="18" charset="0"/>
                <a:cs typeface="Times New Roman" panose="02020603050405020304" pitchFamily="18" charset="0"/>
              </a:rPr>
              <a:t> এর পূর্ণ নাম হচ্ছে </a:t>
            </a:r>
            <a:r>
              <a:rPr lang="en-US" sz="2400" b="1" u="sng" dirty="0">
                <a:solidFill>
                  <a:schemeClr val="accent1"/>
                </a:solidFill>
                <a:latin typeface="Times New Roman" panose="02020603050405020304" pitchFamily="18" charset="0"/>
                <a:cs typeface="Times New Roman" panose="02020603050405020304" pitchFamily="18" charset="0"/>
              </a:rPr>
              <a:t>Double Pole Single Throw </a:t>
            </a:r>
            <a:r>
              <a:rPr lang="as-IN" sz="2400" dirty="0">
                <a:solidFill>
                  <a:schemeClr val="bg1"/>
                </a:solidFill>
                <a:latin typeface="Times New Roman" panose="02020603050405020304" pitchFamily="18" charset="0"/>
                <a:cs typeface="Times New Roman" panose="02020603050405020304" pitchFamily="18" charset="0"/>
              </a:rPr>
              <a:t>এই সুইচে দুটি পোল বা টার্মিনাল থাকে এবং পোল দুটি একই সাথে সার্কিট বা বর্তনীকে খোলা বা বন্ধ করার কাজে ব্যবহৃত হয়। </a:t>
            </a:r>
            <a:endParaRPr lang="en-US" sz="24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977" y="2559152"/>
            <a:ext cx="5824025" cy="4179272"/>
          </a:xfrm>
          <a:prstGeom prst="ellipse">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26" y="2237690"/>
            <a:ext cx="5850564" cy="396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9475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38" y="514013"/>
            <a:ext cx="3134769" cy="584775"/>
          </a:xfrm>
          <a:prstGeom prst="rect">
            <a:avLst/>
          </a:prstGeom>
        </p:spPr>
        <p:txBody>
          <a:bodyPr wrap="none">
            <a:spAutoFit/>
          </a:bodyPr>
          <a:lstStyle/>
          <a:p>
            <a:pPr marL="285750" indent="-285750">
              <a:buFont typeface="Wingdings" panose="05000000000000000000" pitchFamily="2" charset="2"/>
              <a:buChar char="Ø"/>
            </a:pPr>
            <a:r>
              <a:rPr lang="en-US" sz="3200" b="1" i="1" u="sng" dirty="0">
                <a:solidFill>
                  <a:srgbClr val="FF0000"/>
                </a:solidFill>
                <a:latin typeface="Times New Roman" panose="02020603050405020304" pitchFamily="18" charset="0"/>
                <a:cs typeface="Times New Roman" panose="02020603050405020304" pitchFamily="18" charset="0"/>
              </a:rPr>
              <a:t>TPST সুইচ কি</a:t>
            </a:r>
            <a:endParaRPr lang="en-US" sz="3200" i="1" u="sng" dirty="0">
              <a:solidFill>
                <a:srgbClr val="FF0000"/>
              </a:solidFill>
            </a:endParaRPr>
          </a:p>
        </p:txBody>
      </p:sp>
      <p:sp>
        <p:nvSpPr>
          <p:cNvPr id="5" name="Rectangle 4"/>
          <p:cNvSpPr/>
          <p:nvPr/>
        </p:nvSpPr>
        <p:spPr>
          <a:xfrm>
            <a:off x="423838" y="1098788"/>
            <a:ext cx="11575904" cy="1200329"/>
          </a:xfrm>
          <a:prstGeom prst="rect">
            <a:avLst/>
          </a:prstGeom>
        </p:spPr>
        <p:txBody>
          <a:bodyPr wrap="square">
            <a:spAutoFit/>
          </a:bodyPr>
          <a:lstStyle/>
          <a:p>
            <a:pPr>
              <a:lnSpc>
                <a:spcPct val="150000"/>
              </a:lnSpc>
            </a:pPr>
            <a:r>
              <a:rPr lang="en-US" sz="2400" u="sng" dirty="0">
                <a:solidFill>
                  <a:schemeClr val="accent1"/>
                </a:solidFill>
                <a:latin typeface="Times New Roman" panose="02020603050405020304" pitchFamily="18" charset="0"/>
                <a:cs typeface="Times New Roman" panose="02020603050405020304" pitchFamily="18" charset="0"/>
              </a:rPr>
              <a:t>TPST</a:t>
            </a:r>
            <a:r>
              <a:rPr lang="en-US" sz="2400" u="sng" dirty="0">
                <a:solidFill>
                  <a:schemeClr val="bg1"/>
                </a:solidFill>
                <a:latin typeface="Times New Roman" panose="02020603050405020304" pitchFamily="18" charset="0"/>
                <a:cs typeface="Times New Roman" panose="02020603050405020304" pitchFamily="18" charset="0"/>
              </a:rPr>
              <a:t> এর পূর্ণ নাম হচ্ছে </a:t>
            </a:r>
            <a:r>
              <a:rPr lang="en-US" sz="2400" b="1" u="sng" dirty="0">
                <a:solidFill>
                  <a:schemeClr val="accent1"/>
                </a:solidFill>
                <a:latin typeface="Times New Roman" panose="02020603050405020304" pitchFamily="18" charset="0"/>
                <a:cs typeface="Times New Roman" panose="02020603050405020304" pitchFamily="18" charset="0"/>
              </a:rPr>
              <a:t>Triple Pole Single Throw </a:t>
            </a:r>
            <a:r>
              <a:rPr lang="as-IN" sz="2400" dirty="0">
                <a:solidFill>
                  <a:schemeClr val="bg1"/>
                </a:solidFill>
                <a:latin typeface="Times New Roman" panose="02020603050405020304" pitchFamily="18" charset="0"/>
                <a:cs typeface="Times New Roman" panose="02020603050405020304" pitchFamily="18" charset="0"/>
              </a:rPr>
              <a:t>এই সুইচ সাধারণত তিন ফেজ সার্কিটে ব্যবহৃত করা হয়। </a:t>
            </a:r>
            <a:endParaRPr lang="en-US" sz="2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37" y="2299117"/>
            <a:ext cx="10253540" cy="4312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2836369"/>
      </p:ext>
    </p:extLst>
  </p:cSld>
  <p:clrMapOvr>
    <a:masterClrMapping/>
  </p:clrMapOvr>
</p:sld>
</file>

<file path=ppt/theme/theme1.xml><?xml version="1.0" encoding="utf-8"?>
<a:theme xmlns:a="http://schemas.openxmlformats.org/drawingml/2006/main" name="Dropl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Droplet</Template>
  <TotalTime>442</TotalTime>
  <Words>424</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Algerian</vt:lpstr>
      <vt:lpstr>Arial</vt:lpstr>
      <vt:lpstr>Arial Black</vt:lpstr>
      <vt:lpstr>Calibri</vt:lpstr>
      <vt:lpstr>Engravers MT</vt:lpstr>
      <vt:lpstr>NikoshBAN</vt:lpstr>
      <vt:lpstr>Nirmala UI</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Amit</cp:lastModifiedBy>
  <cp:revision>91</cp:revision>
  <dcterms:created xsi:type="dcterms:W3CDTF">2020-09-14T04:48:49Z</dcterms:created>
  <dcterms:modified xsi:type="dcterms:W3CDTF">2020-09-14T15:58:07Z</dcterms:modified>
</cp:coreProperties>
</file>