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9" r:id="rId3"/>
    <p:sldId id="280" r:id="rId4"/>
    <p:sldId id="281" r:id="rId5"/>
    <p:sldId id="282" r:id="rId6"/>
    <p:sldId id="267" r:id="rId7"/>
    <p:sldId id="268" r:id="rId8"/>
    <p:sldId id="286" r:id="rId9"/>
    <p:sldId id="271" r:id="rId10"/>
    <p:sldId id="272" r:id="rId11"/>
    <p:sldId id="273" r:id="rId12"/>
    <p:sldId id="287" r:id="rId13"/>
    <p:sldId id="276" r:id="rId14"/>
    <p:sldId id="27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2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6" autoAdjust="0"/>
    <p:restoredTop sz="94660"/>
  </p:normalViewPr>
  <p:slideViewPr>
    <p:cSldViewPr snapToGrid="0">
      <p:cViewPr varScale="1">
        <p:scale>
          <a:sx n="41" d="100"/>
          <a:sy n="41" d="100"/>
        </p:scale>
        <p:origin x="15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C467B-4195-4301-9443-53008DC24EB2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DC9FF-3D53-4079-8637-8CAB4F4B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C9FF-3D53-4079-8637-8CAB4F4B1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807B-A843-4DC9-9CB8-8D3F8910B1E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DB10-2C4D-4E74-A8E8-0C24DC69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33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49.png"/><Relationship Id="rId3" Type="http://schemas.openxmlformats.org/officeDocument/2006/relationships/image" Target="../media/image28.gif"/><Relationship Id="rId7" Type="http://schemas.openxmlformats.org/officeDocument/2006/relationships/image" Target="../media/image33.jpeg"/><Relationship Id="rId12" Type="http://schemas.openxmlformats.org/officeDocument/2006/relationships/image" Target="../media/image4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7.png"/><Relationship Id="rId5" Type="http://schemas.openxmlformats.org/officeDocument/2006/relationships/image" Target="../media/image31.jpg"/><Relationship Id="rId10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47" y="1382233"/>
            <a:ext cx="11249246" cy="52524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52470" y="823631"/>
                <a:ext cx="5139530" cy="532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গ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দেয়া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আছে</m:t>
                          </m:r>
                          <m:r>
                            <a:rPr lang="bn-BD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উভয়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পক্ষক্কে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বর্গ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করে</m:t>
                        </m:r>
                        <m:r>
                          <a:rPr lang="bn-BD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+4.x</a:t>
                </a:r>
                <a:r>
                  <a:rPr lang="en-US" sz="2000" baseline="70000" dirty="0"/>
                  <a:t>2</a:t>
                </a:r>
                <a:r>
                  <a:rPr lang="en-US" sz="2000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= 9</a:t>
                </a:r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+4.1 = 9</a:t>
                </a:r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+4 = 9</a:t>
                </a:r>
                <a:endParaRPr lang="bn-BD" sz="2000" dirty="0"/>
              </a:p>
              <a:p>
                <a:r>
                  <a:rPr lang="en-US" sz="2000" dirty="0"/>
                  <a:t> 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= 9-4</a:t>
                </a:r>
                <a:endParaRPr lang="bn-BD" sz="2000" dirty="0"/>
              </a:p>
              <a:p>
                <a:r>
                  <a:rPr lang="en-US" sz="2000" dirty="0"/>
                  <a:t>Or, (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 = 5</a:t>
                </a:r>
                <a:endParaRPr lang="bn-BD" sz="2000" dirty="0"/>
              </a:p>
              <a:p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</a:t>
                </a:r>
                <a:endParaRPr lang="bn-BD" sz="2000" dirty="0"/>
              </a:p>
              <a:p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2000" dirty="0"/>
                  <a:t> এর ঘন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r>
                  <a:rPr lang="en-US" sz="2000" baseline="30000" dirty="0"/>
                  <a:t>3</a:t>
                </a:r>
                <a:endParaRPr lang="bn-BD" sz="2000" dirty="0"/>
              </a:p>
              <a:p>
                <a:r>
                  <a:rPr lang="en-US" sz="2000" dirty="0"/>
                  <a:t>                    =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5)</a:t>
                </a:r>
                <a:r>
                  <a:rPr lang="en-US" sz="2000" baseline="30000" dirty="0"/>
                  <a:t>3</a:t>
                </a:r>
                <a:r>
                  <a:rPr lang="bn-BD" sz="2000" baseline="30000" dirty="0"/>
                  <a:t> </a:t>
                </a:r>
                <a:r>
                  <a:rPr lang="bn-BD" sz="2000" baseline="300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000" i="1" baseline="300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abic Typesetting" panose="03020402040406030203" pitchFamily="66" charset="-78"/>
                          </a:rPr>
                          <m:t>যেহেতু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000" i="1" dirty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bn-B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2000" dirty="0"/>
                          <m:t>  =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en-US" sz="2000" dirty="0"/>
                          <m:t>5</m:t>
                        </m:r>
                        <m:r>
                          <m:rPr>
                            <m:nor/>
                          </m:rPr>
                          <a:rPr lang="bn-BD" sz="2000" dirty="0"/>
                          <m:t> </m:t>
                        </m:r>
                      </m:e>
                    </m:d>
                  </m:oMath>
                </a14:m>
                <a:endParaRPr lang="bn-BD" sz="2000" baseline="30000" dirty="0" smtClean="0"/>
              </a:p>
              <a:p>
                <a:r>
                  <a:rPr lang="bn-BD" sz="2000" baseline="30000" dirty="0">
                    <a:ea typeface="Cambria Math" panose="02040503050406030204" pitchFamily="18" charset="0"/>
                  </a:rPr>
                  <a:t> </a:t>
                </a:r>
                <a:r>
                  <a:rPr lang="bn-BD" sz="2000" baseline="30000" dirty="0" smtClean="0">
                    <a:ea typeface="Cambria Math" panose="02040503050406030204" pitchFamily="18" charset="0"/>
                  </a:rPr>
                  <a:t>                                  </a:t>
                </a:r>
                <a:r>
                  <a:rPr lang="en-US" sz="200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5)</a:t>
                </a:r>
                <a:r>
                  <a:rPr lang="en-US" sz="2000" baseline="30000" dirty="0"/>
                  <a:t>2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/>
                  <a:t>5)</a:t>
                </a:r>
              </a:p>
              <a:p>
                <a:r>
                  <a:rPr lang="en-US" sz="2000" baseline="30000" dirty="0"/>
                  <a:t>                                 </a:t>
                </a:r>
                <a:r>
                  <a:rPr lang="en-US" sz="200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n-US" sz="2000" dirty="0"/>
                      <m:t>5</m:t>
                    </m:r>
                  </m:oMath>
                </a14:m>
                <a:r>
                  <a:rPr lang="en-US" sz="2000" baseline="30000" dirty="0"/>
                  <a:t> </a:t>
                </a:r>
                <a:r>
                  <a:rPr lang="bn-BD" sz="2000" baseline="30000" dirty="0"/>
                  <a:t> </a:t>
                </a:r>
                <a:r>
                  <a:rPr lang="en-US" sz="2000" baseline="30000" dirty="0"/>
                  <a:t>(Answer</a:t>
                </a:r>
                <a:r>
                  <a:rPr lang="en-US" sz="2000" baseline="30000" dirty="0" smtClean="0"/>
                  <a:t>)</a:t>
                </a:r>
                <a:r>
                  <a:rPr lang="en-US" sz="4400" dirty="0" smtClean="0"/>
                  <a:t> </a:t>
                </a:r>
                <a:endParaRPr lang="bn-BD" sz="4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70" y="823631"/>
                <a:ext cx="5139530" cy="5326073"/>
              </a:xfrm>
              <a:prstGeom prst="rect">
                <a:avLst/>
              </a:prstGeom>
              <a:blipFill rotWithShape="0"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090" y="589170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আদর্শ পাঠ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9571" y="1930429"/>
            <a:ext cx="4495800" cy="3581400"/>
            <a:chOff x="1223186" y="3007012"/>
            <a:chExt cx="4495800" cy="3581400"/>
          </a:xfrm>
        </p:grpSpPr>
        <p:pic>
          <p:nvPicPr>
            <p:cNvPr id="10" name="Picture 9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86" y="3007012"/>
              <a:ext cx="44958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DOEL\AppData\Desktop\Collection @picture\IMG_20161125_174208_133 - Copy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22" y="3736841"/>
              <a:ext cx="1040727" cy="8750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2402" y="2759053"/>
                <a:ext cx="4148919" cy="77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02" y="2759053"/>
                <a:ext cx="4148919" cy="777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0566" y="3521358"/>
                <a:ext cx="6153496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  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6" y="3521358"/>
                <a:ext cx="6153496" cy="714234"/>
              </a:xfrm>
              <a:prstGeom prst="rect">
                <a:avLst/>
              </a:prstGeom>
              <a:blipFill rotWithShape="0">
                <a:blip r:embed="rId3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7576" y="5248641"/>
                <a:ext cx="6846497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গ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প্রমাণ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করঃ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/>
                  <a:t> =</a:t>
                </a:r>
                <a:r>
                  <a:rPr lang="en-US" sz="3200" baseline="30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n-US" sz="3200" dirty="0"/>
                      <m:t>5</m:t>
                    </m:r>
                    <m:r>
                      <m:rPr>
                        <m:nor/>
                      </m:rPr>
                      <a:rPr lang="bn-BD" sz="3200" b="0" i="0" dirty="0" smtClean="0"/>
                      <m:t>     </m:t>
                    </m:r>
                    <m:r>
                      <m:rPr>
                        <m:nor/>
                      </m:rPr>
                      <a:rPr lang="bn-BD" sz="3200" b="0" i="0" dirty="0" smtClean="0"/>
                      <m:t>৪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bn-BD" sz="3200" baseline="300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576" y="5248641"/>
                <a:ext cx="6846497" cy="714234"/>
              </a:xfrm>
              <a:prstGeom prst="rect">
                <a:avLst/>
              </a:prstGeom>
              <a:blipFill rotWithShape="0">
                <a:blip r:embed="rId4"/>
                <a:stretch>
                  <a:fillRect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0564" y="4334056"/>
                <a:ext cx="6409393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</a:t>
                </a:r>
                <a:r>
                  <a:rPr lang="bn-BD" sz="3600" dirty="0"/>
                  <a:t>এর মান </a:t>
                </a:r>
                <a:r>
                  <a:rPr lang="bn-BD" sz="3600" dirty="0" smtClean="0"/>
                  <a:t>নির্ণয় কর।     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4" y="4334056"/>
                <a:ext cx="6409393" cy="816121"/>
              </a:xfrm>
              <a:prstGeom prst="rect">
                <a:avLst/>
              </a:prstGeom>
              <a:blipFill rotWithShape="0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87314" y="1427451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দলগত কাজ</a:t>
            </a:r>
            <a:endParaRPr lang="en-US" sz="8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211015"/>
            <a:ext cx="3376246" cy="2037898"/>
          </a:xfrm>
          <a:prstGeom prst="rect">
            <a:avLst/>
          </a:prstGeom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" y="295300"/>
            <a:ext cx="3036121" cy="2468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9458" y="4112939"/>
                <a:ext cx="61308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লেখ।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458" y="4112939"/>
                <a:ext cx="6130846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175824" b="-19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9206" y="4666937"/>
                <a:ext cx="6381098" cy="846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এ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র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সূত্র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লেখ।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206" y="4666937"/>
                <a:ext cx="6381098" cy="846194"/>
              </a:xfrm>
              <a:prstGeom prst="rect">
                <a:avLst/>
              </a:prstGeom>
              <a:blipFill rotWithShape="0">
                <a:blip r:embed="rId4"/>
                <a:stretch>
                  <a:fillRect t="-90580" b="-89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8849" y="2209512"/>
                <a:ext cx="29115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849" y="2209512"/>
                <a:ext cx="2911566" cy="553998"/>
              </a:xfrm>
              <a:prstGeom prst="rect">
                <a:avLst/>
              </a:prstGeom>
              <a:blipFill rotWithShape="0">
                <a:blip r:embed="rId5"/>
                <a:stretch>
                  <a:fillRect t="-70330" b="-73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9332" y="3317508"/>
                <a:ext cx="54714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লেখ।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32" y="3317508"/>
                <a:ext cx="5471498" cy="553998"/>
              </a:xfrm>
              <a:prstGeom prst="rect">
                <a:avLst/>
              </a:prstGeom>
              <a:blipFill rotWithShape="0">
                <a:blip r:embed="rId6"/>
                <a:stretch>
                  <a:fillRect t="-154945" b="-170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28849" y="1343051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বোর্ড ব্যবহার</a:t>
            </a:r>
            <a:endParaRPr lang="en-US" sz="80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4239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32-Point Star 2"/>
          <p:cNvSpPr/>
          <p:nvPr/>
        </p:nvSpPr>
        <p:spPr>
          <a:xfrm>
            <a:off x="4301066" y="2544497"/>
            <a:ext cx="2929467" cy="1765830"/>
          </a:xfrm>
          <a:prstGeom prst="star32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sz="36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মূল্যায়নঃ</a:t>
            </a:r>
            <a:endParaRPr lang="en-US" sz="36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3833" y="2563183"/>
                <a:ext cx="4148919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33" y="2563183"/>
                <a:ext cx="4148919" cy="8392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4698" y="3414749"/>
                <a:ext cx="6261609" cy="76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    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98" y="3414749"/>
                <a:ext cx="6261609" cy="769954"/>
              </a:xfrm>
              <a:prstGeom prst="rect">
                <a:avLst/>
              </a:prstGeom>
              <a:blipFill rotWithShape="0">
                <a:blip r:embed="rId3"/>
                <a:stretch>
                  <a:fillRect t="-6349" r="-87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54700" y="5056545"/>
                <a:ext cx="5863023" cy="76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(গ</a:t>
                </a:r>
                <a:r>
                  <a:rPr lang="bn-BD" sz="3600" dirty="0" smtClean="0"/>
                  <a:t>) প্রমাণ করঃ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/>
                      <m:t>5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n-US" sz="3600" dirty="0"/>
                      <m:t>5</m:t>
                    </m:r>
                  </m:oMath>
                </a14:m>
                <a:r>
                  <a:rPr lang="en-US" sz="3600" baseline="30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 </m:t>
                        </m:r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6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600" baseline="30000" dirty="0" smtClean="0"/>
                  <a:t>     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00" y="5056545"/>
                <a:ext cx="5863023" cy="769954"/>
              </a:xfrm>
              <a:prstGeom prst="rect">
                <a:avLst/>
              </a:prstGeom>
              <a:blipFill rotWithShape="0">
                <a:blip r:embed="rId4"/>
                <a:stretch>
                  <a:fillRect l="-2599" t="-4724" r="-8316" b="-1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5003" y="4184703"/>
                <a:ext cx="6829889" cy="871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 এর মান নির্ণয় কর।       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03" y="4184703"/>
                <a:ext cx="6829889" cy="871842"/>
              </a:xfrm>
              <a:prstGeom prst="rect">
                <a:avLst/>
              </a:prstGeom>
              <a:blipFill rotWithShape="0">
                <a:blip r:embed="rId5"/>
                <a:stretch>
                  <a:fillRect b="-14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80353"/>
            <a:ext cx="4961467" cy="2497658"/>
            <a:chOff x="-2119021" y="-108615"/>
            <a:chExt cx="6874932" cy="3145627"/>
          </a:xfrm>
        </p:grpSpPr>
        <p:sp>
          <p:nvSpPr>
            <p:cNvPr id="10" name="Rectangle 9"/>
            <p:cNvSpPr/>
            <p:nvPr/>
          </p:nvSpPr>
          <p:spPr>
            <a:xfrm>
              <a:off x="-2119021" y="-108615"/>
              <a:ext cx="6874932" cy="3145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Pour">
                <a:avLst/>
              </a:prstTxWarp>
            </a:bodyPr>
            <a:lstStyle/>
            <a:p>
              <a:r>
                <a:rPr lang="bn-BD" sz="3600" dirty="0" smtClean="0"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cs typeface="+mj-cs"/>
                </a:rPr>
                <a:t>বাড়ির কাজ</a:t>
              </a:r>
              <a:endParaRPr lang="en-US" sz="36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j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983" y="887001"/>
              <a:ext cx="3198854" cy="13597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17723" y="5268229"/>
                <a:ext cx="10306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 smtClean="0"/>
                  <a:t>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723" y="5268229"/>
                <a:ext cx="1030642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8876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87" y="828451"/>
            <a:ext cx="8140522" cy="540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9688" y="538584"/>
            <a:ext cx="8578817" cy="64008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sz="32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156570" y="118824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6012" y="3562065"/>
            <a:ext cx="2712042" cy="2528183"/>
            <a:chOff x="4612943" y="1501253"/>
            <a:chExt cx="2920621" cy="39578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" t="12521" r="5081" b="10531"/>
            <a:stretch/>
          </p:blipFill>
          <p:spPr>
            <a:xfrm>
              <a:off x="4612943" y="1501253"/>
              <a:ext cx="2920621" cy="395785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009196" y="1986645"/>
              <a:ext cx="2173607" cy="97925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087073" y="6332550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Mann nirrNoy 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bn-BD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5D6CFC0-11A7-4A2C-BA4C-EE901D818424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57199" y="4536786"/>
            <a:ext cx="2503042" cy="2101755"/>
            <a:chOff x="4038600" y="3726543"/>
            <a:chExt cx="2503042" cy="2101755"/>
          </a:xfrm>
        </p:grpSpPr>
        <p:grpSp>
          <p:nvGrpSpPr>
            <p:cNvPr id="21" name="Group 20"/>
            <p:cNvGrpSpPr/>
            <p:nvPr/>
          </p:nvGrpSpPr>
          <p:grpSpPr>
            <a:xfrm>
              <a:off x="4038600" y="3726543"/>
              <a:ext cx="2503042" cy="2101755"/>
              <a:chOff x="534973" y="1179812"/>
              <a:chExt cx="5318820" cy="23842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3" y="1179812"/>
                <a:ext cx="4143375" cy="20955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75" y="1548945"/>
                <a:ext cx="5318818" cy="20151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476895" y="4336854"/>
              <a:ext cx="1300303" cy="108546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00110" y="1999704"/>
                <a:ext cx="4148919" cy="77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110" y="1999704"/>
                <a:ext cx="4148919" cy="7773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9810" y="2942178"/>
                <a:ext cx="5732060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0" y="2942178"/>
                <a:ext cx="5732060" cy="714234"/>
              </a:xfrm>
              <a:prstGeom prst="rect">
                <a:avLst/>
              </a:prstGeom>
              <a:blipFill rotWithShape="0">
                <a:blip r:embed="rId11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39810" y="4720250"/>
                <a:ext cx="5877238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গ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/>
                  <a:t> এর মান নির্ণয় কর।   ৪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0" y="4720250"/>
                <a:ext cx="5877238" cy="714234"/>
              </a:xfrm>
              <a:prstGeom prst="rect">
                <a:avLst/>
              </a:prstGeom>
              <a:blipFill rotWithShape="0">
                <a:blip r:embed="rId12"/>
                <a:stretch>
                  <a:fillRect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39810" y="3738984"/>
                <a:ext cx="5877238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</a:t>
                </a:r>
                <a:r>
                  <a:rPr lang="bn-BD" sz="3600" dirty="0"/>
                  <a:t>এর মান </a:t>
                </a:r>
                <a:r>
                  <a:rPr lang="bn-BD" sz="3600" dirty="0" smtClean="0"/>
                  <a:t>নির্ণয় কর।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10" y="3738984"/>
                <a:ext cx="5877238" cy="816121"/>
              </a:xfrm>
              <a:prstGeom prst="rect">
                <a:avLst/>
              </a:prstGeom>
              <a:blipFill rotWithShape="0">
                <a:blip r:embed="rId13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0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6" grpId="0"/>
      <p:bldP spid="16" grpId="1"/>
      <p:bldP spid="17" grpId="0"/>
      <p:bldP spid="17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447800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652579"/>
            <a:ext cx="5492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অষ্টম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 নির্ণয় (অনুশীলনী ৪.৪)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৫৪ জন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৪৯ জন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652579"/>
            <a:ext cx="5139795" cy="2893014"/>
            <a:chOff x="1297296" y="652579"/>
            <a:chExt cx="4147299" cy="2893014"/>
          </a:xfrm>
        </p:grpSpPr>
        <p:grpSp>
          <p:nvGrpSpPr>
            <p:cNvPr id="11" name="Group 10"/>
            <p:cNvGrpSpPr/>
            <p:nvPr/>
          </p:nvGrpSpPr>
          <p:grpSpPr>
            <a:xfrm>
              <a:off x="1297296" y="652579"/>
              <a:ext cx="4147299" cy="2893014"/>
              <a:chOff x="886451" y="825467"/>
              <a:chExt cx="4037347" cy="22492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766817" y="2022797"/>
                  <a:ext cx="1109096" cy="287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গণিত</a:t>
                  </a:r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66817" y="2453251"/>
                  <a:ext cx="911647" cy="2874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অষ্টম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891916" y="1205566"/>
                  <a:ext cx="1120145" cy="282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1000" b="0" i="1" smtClean="0">
                            <a:latin typeface="Cambria Math" panose="02040503050406030204" pitchFamily="18" charset="0"/>
                          </a:rPr>
                          <m:t>হলে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916" y="1205566"/>
                  <a:ext cx="1120145" cy="2826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898537" y="1627537"/>
                  <a:ext cx="1582837" cy="265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  <m:t>ক</m:t>
                              </m:r>
                            </m:e>
                          </m:d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bn-BD" sz="1000" dirty="0" smtClean="0"/>
                    <a:t> এর মান কত ?      ২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537" y="1627537"/>
                  <a:ext cx="1582837" cy="265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899012" y="2232661"/>
                  <a:ext cx="1471934" cy="265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1000" b="0" i="1" smtClean="0">
                                  <a:latin typeface="Cambria Math" panose="02040503050406030204" pitchFamily="18" charset="0"/>
                                </a:rPr>
                                <m:t>গ</m:t>
                              </m:r>
                            </m:e>
                          </m:d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0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bn-BD" sz="1000" dirty="0" smtClean="0"/>
                    <a:t> এর মান নির্ণয় কর ।  ৪  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012" y="2232661"/>
                  <a:ext cx="1471934" cy="265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00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42140" y="1954002"/>
                  <a:ext cx="1587518" cy="293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bn-BD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n-BD" sz="1000" b="0" i="1" smtClean="0">
                              <a:latin typeface="Cambria Math" panose="02040503050406030204" pitchFamily="18" charset="0"/>
                            </a:rPr>
                            <m:t>খ</m:t>
                          </m:r>
                        </m:e>
                      </m:d>
                      <m:r>
                        <a:rPr lang="bn-BD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  +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a14:m>
                  <a:r>
                    <a:rPr lang="bn-BD" sz="1000" dirty="0" smtClean="0"/>
                    <a:t> </a:t>
                  </a:r>
                  <a:r>
                    <a:rPr lang="bn-BD" sz="1000" dirty="0"/>
                    <a:t>এর </a:t>
                  </a:r>
                  <a:r>
                    <a:rPr lang="bn-BD" sz="1000"/>
                    <a:t>মান </a:t>
                  </a:r>
                  <a:r>
                    <a:rPr lang="bn-BD" sz="1000" smtClean="0"/>
                    <a:t>নির্ণয় </a:t>
                  </a:r>
                  <a:r>
                    <a:rPr lang="bn-BD" sz="1000" dirty="0" smtClean="0"/>
                    <a:t>কর।          ৪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2140" y="1954002"/>
                  <a:ext cx="1587518" cy="29341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544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146" y="3751244"/>
            <a:ext cx="8671560" cy="67507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১. ছবিতে কী কী দেখতে পারছ?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9873" y="6394458"/>
            <a:ext cx="2743200" cy="365125"/>
          </a:xfrm>
        </p:spPr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22465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1046385" y="78165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27966" y="4189907"/>
            <a:ext cx="8536068" cy="8698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2000" y="6356350"/>
            <a:ext cx="431800" cy="365125"/>
          </a:xfrm>
        </p:spPr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08446" y="4345265"/>
            <a:ext cx="3036969" cy="1888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5050" y="932934"/>
                <a:ext cx="5151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baseline="30000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2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2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blipFill>
                    <a:blip r:embed="rId2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0" y="932934"/>
                <a:ext cx="5151603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114286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053" y="1849194"/>
                <a:ext cx="52273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baseline="30000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3600" dirty="0">
                  <a:blipFill>
                    <a:blip r:embed="rId4"/>
                    <a:tile tx="0" ty="0" sx="100000" sy="100000" flip="none" algn="tl"/>
                  </a:blip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3" y="1849194"/>
                <a:ext cx="5227393" cy="553998"/>
              </a:xfrm>
              <a:prstGeom prst="rect">
                <a:avLst/>
              </a:prstGeom>
              <a:blipFill rotWithShape="0">
                <a:blip r:embed="rId5"/>
                <a:stretch>
                  <a:fillRect t="-103297" b="-1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0146" y="2606480"/>
                <a:ext cx="52258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blipFill>
                                <a:blip r:embed="rId6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baseline="30000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blipFill>
                            <a:blip r:embed="rId6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3600" dirty="0">
                  <a:blipFill>
                    <a:blip r:embed="rId6"/>
                    <a:tile tx="0" ty="0" sx="100000" sy="100000" flip="none" algn="tl"/>
                  </a:blip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6" y="2606480"/>
                <a:ext cx="5225854" cy="553998"/>
              </a:xfrm>
              <a:prstGeom prst="rect">
                <a:avLst/>
              </a:prstGeom>
              <a:blipFill rotWithShape="0">
                <a:blip r:embed="rId7"/>
                <a:stretch>
                  <a:fillRect t="-104444" b="-1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85932" y="5017216"/>
            <a:ext cx="8536068" cy="47794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৩.মান নির্ণয়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951" y="2969219"/>
                <a:ext cx="6381098" cy="785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isometricRightUp"/>
                  <a:lightRig rig="threePt" dir="t"/>
                </a:scene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blipFill>
                                  <a:blip r:embed="rId4"/>
                                  <a:tile tx="0" ty="0" sx="100000" sy="100000" flip="none" algn="tl"/>
                                </a:blip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blipFill>
                                  <a:blip r:embed="rId4"/>
                                  <a:tile tx="0" ty="0" sx="100000" sy="100000" flip="none" algn="tl"/>
                                </a:blip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blipFill>
                                  <a:blip r:embed="rId4"/>
                                  <a:tile tx="0" ty="0" sx="100000" sy="100000" flip="none" algn="tl"/>
                                </a:blip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i="1" dirty="0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dirty="0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)</a:t>
                </a:r>
                <a:r>
                  <a:rPr lang="en-US" sz="3600" baseline="500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3</a:t>
                </a:r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 </a:t>
                </a:r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– </a:t>
                </a:r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3x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blipFill>
                    <a:blip r:embed="rId4"/>
                    <a:tile tx="0" ty="0" sx="100000" sy="100000" flip="none" algn="tl"/>
                  </a:blip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51" y="2969219"/>
                <a:ext cx="6381098" cy="785280"/>
              </a:xfrm>
              <a:prstGeom prst="rect">
                <a:avLst/>
              </a:prstGeom>
              <a:blipFill rotWithShape="0">
                <a:blip r:embed="rId8"/>
                <a:stretch>
                  <a:fillRect t="-120930" b="-1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6"/>
          <p:cNvSpPr txBox="1">
            <a:spLocks/>
          </p:cNvSpPr>
          <p:nvPr/>
        </p:nvSpPr>
        <p:spPr>
          <a:xfrm>
            <a:off x="838200" y="63810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19" name="Footer Placeholder 7"/>
          <p:cNvSpPr txBox="1">
            <a:spLocks/>
          </p:cNvSpPr>
          <p:nvPr/>
        </p:nvSpPr>
        <p:spPr>
          <a:xfrm>
            <a:off x="4038600" y="63810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10922000" y="638101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3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11" grpId="0"/>
      <p:bldP spid="11" grpId="1"/>
      <p:bldP spid="43" grpId="0"/>
      <p:bldP spid="43" grpId="1"/>
      <p:bldP spid="23" grpId="0"/>
      <p:bldP spid="23" grpId="1"/>
      <p:bldP spid="24" grpId="0"/>
      <p:bldP spid="24" grpId="1"/>
      <p:bldP spid="25" grpId="0"/>
      <p:bldP spid="25" grpId="1"/>
      <p:bldP spid="16" grpId="0"/>
      <p:bldP spid="16" grpId="1"/>
      <p:bldP spid="15" grpId="0"/>
      <p:bldP spid="15" grpId="1"/>
      <p:bldP spid="18" grpId="0"/>
      <p:bldP spid="18" grpId="1"/>
      <p:bldP spid="19" grpId="0"/>
      <p:bldP spid="19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 শিখনফলঃ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8" y="1916164"/>
            <a:ext cx="639498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</a:rPr>
              <a:t>১. </a:t>
            </a:r>
            <a:r>
              <a:rPr lang="bn-BD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“</a:t>
            </a:r>
            <a:r>
              <a:rPr lang="bn-BD" sz="3600" dirty="0" smtClean="0"/>
              <a:t>সূত্রের সাহায্যে বর্গ নির্ণয় করতে </a:t>
            </a:r>
            <a:r>
              <a:rPr lang="bn-BD" sz="3600" dirty="0" smtClean="0">
                <a:solidFill>
                  <a:sysClr val="windowText" lastClr="000000"/>
                </a:solidFill>
              </a:rPr>
              <a:t>পারবে।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7" y="2616186"/>
            <a:ext cx="39735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২. </a:t>
            </a:r>
            <a:r>
              <a:rPr lang="bn-BD" sz="3200" dirty="0"/>
              <a:t>মান নির্ণয় করতে </a:t>
            </a:r>
            <a:r>
              <a:rPr lang="bn-BD" sz="3200" dirty="0">
                <a:solidFill>
                  <a:sysClr val="windowText" lastClr="000000"/>
                </a:solidFill>
              </a:rPr>
              <a:t>পারবে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7547" y="4305926"/>
            <a:ext cx="639498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7548" y="3434916"/>
            <a:ext cx="412592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প্রমাণ করতে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7547" y="279697"/>
            <a:ext cx="1602853" cy="932396"/>
            <a:chOff x="386645" y="668615"/>
            <a:chExt cx="823969" cy="534063"/>
          </a:xfrm>
        </p:grpSpPr>
        <p:sp>
          <p:nvSpPr>
            <p:cNvPr id="14" name="Oval 13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শিখনফল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0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2306" y="3143417"/>
                <a:ext cx="4148919" cy="77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হলে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306" y="3143417"/>
                <a:ext cx="4148919" cy="777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2006" y="4085891"/>
                <a:ext cx="5732060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ক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/>
                  <a:t> এর মান কত ?   ২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4085891"/>
                <a:ext cx="5732060" cy="714234"/>
              </a:xfrm>
              <a:prstGeom prst="rect">
                <a:avLst/>
              </a:prstGeom>
              <a:blipFill rotWithShape="0">
                <a:blip r:embed="rId3"/>
                <a:stretch>
                  <a:fillRect t="-683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2006" y="5863963"/>
                <a:ext cx="5877238" cy="714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গ</m:t>
                            </m:r>
                          </m:e>
                        </m:d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/>
                  <a:t> এর মান নির্ণয় কর।   ৪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5863963"/>
                <a:ext cx="5877238" cy="714234"/>
              </a:xfrm>
              <a:prstGeom prst="rect">
                <a:avLst/>
              </a:prstGeom>
              <a:blipFill rotWithShape="0">
                <a:blip r:embed="rId4"/>
                <a:stretch>
                  <a:fillRect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02006" y="4882697"/>
                <a:ext cx="5877238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3600" dirty="0" smtClean="0"/>
                  <a:t> </a:t>
                </a:r>
                <a:r>
                  <a:rPr lang="bn-BD" sz="3600" dirty="0"/>
                  <a:t>এর মান </a:t>
                </a:r>
                <a:r>
                  <a:rPr lang="bn-BD" sz="3600" dirty="0" smtClean="0"/>
                  <a:t>নির্ণয় কর।     ৪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06" y="4882697"/>
                <a:ext cx="5877238" cy="816121"/>
              </a:xfrm>
              <a:prstGeom prst="rect">
                <a:avLst/>
              </a:prstGeom>
              <a:blipFill rotWithShape="0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5-Point Star 1"/>
          <p:cNvSpPr/>
          <p:nvPr/>
        </p:nvSpPr>
        <p:spPr>
          <a:xfrm>
            <a:off x="122073" y="196214"/>
            <a:ext cx="8011993" cy="3335867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/>
              <a:t>   </a:t>
            </a:r>
            <a:r>
              <a:rPr lang="en-US" sz="3600" dirty="0" smtClean="0"/>
              <a:t>  </a:t>
            </a:r>
            <a:r>
              <a:rPr lang="bn-BD" sz="6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গণিত   </a:t>
            </a:r>
          </a:p>
          <a:p>
            <a:r>
              <a:rPr lang="bn-BD" sz="60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bn-BD" sz="6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সৃজনশীল</a:t>
            </a:r>
            <a:endParaRPr lang="en-US" sz="6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2" grpId="0" animBg="1"/>
      <p:bldP spid="2" grpId="1" animBg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3186" y="1316941"/>
                <a:ext cx="5041837" cy="77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ক</m:t>
                              </m:r>
                            </m:e>
                          </m:d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দেয়া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আছে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86" y="1316941"/>
                <a:ext cx="5041837" cy="777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3186" y="2094270"/>
                <a:ext cx="8108383" cy="3093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(</a:t>
                </a:r>
                <a:r>
                  <a:rPr lang="bn-BD" sz="3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 +2.x.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bn-BD" sz="3600" dirty="0" smtClean="0"/>
                  <a:t> </a:t>
                </a:r>
                <a:r>
                  <a:rPr lang="en-US" sz="3600" dirty="0" smtClean="0"/>
                  <a:t>=3+2</a:t>
                </a:r>
              </a:p>
              <a:p>
                <a:r>
                  <a:rPr lang="bn-BD" sz="3600" dirty="0" smtClean="0"/>
                  <a:t> </a:t>
                </a:r>
                <a:r>
                  <a:rPr lang="en-US" sz="3600" dirty="0" smtClean="0"/>
                  <a:t>=5</a:t>
                </a:r>
                <a:endParaRPr lang="bn-BD" sz="3600" dirty="0" smtClean="0"/>
              </a:p>
              <a:p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BD" sz="3600" dirty="0" smtClean="0"/>
                  <a:t>নির্ণেয় </a:t>
                </a:r>
                <a:r>
                  <a:rPr lang="bn-BD" sz="3600" dirty="0"/>
                  <a:t>মান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600" dirty="0"/>
                  <a:t> </a:t>
                </a:r>
                <a:endParaRPr lang="bn-BD" sz="3600" baseline="500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86" y="2094270"/>
                <a:ext cx="8108383" cy="3093604"/>
              </a:xfrm>
              <a:prstGeom prst="rect">
                <a:avLst/>
              </a:prstGeom>
              <a:blipFill rotWithShape="0">
                <a:blip r:embed="rId3"/>
                <a:stretch>
                  <a:fillRect l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52952" y="553747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r>
              <a:rPr lang="bn-BD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আদর্শ পাঠ</a:t>
            </a:r>
            <a:endParaRPr lang="en-US" sz="3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19" y="-26755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 animBg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5" y="759376"/>
            <a:ext cx="2743200" cy="22362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40880" y="1697072"/>
            <a:ext cx="5955280" cy="1568763"/>
            <a:chOff x="3093186" y="1896287"/>
            <a:chExt cx="5955280" cy="1568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93186" y="1896287"/>
                  <a:ext cx="4148919" cy="774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হলে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186" y="1896287"/>
                  <a:ext cx="4148919" cy="7743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16406" y="2750816"/>
                  <a:ext cx="5732060" cy="714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ক</m:t>
                              </m:r>
                            </m:e>
                          </m:d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bn-BD" sz="3600" dirty="0" smtClean="0"/>
                    <a:t> এর মান কত ?   ২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406" y="2750816"/>
                  <a:ext cx="5732060" cy="7142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7692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6239322" y="759376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80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একক </a:t>
            </a:r>
            <a:r>
              <a:rPr lang="bn-BD" sz="80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কাজ</a:t>
            </a:r>
            <a:endParaRPr lang="en-US" sz="8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7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26643" y="542363"/>
                <a:ext cx="3568637" cy="634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খ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ক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হতে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পাই</m:t>
                        </m:r>
                        <m:r>
                          <a:rPr lang="bn-BD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box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5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/>
              </a:p>
              <a:p>
                <a:r>
                  <a:rPr lang="bn-BD" sz="2400" dirty="0" smtClean="0"/>
                  <a:t>প্রদত্ত রাশি=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bn-BD" sz="2400" dirty="0" smtClean="0"/>
                  <a:t>  </a:t>
                </a:r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)</a:t>
                </a:r>
                <a:r>
                  <a:rPr lang="en-US" sz="2400" baseline="50000" dirty="0" smtClean="0"/>
                  <a:t>3</a:t>
                </a:r>
                <a:endParaRPr lang="bn-BD" sz="2400" baseline="50000" dirty="0" smtClean="0"/>
              </a:p>
              <a:p>
                <a:r>
                  <a:rPr lang="en-US" sz="2400" baseline="50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)</a:t>
                </a:r>
                <a:r>
                  <a:rPr lang="en-US" sz="2400" baseline="50000" dirty="0" smtClean="0"/>
                  <a:t>3</a:t>
                </a:r>
                <a:r>
                  <a:rPr lang="en-US" sz="2400" dirty="0" smtClean="0"/>
                  <a:t> – 3.x.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aseline="50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  <a:r>
                  <a:rPr lang="en-US" sz="2400" baseline="50000" dirty="0" smtClean="0"/>
                  <a:t>3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bn-BD" sz="2400" baseline="50000" dirty="0"/>
              </a:p>
              <a:p>
                <a:r>
                  <a:rPr lang="en-US" sz="2400" baseline="50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 – </a:t>
                </a:r>
                <a:r>
                  <a:rPr lang="en-US" sz="2400" dirty="0"/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bn-BD" sz="2400" baseline="50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bn-BD" sz="2400" dirty="0" smtClean="0"/>
              </a:p>
              <a:p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BD" sz="2400" dirty="0" smtClean="0"/>
                  <a:t>নির্ণেয় মান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 smtClean="0"/>
                  <a:t> </a:t>
                </a:r>
                <a:endParaRPr lang="bn-BD" sz="2400" baseline="50000" dirty="0"/>
              </a:p>
              <a:p>
                <a:r>
                  <a:rPr lang="bn-BD" sz="3600" baseline="50000" dirty="0" smtClean="0"/>
                  <a:t> </a:t>
                </a:r>
                <a:endParaRPr lang="en-US" sz="3600" baseline="50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43" y="542363"/>
                <a:ext cx="3568637" cy="6349752"/>
              </a:xfrm>
              <a:prstGeom prst="rect">
                <a:avLst/>
              </a:prstGeom>
              <a:blipFill rotWithShape="0">
                <a:blip r:embed="rId2"/>
                <a:stretch>
                  <a:fillRect l="-2560"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49402" y="829080"/>
            <a:ext cx="4700954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  <a:sp3d/>
          </a:bodyPr>
          <a:lstStyle/>
          <a:p>
            <a:r>
              <a:rPr lang="bn-BD" sz="8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আদর্শ পাঠ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9402" y="2240158"/>
            <a:ext cx="4495800" cy="3581400"/>
            <a:chOff x="1223186" y="3007012"/>
            <a:chExt cx="4495800" cy="3581400"/>
          </a:xfrm>
        </p:grpSpPr>
        <p:pic>
          <p:nvPicPr>
            <p:cNvPr id="9" name="Picture 8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86" y="3007012"/>
              <a:ext cx="44958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DOEL\AppData\Desktop\Collection @picture\IMG_20161125_174208_133 - Copy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373" y="3742336"/>
              <a:ext cx="1040727" cy="8750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bn-BD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7" grpId="0"/>
      <p:bldP spid="7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3">
      <a:majorFont>
        <a:latin typeface="NikoshBAN"/>
        <a:ea typeface=""/>
        <a:cs typeface="NikoshBAN"/>
      </a:majorFont>
      <a:minorFont>
        <a:latin typeface="NikoshBAN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228</Words>
  <Application>Microsoft Office PowerPoint</Application>
  <PresentationFormat>Widescreen</PresentationFormat>
  <Paragraphs>151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Arabic Typesetting</vt:lpstr>
      <vt:lpstr>Arial</vt:lpstr>
      <vt:lpstr>Calibri</vt:lpstr>
      <vt:lpstr>Cambria Math</vt:lpstr>
      <vt:lpstr>Nikosh</vt:lpstr>
      <vt:lpstr>NikoshBAN</vt:lpstr>
      <vt:lpstr>NikoshBANri</vt:lpstr>
      <vt:lpstr>NikoshGrameem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109</cp:revision>
  <dcterms:created xsi:type="dcterms:W3CDTF">2020-07-18T03:50:15Z</dcterms:created>
  <dcterms:modified xsi:type="dcterms:W3CDTF">2020-09-14T07:31:47Z</dcterms:modified>
</cp:coreProperties>
</file>