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9" r:id="rId2"/>
    <p:sldId id="280" r:id="rId3"/>
    <p:sldId id="257" r:id="rId4"/>
    <p:sldId id="258" r:id="rId5"/>
    <p:sldId id="259" r:id="rId6"/>
    <p:sldId id="260" r:id="rId7"/>
    <p:sldId id="261" r:id="rId8"/>
    <p:sldId id="265" r:id="rId9"/>
    <p:sldId id="270" r:id="rId10"/>
    <p:sldId id="277" r:id="rId11"/>
    <p:sldId id="264" r:id="rId12"/>
    <p:sldId id="275" r:id="rId13"/>
    <p:sldId id="276" r:id="rId14"/>
    <p:sldId id="266" r:id="rId15"/>
    <p:sldId id="267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3333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229B0-F255-42BD-9653-950B2BCFB542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D4CE-8AF7-4B09-B203-A493F9673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8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BD4CE-8AF7-4B09-B203-A493F96739F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26" Type="http://schemas.openxmlformats.org/officeDocument/2006/relationships/image" Target="../media/image33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image" Target="../media/image32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29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24" Type="http://schemas.openxmlformats.org/officeDocument/2006/relationships/image" Target="../media/image31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28" Type="http://schemas.openxmlformats.org/officeDocument/2006/relationships/image" Target="../media/image35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Relationship Id="rId27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13" Type="http://schemas.openxmlformats.org/officeDocument/2006/relationships/image" Target="../media/image440.png"/><Relationship Id="rId18" Type="http://schemas.openxmlformats.org/officeDocument/2006/relationships/image" Target="../media/image49.png"/><Relationship Id="rId3" Type="http://schemas.openxmlformats.org/officeDocument/2006/relationships/image" Target="../media/image180.png"/><Relationship Id="rId7" Type="http://schemas.openxmlformats.org/officeDocument/2006/relationships/image" Target="../media/image220.png"/><Relationship Id="rId12" Type="http://schemas.openxmlformats.org/officeDocument/2006/relationships/image" Target="../media/image430.png"/><Relationship Id="rId17" Type="http://schemas.openxmlformats.org/officeDocument/2006/relationships/image" Target="../media/image48.png"/><Relationship Id="rId2" Type="http://schemas.openxmlformats.org/officeDocument/2006/relationships/image" Target="../media/image170.png"/><Relationship Id="rId16" Type="http://schemas.openxmlformats.org/officeDocument/2006/relationships/image" Target="../media/image47.png"/><Relationship Id="rId20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0.png"/><Relationship Id="rId11" Type="http://schemas.openxmlformats.org/officeDocument/2006/relationships/image" Target="../media/image420.png"/><Relationship Id="rId5" Type="http://schemas.openxmlformats.org/officeDocument/2006/relationships/image" Target="../media/image200.png"/><Relationship Id="rId15" Type="http://schemas.openxmlformats.org/officeDocument/2006/relationships/image" Target="../media/image460.png"/><Relationship Id="rId10" Type="http://schemas.openxmlformats.org/officeDocument/2006/relationships/image" Target="../media/image250.png"/><Relationship Id="rId19" Type="http://schemas.openxmlformats.org/officeDocument/2006/relationships/image" Target="../media/image50.png"/><Relationship Id="rId4" Type="http://schemas.openxmlformats.org/officeDocument/2006/relationships/image" Target="../media/image190.png"/><Relationship Id="rId9" Type="http://schemas.openxmlformats.org/officeDocument/2006/relationships/image" Target="../media/image240.png"/><Relationship Id="rId14" Type="http://schemas.openxmlformats.org/officeDocument/2006/relationships/image" Target="../media/image45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203980"/>
            <a:ext cx="46518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34978"/>
            <a:ext cx="8458200" cy="544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84651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161" y="279748"/>
            <a:ext cx="906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# আসো এবার আমরা সূচকের প্রয়োজনীয় সূত্র গুলো লিখে নেই। </a:t>
            </a:r>
            <a:endParaRPr lang="en-US" sz="2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4569" y="957197"/>
                <a:ext cx="3276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b="1" dirty="0" smtClean="0"/>
                  <a:t>১</a:t>
                </a:r>
                <a:r>
                  <a:rPr lang="en-US" sz="2400" b="1" dirty="0" smtClean="0"/>
                  <a:t>.   </a:t>
                </a:r>
                <a:r>
                  <a:rPr lang="bn-BD" sz="2400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𝒎</m:t>
                        </m:r>
                      </m:sup>
                    </m:sSup>
                  </m:oMath>
                </a14:m>
                <a:r>
                  <a:rPr lang="en-US" sz="2400" b="1" dirty="0" smtClean="0"/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sz="2400" b="1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𝒎</m:t>
                        </m:r>
                        <m:r>
                          <a:rPr lang="en-US" sz="2400" b="1" i="1" smtClean="0"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𝒏</m:t>
                        </m:r>
                      </m:sup>
                    </m:sSup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569" y="957197"/>
                <a:ext cx="3276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2980" t="-1447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4569" y="1524000"/>
                <a:ext cx="3505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b="1" dirty="0" smtClean="0"/>
                  <a:t>২</a:t>
                </a:r>
                <a:r>
                  <a:rPr lang="en-US" sz="2400" b="1" dirty="0" smtClean="0"/>
                  <a:t>.</a:t>
                </a:r>
                <a:r>
                  <a:rPr lang="bn-BD" sz="2400" b="1" dirty="0" smtClean="0"/>
                  <a:t>  </a:t>
                </a:r>
                <a:r>
                  <a:rPr lang="en-US" sz="2400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𝒎</m:t>
                        </m:r>
                      </m:sup>
                    </m:sSup>
                  </m:oMath>
                </a14:m>
                <a:r>
                  <a:rPr lang="bn-BD" sz="2400" b="1" dirty="0" smtClean="0"/>
                  <a:t> </a:t>
                </a:r>
                <a14:m>
                  <m:oMath xmlns:m="http://schemas.openxmlformats.org/officeDocument/2006/math">
                    <m:r>
                      <a:rPr lang="bn-BD" sz="2400" b="1" i="1" dirty="0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sz="2400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400" b="1" i="1" dirty="0" smtClean="0">
                            <a:latin typeface="Cambria Math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sz="2400" b="1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𝒎</m:t>
                        </m:r>
                        <m:r>
                          <a:rPr lang="en-US" sz="24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sz="2400" b="1" dirty="0" smtClean="0"/>
                  <a:t> 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569" y="1524000"/>
                <a:ext cx="35052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783" t="-1447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394569" y="1802704"/>
            <a:ext cx="3560524" cy="674979"/>
            <a:chOff x="609600" y="2225086"/>
            <a:chExt cx="3560524" cy="6749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609600" y="2438400"/>
                  <a:ext cx="35605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2400" b="1" dirty="0" smtClean="0"/>
                    <a:t>৩</a:t>
                  </a:r>
                  <a:r>
                    <a:rPr lang="en-US" sz="2400" b="1" dirty="0" smtClean="0"/>
                    <a:t>.     (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𝒎</m:t>
                          </m:r>
                        </m:sup>
                      </m:sSup>
                    </m:oMath>
                  </a14:m>
                  <a:r>
                    <a:rPr lang="en-US" sz="2400" b="1" dirty="0" smtClean="0"/>
                    <a:t>)     =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𝒎𝒏</m:t>
                          </m:r>
                        </m:sup>
                      </m:sSup>
                    </m:oMath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" y="2438400"/>
                  <a:ext cx="3560524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2740" t="-14667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896684" y="2225086"/>
                  <a:ext cx="45236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/>
                          </a:rPr>
                          <m:t>𝒏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96684" y="2225086"/>
                  <a:ext cx="452367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10667" r="-27027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4422" y="2590800"/>
                <a:ext cx="39451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b="1" dirty="0" smtClean="0"/>
                  <a:t>৪</a:t>
                </a:r>
                <a:r>
                  <a:rPr lang="en-US" sz="2400" b="1" dirty="0" smtClean="0"/>
                  <a:t>.</a:t>
                </a:r>
                <a:r>
                  <a:rPr lang="bn-BD" sz="2400" b="1" dirty="0" smtClean="0"/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(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𝒂𝒃</m:t>
                        </m:r>
                        <m:r>
                          <a:rPr lang="en-US" sz="2400" b="1" i="1" smtClean="0">
                            <a:latin typeface="Cambria Math"/>
                          </a:rPr>
                          <m:t>) 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𝒎</m:t>
                        </m:r>
                      </m:sup>
                    </m:sSup>
                  </m:oMath>
                </a14:m>
                <a:r>
                  <a:rPr lang="en-US" sz="2400" b="1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𝒎</m:t>
                        </m:r>
                      </m:sup>
                    </m:sSup>
                    <m:sSup>
                      <m:sSup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𝒎</m:t>
                        </m:r>
                      </m:sup>
                    </m:sSup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2" y="2590800"/>
                <a:ext cx="3945178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2473" t="-1447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433686" y="3004465"/>
            <a:ext cx="2948300" cy="911201"/>
            <a:chOff x="4047977" y="3922609"/>
            <a:chExt cx="2948300" cy="911201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5070884" y="4338417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4047977" y="3922609"/>
              <a:ext cx="2948300" cy="911201"/>
              <a:chOff x="853840" y="4987322"/>
              <a:chExt cx="2948300" cy="911201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853840" y="5221316"/>
                <a:ext cx="6986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b="1" dirty="0" smtClean="0"/>
                  <a:t>৫</a:t>
                </a:r>
                <a:r>
                  <a:rPr lang="en-US" sz="2400" b="1" dirty="0" smtClean="0"/>
                  <a:t>. </a:t>
                </a:r>
                <a:r>
                  <a:rPr lang="bn-BD" sz="2400" b="1" dirty="0" smtClean="0"/>
                  <a:t>  </a:t>
                </a:r>
                <a:endParaRPr lang="en-US" sz="24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950699" y="5012323"/>
                <a:ext cx="3369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a</a:t>
                </a:r>
                <a:endParaRPr lang="en-US" sz="24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906762" y="5356654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b</a:t>
                </a:r>
                <a:endParaRPr lang="en-US" sz="24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632330" y="5135071"/>
                <a:ext cx="3183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/>
                  <a:t>(</a:t>
                </a:r>
                <a:endParaRPr lang="en-US" sz="36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282398" y="5112516"/>
                <a:ext cx="32893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/>
                  <a:t>)</a:t>
                </a:r>
                <a:endParaRPr lang="en-US" sz="3600" b="1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2414005" y="4987322"/>
                    <a:ext cx="45236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latin typeface="Cambria Math"/>
                            </a:rPr>
                            <m:t>𝒏</m:t>
                          </m:r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18" name="Text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14005" y="4987322"/>
                    <a:ext cx="452367" cy="461665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t="-10526" r="-28378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3199154" y="5058572"/>
                    <a:ext cx="602986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</a:rPr>
                                <m:t>𝒏</m:t>
                              </m:r>
                            </m:sup>
                          </m:sSup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99154" y="5058572"/>
                    <a:ext cx="602986" cy="461665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t="-10667" r="-20202" b="-30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3202360" y="5436858"/>
                    <a:ext cx="59978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</a:rPr>
                                <m:t>𝒏</m:t>
                              </m:r>
                            </m:sup>
                          </m:sSup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02360" y="5436858"/>
                    <a:ext cx="599780" cy="461665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t="-10667" r="-20202" b="-30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1" name="TextBox 20"/>
              <p:cNvSpPr txBox="1"/>
              <p:nvPr/>
            </p:nvSpPr>
            <p:spPr>
              <a:xfrm>
                <a:off x="2708284" y="5221316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=</a:t>
                </a: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3199154" y="5473988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4422" y="3775990"/>
                <a:ext cx="1846916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BD" sz="2400" b="1" dirty="0" smtClean="0"/>
                  <a:t>৬</a:t>
                </a:r>
                <a:r>
                  <a:rPr lang="en-US" sz="2400" b="1" dirty="0" smtClean="0"/>
                  <a:t>.</a:t>
                </a:r>
                <a:r>
                  <a:rPr lang="bn-BD" sz="2400" b="1" dirty="0" smtClean="0"/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400" b="1" dirty="0" smtClean="0"/>
                  <a:t> =  1 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2" y="3775990"/>
                <a:ext cx="1846916" cy="470000"/>
              </a:xfrm>
              <a:prstGeom prst="rect">
                <a:avLst/>
              </a:prstGeom>
              <a:blipFill rotWithShape="1">
                <a:blip r:embed="rId10"/>
                <a:stretch>
                  <a:fillRect l="-5281" t="-11538" r="-7591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/>
          <p:cNvGrpSpPr/>
          <p:nvPr/>
        </p:nvGrpSpPr>
        <p:grpSpPr>
          <a:xfrm>
            <a:off x="493291" y="4272299"/>
            <a:ext cx="2932515" cy="655003"/>
            <a:chOff x="3400146" y="5231489"/>
            <a:chExt cx="2932515" cy="655003"/>
          </a:xfrm>
        </p:grpSpPr>
        <p:sp>
          <p:nvSpPr>
            <p:cNvPr id="30" name="TextBox 29"/>
            <p:cNvSpPr txBox="1"/>
            <p:nvPr/>
          </p:nvSpPr>
          <p:spPr>
            <a:xfrm>
              <a:off x="4403453" y="5396720"/>
              <a:ext cx="2808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)</a:t>
              </a:r>
              <a:endParaRPr lang="en-US" sz="2400" b="1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400146" y="5231489"/>
              <a:ext cx="2932515" cy="655003"/>
              <a:chOff x="3067965" y="4079222"/>
              <a:chExt cx="2932515" cy="65500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3639802" y="4272560"/>
                    <a:ext cx="665503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</a:rPr>
                                <m:t>𝒎</m:t>
                              </m:r>
                            </m:sup>
                          </m:sSup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38" name="TextBox 3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39802" y="4272560"/>
                    <a:ext cx="665503" cy="461665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t="-10667" r="-18349" b="-30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9" name="TextBox 38"/>
              <p:cNvSpPr txBox="1"/>
              <p:nvPr/>
            </p:nvSpPr>
            <p:spPr>
              <a:xfrm>
                <a:off x="3553757" y="4261740"/>
                <a:ext cx="2808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(</a:t>
                </a:r>
                <a:endParaRPr lang="en-US" sz="2400" b="1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4179267" y="4079222"/>
                    <a:ext cx="45236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latin typeface="Cambria Math"/>
                            </a:rPr>
                            <m:t>𝒏</m:t>
                          </m:r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40" name="TextBox 3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79267" y="4079222"/>
                    <a:ext cx="452367" cy="461665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t="-10526" r="-28378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1" name="TextBox 40"/>
              <p:cNvSpPr txBox="1"/>
              <p:nvPr/>
            </p:nvSpPr>
            <p:spPr>
              <a:xfrm>
                <a:off x="4511727" y="4271042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=</a:t>
                </a:r>
                <a:endParaRPr lang="en-US" sz="2400" b="1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4978845" y="4251363"/>
                    <a:ext cx="602986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</a:rPr>
                                <m:t>𝒏</m:t>
                              </m:r>
                            </m:sup>
                          </m:sSup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42" name="TextBox 4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78845" y="4251363"/>
                    <a:ext cx="602986" cy="461665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t="-10526" r="-21212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3" name="TextBox 42"/>
              <p:cNvSpPr txBox="1"/>
              <p:nvPr/>
            </p:nvSpPr>
            <p:spPr>
              <a:xfrm>
                <a:off x="4851246" y="4261036"/>
                <a:ext cx="2808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(</a:t>
                </a:r>
                <a:endParaRPr lang="en-US" sz="2400" b="1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344138" y="4236724"/>
                <a:ext cx="2808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)</a:t>
                </a:r>
                <a:endParaRPr lang="en-US" sz="2400" b="1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5461550" y="4088524"/>
                    <a:ext cx="53893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latin typeface="Cambria Math"/>
                            </a:rPr>
                            <m:t>𝒎</m:t>
                          </m:r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45" name="TextBox 4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61550" y="4088524"/>
                    <a:ext cx="538930" cy="461665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t="-10526" r="-22727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6" name="TextBox 45"/>
              <p:cNvSpPr txBox="1"/>
              <p:nvPr/>
            </p:nvSpPr>
            <p:spPr>
              <a:xfrm>
                <a:off x="3067965" y="4260665"/>
                <a:ext cx="5453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BD" sz="2400" b="1" dirty="0" smtClean="0"/>
                  <a:t>৭</a:t>
                </a:r>
                <a:r>
                  <a:rPr lang="en-US" sz="2400" b="1" dirty="0" smtClean="0"/>
                  <a:t>. </a:t>
                </a:r>
                <a:endParaRPr lang="en-US" sz="2400" b="1" dirty="0"/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572006" y="4891466"/>
            <a:ext cx="2210200" cy="891078"/>
            <a:chOff x="508187" y="4758642"/>
            <a:chExt cx="2210200" cy="89107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508187" y="5003389"/>
                  <a:ext cx="16080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/>
                    <a:t>8.</a:t>
                  </a:r>
                  <a:r>
                    <a:rPr lang="bn-BD" sz="2400" b="1" dirty="0" smtClean="0"/>
                    <a:t> </a:t>
                  </a:r>
                  <a:r>
                    <a:rPr lang="en-US" sz="2400" b="1" dirty="0" smtClean="0"/>
                    <a:t> 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𝒎</m:t>
                          </m:r>
                        </m:sup>
                      </m:sSup>
                    </m:oMath>
                  </a14:m>
                  <a:r>
                    <a:rPr lang="en-US" sz="2400" b="1" dirty="0" smtClean="0"/>
                    <a:t>  =</a:t>
                  </a:r>
                  <a:endParaRPr lang="en-US" sz="2400" b="1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8187" y="5003389"/>
                  <a:ext cx="1608069" cy="461665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l="-6061" t="-14667" r="-8712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3" name="Group 32"/>
            <p:cNvGrpSpPr/>
            <p:nvPr/>
          </p:nvGrpSpPr>
          <p:grpSpPr>
            <a:xfrm>
              <a:off x="2016201" y="4758642"/>
              <a:ext cx="702186" cy="891078"/>
              <a:chOff x="5412339" y="3270711"/>
              <a:chExt cx="702186" cy="891078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697825" y="3270711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1</a:t>
                </a:r>
                <a:endParaRPr lang="en-US" sz="2400" b="1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5412339" y="3700124"/>
                    <a:ext cx="665503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</a:rPr>
                                <m:t>𝒎</m:t>
                              </m:r>
                            </m:sup>
                          </m:sSup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15" name="TextBox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12339" y="3700124"/>
                    <a:ext cx="665503" cy="461665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 t="-10526" r="-19266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4" name="Straight Connector 23"/>
              <p:cNvCxnSpPr/>
              <p:nvPr/>
            </p:nvCxnSpPr>
            <p:spPr>
              <a:xfrm>
                <a:off x="5552353" y="3746290"/>
                <a:ext cx="56217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1" name="Straight Connector 50"/>
          <p:cNvCxnSpPr/>
          <p:nvPr/>
        </p:nvCxnSpPr>
        <p:spPr>
          <a:xfrm>
            <a:off x="4343400" y="957197"/>
            <a:ext cx="38100" cy="4825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4630459" y="715651"/>
            <a:ext cx="2119323" cy="944756"/>
            <a:chOff x="4806031" y="675132"/>
            <a:chExt cx="2119323" cy="944756"/>
          </a:xfrm>
        </p:grpSpPr>
        <p:sp>
          <p:nvSpPr>
            <p:cNvPr id="56" name="TextBox 55"/>
            <p:cNvSpPr txBox="1"/>
            <p:nvPr/>
          </p:nvSpPr>
          <p:spPr>
            <a:xfrm>
              <a:off x="4806031" y="1125255"/>
              <a:ext cx="5741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2400" dirty="0" smtClean="0"/>
                <a:t>৯</a:t>
              </a:r>
              <a:r>
                <a:rPr lang="en-US" sz="2400" dirty="0" smtClean="0"/>
                <a:t>.</a:t>
              </a:r>
              <a:r>
                <a:rPr lang="bn-BD" sz="2400" dirty="0" smtClean="0"/>
                <a:t> </a:t>
              </a:r>
              <a:endParaRPr 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5216187" y="1091858"/>
                  <a:ext cx="838948" cy="5280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2800" b="0" i="1" smtClean="0">
                                <a:latin typeface="Cambria Math"/>
                              </a:rPr>
                              <m:t>𝑚</m:t>
                            </m:r>
                          </m:deg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𝑎</m:t>
                            </m:r>
                          </m:e>
                        </m:rad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6187" y="1091858"/>
                  <a:ext cx="838948" cy="528030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t="-9302" r="-18978" b="-337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0" name="Group 59"/>
            <p:cNvGrpSpPr/>
            <p:nvPr/>
          </p:nvGrpSpPr>
          <p:grpSpPr>
            <a:xfrm>
              <a:off x="6247508" y="675132"/>
              <a:ext cx="677846" cy="895489"/>
              <a:chOff x="6300458" y="1347798"/>
              <a:chExt cx="677846" cy="89548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6300458" y="1781622"/>
                    <a:ext cx="43261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58" name="TextBox 5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00458" y="1781622"/>
                    <a:ext cx="432618" cy="461665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 t="-10667" r="-29577" b="-30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6516767" y="1347798"/>
                    <a:ext cx="461537" cy="6705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59" name="TextBox 5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16767" y="1347798"/>
                    <a:ext cx="461537" cy="670568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 r="-21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1" name="TextBox 60"/>
            <p:cNvSpPr txBox="1"/>
            <p:nvPr/>
          </p:nvSpPr>
          <p:spPr>
            <a:xfrm>
              <a:off x="5988010" y="1121482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=</a:t>
              </a:r>
              <a:endParaRPr lang="en-US" sz="24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563261" y="1636353"/>
            <a:ext cx="2768274" cy="926073"/>
            <a:chOff x="5261113" y="2211160"/>
            <a:chExt cx="2768274" cy="926073"/>
          </a:xfrm>
        </p:grpSpPr>
        <p:sp>
          <p:nvSpPr>
            <p:cNvPr id="63" name="TextBox 62"/>
            <p:cNvSpPr txBox="1"/>
            <p:nvPr/>
          </p:nvSpPr>
          <p:spPr>
            <a:xfrm>
              <a:off x="5261113" y="2675568"/>
              <a:ext cx="6527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2400" b="1" dirty="0" smtClean="0"/>
                <a:t>১০</a:t>
              </a:r>
              <a:r>
                <a:rPr lang="en-US" sz="2400" b="1" dirty="0" smtClean="0"/>
                <a:t>.</a:t>
              </a:r>
              <a:endParaRPr lang="en-US" sz="2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5899196" y="2635427"/>
                  <a:ext cx="1007392" cy="4657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bn-BD" sz="2400" b="1" dirty="0" smtClean="0"/>
                    <a:t>(</a:t>
                  </a:r>
                  <a14:m>
                    <m:oMath xmlns:m="http://schemas.openxmlformats.org/officeDocument/2006/math">
                      <m:rad>
                        <m:rad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1" i="1" smtClean="0">
                              <a:latin typeface="Cambria Math"/>
                            </a:rPr>
                            <m:t>𝒏</m:t>
                          </m:r>
                        </m:deg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𝒂</m:t>
                          </m:r>
                        </m:e>
                      </m:rad>
                    </m:oMath>
                  </a14:m>
                  <a:r>
                    <a:rPr lang="bn-BD" sz="2400" b="1" dirty="0" smtClean="0"/>
                    <a:t> )</a:t>
                  </a:r>
                  <a:endParaRPr lang="en-US" sz="2400" b="1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9196" y="2635427"/>
                  <a:ext cx="1007392" cy="465769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 l="-9091" t="-11842" r="-16364" b="-315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6674613" y="2423309"/>
                  <a:ext cx="4523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/>
                          </a:rPr>
                          <m:t>𝒎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74613" y="2423309"/>
                  <a:ext cx="452368" cy="369332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 t="-8197" r="-17333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6" name="TextBox 65"/>
            <p:cNvSpPr txBox="1"/>
            <p:nvPr/>
          </p:nvSpPr>
          <p:spPr>
            <a:xfrm>
              <a:off x="6986097" y="2642399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=</a:t>
              </a:r>
              <a:endParaRPr lang="en-US" sz="2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7324651" y="2607975"/>
                  <a:ext cx="44435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24651" y="2607975"/>
                  <a:ext cx="444352" cy="461665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 t="-10667" r="-28767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7577019" y="2211160"/>
                  <a:ext cx="452368" cy="5706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latin typeface="Cambria Math"/>
                              </a:rPr>
                              <m:t>𝒎</m:t>
                            </m:r>
                          </m:num>
                          <m:den>
                            <m:r>
                              <a:rPr lang="en-US" b="1" i="1" smtClean="0">
                                <a:latin typeface="Cambria Math"/>
                              </a:rPr>
                              <m:t>𝒏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77019" y="2211160"/>
                  <a:ext cx="452368" cy="570669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 r="-17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5" name="Group 74"/>
          <p:cNvGrpSpPr/>
          <p:nvPr/>
        </p:nvGrpSpPr>
        <p:grpSpPr>
          <a:xfrm>
            <a:off x="4563261" y="2654135"/>
            <a:ext cx="4953635" cy="498079"/>
            <a:chOff x="4603882" y="2993052"/>
            <a:chExt cx="4839958" cy="498079"/>
          </a:xfrm>
        </p:grpSpPr>
        <p:sp>
          <p:nvSpPr>
            <p:cNvPr id="70" name="TextBox 69"/>
            <p:cNvSpPr txBox="1"/>
            <p:nvPr/>
          </p:nvSpPr>
          <p:spPr>
            <a:xfrm>
              <a:off x="4603882" y="3029466"/>
              <a:ext cx="9917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১১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 যদি 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5460089" y="3006298"/>
                  <a:ext cx="59157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0089" y="3006298"/>
                  <a:ext cx="591572" cy="461665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 t="-10667" r="-19000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6150992" y="2993052"/>
                  <a:ext cx="60061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0992" y="2993052"/>
                  <a:ext cx="600613" cy="461665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 t="-10526" r="-18812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3" name="TextBox 72"/>
            <p:cNvSpPr txBox="1"/>
            <p:nvPr/>
          </p:nvSpPr>
          <p:spPr>
            <a:xfrm>
              <a:off x="5895911" y="300629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=</a:t>
              </a:r>
              <a:endParaRPr 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6649574" y="3027405"/>
                  <a:ext cx="279426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হয়,তবে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</m:oMath>
                  </a14:m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 হবে। </a:t>
                  </a:r>
                  <a:endParaRPr lang="en-US" sz="24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9574" y="3027405"/>
                  <a:ext cx="2794266" cy="461665"/>
                </a:xfrm>
                <a:prstGeom prst="rect">
                  <a:avLst/>
                </a:prstGeom>
                <a:blipFill rotWithShape="1">
                  <a:blip r:embed="rId26"/>
                  <a:stretch>
                    <a:fillRect l="-3198" t="-9211" b="-30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0" name="Group 79"/>
          <p:cNvGrpSpPr/>
          <p:nvPr/>
        </p:nvGrpSpPr>
        <p:grpSpPr>
          <a:xfrm>
            <a:off x="4513157" y="3336563"/>
            <a:ext cx="4953635" cy="498079"/>
            <a:chOff x="4603882" y="2993052"/>
            <a:chExt cx="4839958" cy="498079"/>
          </a:xfrm>
        </p:grpSpPr>
        <p:sp>
          <p:nvSpPr>
            <p:cNvPr id="81" name="TextBox 80"/>
            <p:cNvSpPr txBox="1"/>
            <p:nvPr/>
          </p:nvSpPr>
          <p:spPr>
            <a:xfrm>
              <a:off x="4603882" y="3029466"/>
              <a:ext cx="10058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১২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 যদি 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/>
                <p:cNvSpPr txBox="1"/>
                <p:nvPr/>
              </p:nvSpPr>
              <p:spPr>
                <a:xfrm>
                  <a:off x="5460089" y="3006298"/>
                  <a:ext cx="57956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0089" y="3006298"/>
                  <a:ext cx="579563" cy="461665"/>
                </a:xfrm>
                <a:prstGeom prst="rect">
                  <a:avLst/>
                </a:prstGeom>
                <a:blipFill rotWithShape="1">
                  <a:blip r:embed="rId27"/>
                  <a:stretch>
                    <a:fillRect t="-10667" r="-21649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/>
                <p:cNvSpPr txBox="1"/>
                <p:nvPr/>
              </p:nvSpPr>
              <p:spPr>
                <a:xfrm>
                  <a:off x="6150992" y="2993052"/>
                  <a:ext cx="58564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0992" y="2993052"/>
                  <a:ext cx="585640" cy="461665"/>
                </a:xfrm>
                <a:prstGeom prst="rect">
                  <a:avLst/>
                </a:prstGeom>
                <a:blipFill rotWithShape="1">
                  <a:blip r:embed="rId28"/>
                  <a:stretch>
                    <a:fillRect t="-10526" r="-21429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4" name="TextBox 83"/>
            <p:cNvSpPr txBox="1"/>
            <p:nvPr/>
          </p:nvSpPr>
          <p:spPr>
            <a:xfrm>
              <a:off x="5895911" y="300629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=</a:t>
              </a:r>
              <a:endParaRPr 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/>
                <p:cNvSpPr txBox="1"/>
                <p:nvPr/>
              </p:nvSpPr>
              <p:spPr>
                <a:xfrm>
                  <a:off x="6649574" y="3027405"/>
                  <a:ext cx="279426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হয়,তবে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</m:oMath>
                  </a14:m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 হবে। </a:t>
                  </a:r>
                  <a:endParaRPr lang="en-US" sz="24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85" name="TextBox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9574" y="3027405"/>
                  <a:ext cx="2794266" cy="461665"/>
                </a:xfrm>
                <a:prstGeom prst="rect">
                  <a:avLst/>
                </a:prstGeom>
                <a:blipFill rotWithShape="1">
                  <a:blip r:embed="rId29"/>
                  <a:stretch>
                    <a:fillRect l="-3412" t="-9211" b="-30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9924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9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95300" y="1333500"/>
            <a:ext cx="81601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18288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3400" y="26670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3400" y="33909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57200" y="4038600"/>
            <a:ext cx="822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7200" y="1371600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655485" y="1295400"/>
            <a:ext cx="0" cy="419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724400" y="1866900"/>
            <a:ext cx="0" cy="354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438400" y="1905000"/>
            <a:ext cx="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858000" y="1866900"/>
            <a:ext cx="0" cy="354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737125" y="1366903"/>
            <a:ext cx="2892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খালি ঘর পূরণ কর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91194" y="2057400"/>
            <a:ext cx="2120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একই রাশির গুন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653430" y="2005208"/>
            <a:ext cx="1899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সূচকীয় রাশি    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88003" y="2005208"/>
            <a:ext cx="1212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ভিত্তি   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34200" y="200520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ঘাত বা সূচক 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3609" y="2952060"/>
            <a:ext cx="1804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2.2.2.2         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791217" y="2868460"/>
                <a:ext cx="684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dirty="0" smtClean="0"/>
                  <a:t>     </a:t>
                </a:r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217" y="2868460"/>
                <a:ext cx="684739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333" r="-14286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5247308" y="2804972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395466" y="2804972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  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97074" y="3517726"/>
            <a:ext cx="1841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3.3.3.3.3.3     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204564" y="3555305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  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33608" y="4267200"/>
            <a:ext cx="2019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a.a.a.a.a.a.a</a:t>
            </a:r>
            <a:r>
              <a:rPr lang="en-US" b="1" dirty="0" smtClean="0"/>
              <a:t>    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133586" y="4154280"/>
                <a:ext cx="5845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dirty="0" smtClean="0"/>
                  <a:t>   </a:t>
                </a:r>
                <a:endParaRPr lang="en-US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586" y="4154280"/>
                <a:ext cx="584584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1770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55"/>
          <p:cNvCxnSpPr/>
          <p:nvPr/>
        </p:nvCxnSpPr>
        <p:spPr>
          <a:xfrm flipV="1">
            <a:off x="495300" y="4694894"/>
            <a:ext cx="8115300" cy="43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3400" y="54864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33399" y="4962580"/>
            <a:ext cx="2257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m.m.m.m.m.m</a:t>
            </a:r>
            <a:r>
              <a:rPr lang="en-US" sz="1600" b="1" dirty="0"/>
              <a:t> </a:t>
            </a:r>
            <a:r>
              <a:rPr lang="en-US" sz="1600" b="1" dirty="0" smtClean="0"/>
              <a:t>    </a:t>
            </a:r>
            <a:endParaRPr lang="en-US" sz="16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7472770" y="4784124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10874" y="344281"/>
            <a:ext cx="1036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দলীয় কাজঃ  প্রতি দলে ৫ জন করে থাকবে।             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53430" y="3517726"/>
                <a:ext cx="4731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3430" y="3517726"/>
                <a:ext cx="473143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1666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111005" y="3511034"/>
            <a:ext cx="539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11414" y="415428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15710" y="4114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91216" y="4962580"/>
                <a:ext cx="5428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216" y="4962580"/>
                <a:ext cx="542841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460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423442" y="486501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63" grpId="0"/>
      <p:bldP spid="64" grpId="0"/>
      <p:bldP spid="31" grpId="0"/>
      <p:bldP spid="2" grpId="0"/>
      <p:bldP spid="3" grpId="0"/>
      <p:bldP spid="4" grpId="0"/>
      <p:bldP spid="6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4403" y="565625"/>
            <a:ext cx="1862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সরল করঃ        </a:t>
            </a:r>
            <a:endParaRPr lang="en-US" sz="2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71879" y="54429"/>
            <a:ext cx="8972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জোড়ায় কাজঃ            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71878" y="1019343"/>
                <a:ext cx="4486061" cy="681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b="1" dirty="0" smtClean="0">
                    <a:latin typeface="NikoshBAN" pitchFamily="2" charset="0"/>
                    <a:cs typeface="NikoshBAN" pitchFamily="2" charset="0"/>
                  </a:rPr>
                  <a:t>১</a:t>
                </a:r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.</a:t>
                </a:r>
                <a:r>
                  <a:rPr lang="bn-BD" sz="24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𝟕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  <a:ea typeface="Cambria Math"/>
                              </a:rPr>
                              <m:t>𝟕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𝟑</m:t>
                            </m:r>
                            <m:r>
                              <a:rPr lang="en-US" sz="2400" b="1" i="1" smtClean="0">
                                <a:latin typeface="Cambria Math"/>
                                <a:ea typeface="Cambria Math"/>
                              </a:rPr>
                              <m:t>×</m:t>
                            </m:r>
                            <m:r>
                              <a:rPr lang="en-US" sz="2400" b="1" i="1" smtClean="0"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                           </a:t>
                </a:r>
                <a:endParaRPr lang="en-US" sz="24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78" y="1019343"/>
                <a:ext cx="4486061" cy="681020"/>
              </a:xfrm>
              <a:prstGeom prst="rect">
                <a:avLst/>
              </a:prstGeom>
              <a:blipFill rotWithShape="1">
                <a:blip r:embed="rId2"/>
                <a:stretch>
                  <a:fillRect l="-2038"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88685" y="1688788"/>
                <a:ext cx="4469254" cy="8030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b="1" dirty="0" smtClean="0">
                    <a:latin typeface="NikoshBAN" pitchFamily="2" charset="0"/>
                    <a:cs typeface="NikoshBAN" pitchFamily="2" charset="0"/>
                  </a:rPr>
                  <a:t>২</a:t>
                </a:r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. </a:t>
                </a:r>
                <a:r>
                  <a:rPr lang="bn-BD" sz="24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bn-BD" sz="2400" b="1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bn-BD" sz="2400" b="1" i="1" smtClean="0">
                                <a:latin typeface="Cambria Math"/>
                              </a:rPr>
                              <m:t>𝟑</m:t>
                            </m:r>
                          </m:deg>
                          <m:e>
                            <m:sSup>
                              <m:sSupPr>
                                <m:ctrlPr>
                                  <a:rPr lang="bn-BD" sz="24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𝟕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  <m:r>
                          <a:rPr lang="en-US" sz="2400" b="1" i="1" smtClean="0">
                            <a:latin typeface="Cambria Math"/>
                          </a:rPr>
                          <m:t>. </m:t>
                        </m:r>
                        <m:rad>
                          <m:rad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en-US" sz="2400" b="1" i="1" smtClean="0">
                                <a:latin typeface="Cambria Math"/>
                              </a:rPr>
                              <m:t>𝟑</m:t>
                            </m:r>
                          </m:deg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𝟕</m:t>
                            </m:r>
                          </m:e>
                        </m:rad>
                      </m:num>
                      <m:den>
                        <m:rad>
                          <m:radPr>
                            <m:ctrlPr>
                              <a:rPr lang="bn-BD" sz="2400" b="1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bn-BD" sz="2400" b="1" i="1" smtClean="0">
                                <a:latin typeface="Cambria Math"/>
                              </a:rPr>
                              <m:t>𝟐</m:t>
                            </m:r>
                          </m:deg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𝟕</m:t>
                            </m:r>
                          </m:e>
                        </m:rad>
                      </m:den>
                    </m:f>
                  </m:oMath>
                </a14:m>
                <a:r>
                  <a:rPr lang="bn-BD" sz="2400" b="1" dirty="0" smtClean="0">
                    <a:latin typeface="NikoshBAN" pitchFamily="2" charset="0"/>
                    <a:cs typeface="NikoshBAN" pitchFamily="2" charset="0"/>
                  </a:rPr>
                  <a:t>          </a:t>
                </a:r>
                <a:endParaRPr lang="en-US" sz="24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85" y="1688788"/>
                <a:ext cx="4469254" cy="803040"/>
              </a:xfrm>
              <a:prstGeom prst="rect">
                <a:avLst/>
              </a:prstGeom>
              <a:blipFill rotWithShape="1">
                <a:blip r:embed="rId3"/>
                <a:stretch>
                  <a:fillRect l="-2183"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4403" y="2538724"/>
                <a:ext cx="4473537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b="1" dirty="0" smtClean="0">
                    <a:latin typeface="NikoshBAN" pitchFamily="2" charset="0"/>
                    <a:cs typeface="NikoshBAN" pitchFamily="2" charset="0"/>
                  </a:rPr>
                  <a:t>৩</a:t>
                </a:r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.</a:t>
                </a:r>
                <a:r>
                  <a:rPr lang="bn-BD" sz="24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bn-BD" sz="2400" b="1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bn-BD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𝟏</m:t>
                            </m:r>
                          </m:sup>
                        </m:sSup>
                        <m:r>
                          <a:rPr lang="bn-BD" sz="2400" b="1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bn-BD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𝟓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𝟏</m:t>
                            </m:r>
                          </m:sup>
                        </m:sSup>
                        <m:r>
                          <a:rPr lang="bn-BD" sz="2400" b="1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</m:sup>
                    </m:sSup>
                  </m:oMath>
                </a14:m>
                <a:endParaRPr lang="en-US" sz="24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03" y="2538724"/>
                <a:ext cx="4473537" cy="470000"/>
              </a:xfrm>
              <a:prstGeom prst="rect">
                <a:avLst/>
              </a:prstGeom>
              <a:blipFill rotWithShape="1">
                <a:blip r:embed="rId4"/>
                <a:stretch>
                  <a:fillRect l="-2044" t="-6410" b="-29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88685" y="3367408"/>
                <a:ext cx="4469254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b="1" dirty="0" smtClean="0">
                    <a:latin typeface="NikoshBAN" pitchFamily="2" charset="0"/>
                    <a:cs typeface="NikoshBAN" pitchFamily="2" charset="0"/>
                  </a:rPr>
                  <a:t>৪</a:t>
                </a:r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.</a:t>
                </a:r>
                <a:r>
                  <a:rPr lang="bn-BD" sz="24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bn-BD" sz="2400" b="1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bn-BD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𝟏</m:t>
                            </m:r>
                          </m:sup>
                        </m:sSup>
                        <m:r>
                          <a:rPr lang="bn-BD" sz="2400" b="1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bn-BD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𝟑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𝒃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𝟏</m:t>
                            </m:r>
                          </m:sup>
                        </m:sSup>
                        <m:r>
                          <a:rPr lang="bn-BD" sz="2400" b="1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bn-BD" sz="24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4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85" y="3367408"/>
                <a:ext cx="4469254" cy="470000"/>
              </a:xfrm>
              <a:prstGeom prst="rect">
                <a:avLst/>
              </a:prstGeom>
              <a:blipFill rotWithShape="1">
                <a:blip r:embed="rId5"/>
                <a:stretch>
                  <a:fillRect l="-2183" t="-6494" b="-31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88685" y="4283685"/>
                <a:ext cx="4504299" cy="681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b="1" dirty="0" smtClean="0">
                    <a:latin typeface="NikoshBAN" pitchFamily="2" charset="0"/>
                    <a:cs typeface="NikoshBAN" pitchFamily="2" charset="0"/>
                  </a:rPr>
                  <a:t> ৫</a:t>
                </a:r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. </a:t>
                </a:r>
                <a:r>
                  <a:rPr lang="bn-BD" sz="24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24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𝟏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4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 smtClean="0">
                                <a:latin typeface="Cambria Math"/>
                              </a:rPr>
                              <m:t>𝒃</m:t>
                            </m:r>
                          </m:den>
                        </m:f>
                        <m:r>
                          <a:rPr lang="en-US" sz="2400" b="1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BD" sz="2400" b="1" dirty="0" smtClean="0">
                    <a:latin typeface="NikoshBAN" pitchFamily="2" charset="0"/>
                    <a:cs typeface="NikoshBAN" pitchFamily="2" charset="0"/>
                  </a:rPr>
                  <a:t>                 </a:t>
                </a:r>
                <a:endParaRPr lang="en-US" sz="24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85" y="4283685"/>
                <a:ext cx="4504299" cy="681020"/>
              </a:xfrm>
              <a:prstGeom prst="rect">
                <a:avLst/>
              </a:prstGeom>
              <a:blipFill rotWithShape="1">
                <a:blip r:embed="rId6"/>
                <a:stretch>
                  <a:fillRect l="-2165" b="-11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84403" y="5105400"/>
                <a:ext cx="4551118" cy="9089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b="1" dirty="0" smtClean="0">
                    <a:latin typeface="NikoshBAN" pitchFamily="2" charset="0"/>
                    <a:cs typeface="NikoshBAN" pitchFamily="2" charset="0"/>
                  </a:rPr>
                  <a:t>৬</a:t>
                </a:r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.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𝟏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/>
                          </a:rPr>
                          <m:t>𝒚</m:t>
                        </m:r>
                      </m:e>
                    </m:rad>
                    <m:r>
                      <a:rPr lang="en-US" sz="2400" b="1" i="1" smtClean="0">
                        <a:latin typeface="Cambria Math"/>
                      </a:rPr>
                      <m:t>.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𝟏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/>
                          </a:rPr>
                          <m:t>𝒛</m:t>
                        </m:r>
                      </m:e>
                    </m:rad>
                    <m:r>
                      <a:rPr lang="en-US" sz="2400" b="1" i="1" smtClean="0">
                        <a:latin typeface="Cambria Math"/>
                      </a:rPr>
                      <m:t>.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𝒛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𝟏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/>
                          </a:rPr>
                          <m:t>𝒙</m:t>
                        </m:r>
                      </m:e>
                    </m:rad>
                  </m:oMath>
                </a14:m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    </a:t>
                </a:r>
              </a:p>
              <a:p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       (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cs typeface="NikoshBAN" pitchFamily="2" charset="0"/>
                      </a:rPr>
                      <m:t>𝒙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&gt;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𝟎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,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𝒚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&gt;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𝟎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,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𝒛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&gt;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𝟎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 )</m:t>
                    </m:r>
                  </m:oMath>
                </a14:m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             </a:t>
                </a:r>
                <a:endParaRPr lang="en-US" sz="24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03" y="5105400"/>
                <a:ext cx="4551118" cy="908903"/>
              </a:xfrm>
              <a:prstGeom prst="rect">
                <a:avLst/>
              </a:prstGeom>
              <a:blipFill rotWithShape="1">
                <a:blip r:embed="rId7"/>
                <a:stretch>
                  <a:fillRect l="-402" b="-14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728028" y="963074"/>
                <a:ext cx="4415971" cy="6792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b="1" dirty="0" smtClean="0">
                    <a:latin typeface="NikoshBAN" pitchFamily="2" charset="0"/>
                    <a:cs typeface="NikoshBAN" pitchFamily="2" charset="0"/>
                  </a:rPr>
                  <a:t>৭</a:t>
                </a:r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𝒏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𝟒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𝟒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𝒏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𝟏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𝒏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÷</m:t>
                        </m:r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                 </a:t>
                </a:r>
                <a:endParaRPr lang="en-US" sz="24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028" y="963074"/>
                <a:ext cx="4415971" cy="679289"/>
              </a:xfrm>
              <a:prstGeom prst="rect">
                <a:avLst/>
              </a:prstGeom>
              <a:blipFill rotWithShape="1">
                <a:blip r:embed="rId8"/>
                <a:stretch>
                  <a:fillRect l="-2210" b="-11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92984" y="1825971"/>
                <a:ext cx="4451015" cy="728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b="1" dirty="0" smtClean="0">
                    <a:latin typeface="NikoshBAN" pitchFamily="2" charset="0"/>
                    <a:cs typeface="NikoshBAN" pitchFamily="2" charset="0"/>
                  </a:rPr>
                  <a:t>৮</a:t>
                </a:r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.</a:t>
                </a:r>
                <a:r>
                  <a:rPr lang="bn-BD" sz="24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𝟑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𝒎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𝟏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bn-BD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24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𝒎</m:t>
                                </m:r>
                              </m:sup>
                            </m:sSup>
                            <m:r>
                              <a:rPr lang="en-US" sz="2400" b="1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𝒎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𝟏</m:t>
                            </m:r>
                          </m:sup>
                        </m:sSup>
                      </m:den>
                    </m:f>
                    <m:r>
                      <a:rPr lang="bn-BD" sz="2400" b="1" i="1" smtClean="0">
                        <a:latin typeface="Cambria Math"/>
                        <a:ea typeface="Cambria Math"/>
                      </a:rPr>
                      <m:t>÷</m:t>
                    </m:r>
                    <m:f>
                      <m:fPr>
                        <m:ctrlPr>
                          <a:rPr lang="bn-BD" sz="24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BD" sz="2400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  <a:ea typeface="Cambria Math"/>
                              </a:rPr>
                              <m:t>𝟗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  <a:ea typeface="Cambria Math"/>
                              </a:rPr>
                              <m:t>𝒎</m:t>
                            </m:r>
                            <m:r>
                              <a:rPr lang="en-US" sz="2400" b="1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sz="2400" b="1" i="1" smtClean="0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bn-BD" sz="2400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2400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latin typeface="Cambria Math"/>
                                    <a:ea typeface="Cambria Math"/>
                                  </a:rPr>
                                  <m:t>𝒎</m:t>
                                </m:r>
                                <m:r>
                                  <a:rPr lang="en-US" sz="2400" b="1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sz="2400" b="1" i="1" smtClean="0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sup>
                            </m:sSup>
                            <m:r>
                              <a:rPr lang="en-US" sz="2400" b="1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  <a:ea typeface="Cambria Math"/>
                              </a:rPr>
                              <m:t>𝒎</m:t>
                            </m:r>
                            <m:r>
                              <a:rPr lang="en-US" sz="2400" b="1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sz="2400" b="1" i="1" smtClean="0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                  </a:t>
                </a:r>
                <a:endParaRPr lang="en-US" sz="24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984" y="1825971"/>
                <a:ext cx="4451015" cy="728917"/>
              </a:xfrm>
              <a:prstGeom prst="rect">
                <a:avLst/>
              </a:prstGeom>
              <a:blipFill rotWithShape="1">
                <a:blip r:embed="rId9"/>
                <a:stretch>
                  <a:fillRect l="-548" b="-4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stCxn id="60" idx="2"/>
          </p:cNvCxnSpPr>
          <p:nvPr/>
        </p:nvCxnSpPr>
        <p:spPr>
          <a:xfrm>
            <a:off x="4657940" y="639204"/>
            <a:ext cx="70089" cy="6218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60" idx="1"/>
          </p:cNvCxnSpPr>
          <p:nvPr/>
        </p:nvCxnSpPr>
        <p:spPr>
          <a:xfrm>
            <a:off x="171879" y="346817"/>
            <a:ext cx="12524" cy="6511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6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457" y="188685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একক কাজঃ 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947" y="649163"/>
            <a:ext cx="2273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প্রমাণ করঃ    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96811" y="3714057"/>
            <a:ext cx="5272633" cy="1001111"/>
            <a:chOff x="620948" y="1517559"/>
            <a:chExt cx="5272633" cy="1001111"/>
          </a:xfrm>
        </p:grpSpPr>
        <p:grpSp>
          <p:nvGrpSpPr>
            <p:cNvPr id="44" name="Group 43"/>
            <p:cNvGrpSpPr/>
            <p:nvPr/>
          </p:nvGrpSpPr>
          <p:grpSpPr>
            <a:xfrm>
              <a:off x="1178040" y="1517559"/>
              <a:ext cx="4715541" cy="1001111"/>
              <a:chOff x="2211401" y="1046161"/>
              <a:chExt cx="4715541" cy="1001111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2211401" y="1132861"/>
                <a:ext cx="4715541" cy="914411"/>
                <a:chOff x="1945842" y="1540152"/>
                <a:chExt cx="4715541" cy="914411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" name="TextBox 5"/>
                    <p:cNvSpPr txBox="1"/>
                    <p:nvPr/>
                  </p:nvSpPr>
                  <p:spPr>
                    <a:xfrm>
                      <a:off x="2286000" y="1574104"/>
                      <a:ext cx="531619" cy="46820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p>
                              <m:sSup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𝑙</m:t>
                                </m:r>
                              </m:sup>
                            </m:sSup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6" name="TextBox 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86000" y="1574104"/>
                      <a:ext cx="531619" cy="468205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 t="-9211" r="-22989" b="-3026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" name="TextBox 6"/>
                    <p:cNvSpPr txBox="1"/>
                    <p:nvPr/>
                  </p:nvSpPr>
                  <p:spPr>
                    <a:xfrm>
                      <a:off x="2191102" y="1937359"/>
                      <a:ext cx="659219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p>
                              <m:sSup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𝑚</m:t>
                                </m:r>
                              </m:sup>
                            </m:sSup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7" name="TextBox 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91102" y="1937359"/>
                      <a:ext cx="659219" cy="461665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t="-10526" r="-19444" b="-2894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" name="TextBox 7"/>
                    <p:cNvSpPr txBox="1"/>
                    <p:nvPr/>
                  </p:nvSpPr>
                  <p:spPr>
                    <a:xfrm>
                      <a:off x="3378896" y="1593182"/>
                      <a:ext cx="659219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p>
                              <m:sSup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𝑚</m:t>
                                </m:r>
                              </m:sup>
                            </m:sSup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8" name="TextBox 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378896" y="1593182"/>
                      <a:ext cx="659219" cy="461665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 t="-10667" r="-18519" b="-30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3398729" y="1931096"/>
                      <a:ext cx="59509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p>
                              <m:sSup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p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9" name="TextBox 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398729" y="1931096"/>
                      <a:ext cx="595098" cy="461665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 t="-10526" r="-20408" b="-2894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" name="TextBox 9"/>
                    <p:cNvSpPr txBox="1"/>
                    <p:nvPr/>
                  </p:nvSpPr>
                  <p:spPr>
                    <a:xfrm>
                      <a:off x="4628174" y="1616013"/>
                      <a:ext cx="59509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p>
                              <m:sSup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p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10" name="TextBox 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628174" y="1616013"/>
                      <a:ext cx="595098" cy="461665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 t="-10526" r="-20619" b="-2894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" name="TextBox 10"/>
                    <p:cNvSpPr txBox="1"/>
                    <p:nvPr/>
                  </p:nvSpPr>
                  <p:spPr>
                    <a:xfrm>
                      <a:off x="4580245" y="1986358"/>
                      <a:ext cx="531619" cy="46820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p>
                              <m:sSup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𝑙</m:t>
                                </m:r>
                              </m:sup>
                            </m:sSup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11" name="TextBox 1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580245" y="1986358"/>
                      <a:ext cx="531619" cy="468205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 t="-9091" r="-24138" b="-2857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3" name="TextBox 12"/>
                <p:cNvSpPr txBox="1"/>
                <p:nvPr/>
              </p:nvSpPr>
              <p:spPr>
                <a:xfrm>
                  <a:off x="1945842" y="1544327"/>
                  <a:ext cx="370614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800" dirty="0" smtClean="0"/>
                    <a:t>(</a:t>
                  </a:r>
                  <a:endParaRPr lang="en-US" sz="4800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3058571" y="1559542"/>
                  <a:ext cx="370614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800" dirty="0" smtClean="0"/>
                    <a:t>(</a:t>
                  </a:r>
                  <a:endParaRPr lang="en-US" sz="4800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4231779" y="1583416"/>
                  <a:ext cx="370614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800" dirty="0" smtClean="0"/>
                    <a:t>(</a:t>
                  </a:r>
                  <a:endParaRPr lang="en-US" sz="4800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2709301" y="1540152"/>
                  <a:ext cx="370614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800" dirty="0" smtClean="0"/>
                    <a:t>)</a:t>
                  </a:r>
                  <a:endParaRPr lang="en-US" sz="4800" dirty="0"/>
                </a:p>
              </p:txBody>
            </p: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2268507" y="1970070"/>
                  <a:ext cx="549112" cy="167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TextBox 25"/>
                <p:cNvSpPr txBox="1"/>
                <p:nvPr/>
              </p:nvSpPr>
              <p:spPr>
                <a:xfrm>
                  <a:off x="3891621" y="1574104"/>
                  <a:ext cx="370614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800" dirty="0" smtClean="0"/>
                    <a:t>)</a:t>
                  </a:r>
                  <a:endParaRPr lang="en-US" sz="4800" dirty="0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5129946" y="1595454"/>
                  <a:ext cx="370614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800" dirty="0" smtClean="0"/>
                    <a:t>)</a:t>
                  </a:r>
                  <a:endParaRPr lang="en-US" sz="4800" dirty="0"/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5702773" y="1728993"/>
                  <a:ext cx="413896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b="1" dirty="0" smtClean="0"/>
                    <a:t>=</a:t>
                  </a:r>
                  <a:endParaRPr lang="en-US" sz="3600" b="1" dirty="0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6242679" y="1728993"/>
                  <a:ext cx="418704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b="1" dirty="0" smtClean="0"/>
                    <a:t>1</a:t>
                  </a:r>
                  <a:endParaRPr lang="en-US" sz="3600" b="1" dirty="0"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3378896" y="1986770"/>
                  <a:ext cx="596465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4551648" y="2005060"/>
                  <a:ext cx="57829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3083178" y="1046161"/>
                    <a:ext cx="37459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1" name="TextBox 4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83178" y="1046161"/>
                    <a:ext cx="374590" cy="369332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t="-8333" r="-19672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4248947" y="1070222"/>
                    <a:ext cx="31701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2" name="TextBox 4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48947" y="1070222"/>
                    <a:ext cx="317010" cy="36933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t="-8333" r="-25000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5475317" y="1132861"/>
                    <a:ext cx="4355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3" name="TextBox 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75317" y="1132861"/>
                    <a:ext cx="435504" cy="369332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t="-8197" r="-18056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4" name="TextBox 3"/>
            <p:cNvSpPr txBox="1"/>
            <p:nvPr/>
          </p:nvSpPr>
          <p:spPr>
            <a:xfrm>
              <a:off x="620948" y="1844226"/>
              <a:ext cx="5565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2400" dirty="0" smtClean="0"/>
                <a:t>১</a:t>
              </a:r>
              <a:r>
                <a:rPr lang="en-US" sz="2400" dirty="0" smtClean="0"/>
                <a:t>.</a:t>
              </a:r>
              <a:r>
                <a:rPr lang="bn-BD" sz="2400" dirty="0" smtClean="0"/>
                <a:t> </a:t>
              </a:r>
              <a:endParaRPr lang="en-US" sz="24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42887" y="4953000"/>
            <a:ext cx="6578594" cy="885499"/>
            <a:chOff x="736606" y="2796143"/>
            <a:chExt cx="6578594" cy="885499"/>
          </a:xfrm>
        </p:grpSpPr>
        <p:grpSp>
          <p:nvGrpSpPr>
            <p:cNvPr id="51" name="Group 50"/>
            <p:cNvGrpSpPr/>
            <p:nvPr/>
          </p:nvGrpSpPr>
          <p:grpSpPr>
            <a:xfrm>
              <a:off x="736606" y="2796143"/>
              <a:ext cx="4827295" cy="885499"/>
              <a:chOff x="661824" y="3359891"/>
              <a:chExt cx="4827295" cy="88549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1473872" y="3359891"/>
                    <a:ext cx="894156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</a:rPr>
                                <m:t>𝒑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𝒒</m:t>
                              </m:r>
                            </m:sup>
                          </m:sSup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17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73872" y="3359891"/>
                    <a:ext cx="894156" cy="461665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t="-10667" r="-13605" b="-30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1489169" y="3765678"/>
                    <a:ext cx="711990" cy="47000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𝒓</m:t>
                              </m:r>
                            </m:sup>
                          </m:sSup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89169" y="3765678"/>
                    <a:ext cx="711990" cy="470000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t="-7792" r="-17241" b="-2987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2909326" y="3385066"/>
                    <a:ext cx="87607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</a:rPr>
                                <m:t>𝒒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𝒓</m:t>
                              </m:r>
                            </m:sup>
                          </m:sSup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9326" y="3385066"/>
                    <a:ext cx="876074" cy="461665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t="-10526" r="-13986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2909326" y="3775390"/>
                    <a:ext cx="731226" cy="47000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𝒑</m:t>
                              </m:r>
                            </m:sup>
                          </m:sSup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21" name="TextBox 2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9326" y="3775390"/>
                    <a:ext cx="731226" cy="470000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t="-7792" r="-17647" b="-2987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4610673" y="3383359"/>
                    <a:ext cx="878446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</a:rPr>
                                <m:t>𝒓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𝒑</m:t>
                              </m:r>
                            </m:sup>
                          </m:sSup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10673" y="3383359"/>
                    <a:ext cx="878446" cy="461665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 t="-10667" r="-13889" b="-30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4616317" y="3759944"/>
                    <a:ext cx="728020" cy="47000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𝒒</m:t>
                              </m:r>
                            </m:sup>
                          </m:sSup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16317" y="3759944"/>
                    <a:ext cx="728020" cy="470000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 t="-7792" r="-16807" b="-2987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5" name="Straight Connector 24"/>
              <p:cNvCxnSpPr/>
              <p:nvPr/>
            </p:nvCxnSpPr>
            <p:spPr>
              <a:xfrm>
                <a:off x="1520596" y="3811844"/>
                <a:ext cx="71673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909326" y="3754398"/>
                <a:ext cx="62327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4554545" y="3754398"/>
                <a:ext cx="81802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3910317" y="3569732"/>
                    <a:ext cx="473206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48" name="TextBox 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10317" y="3569732"/>
                    <a:ext cx="473206" cy="461665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 t="-10526" r="-27273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2312113" y="3581012"/>
                    <a:ext cx="473206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49" name="TextBox 4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12113" y="3581012"/>
                    <a:ext cx="473206" cy="461665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 t="-10526" r="-27273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0" name="TextBox 49"/>
              <p:cNvSpPr txBox="1"/>
              <p:nvPr/>
            </p:nvSpPr>
            <p:spPr>
              <a:xfrm>
                <a:off x="661824" y="3590724"/>
                <a:ext cx="5725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BD" sz="2400" b="1" dirty="0" smtClean="0"/>
                  <a:t>২</a:t>
                </a:r>
                <a:r>
                  <a:rPr lang="en-US" sz="2400" b="1" dirty="0" smtClean="0"/>
                  <a:t>.</a:t>
                </a:r>
                <a:r>
                  <a:rPr lang="bn-BD" sz="2400" b="1" dirty="0" smtClean="0"/>
                  <a:t> </a:t>
                </a:r>
                <a:endParaRPr lang="en-US" sz="2400" b="1" dirty="0"/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5646838" y="2983433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=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994400" y="2965421"/>
              <a:ext cx="1320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1</a:t>
              </a:r>
              <a:endParaRPr lang="en-US" sz="28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0543" y="1034143"/>
                <a:ext cx="3935886" cy="6456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bn-BD" sz="2400" b="1" dirty="0" smtClean="0">
                    <a:latin typeface="NikoshBAN" pitchFamily="2" charset="0"/>
                    <a:cs typeface="NikoshBAN" pitchFamily="2" charset="0"/>
                  </a:rPr>
                  <a:t>৯</a:t>
                </a:r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𝟒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𝒏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𝒏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sz="2400" b="1" i="1" dirty="0" smtClean="0">
                            <a:latin typeface="Cambria Math"/>
                          </a:rPr>
                          <m:t>𝒏</m:t>
                        </m:r>
                      </m:sup>
                    </m:sSup>
                    <m:r>
                      <a:rPr lang="en-US" sz="2400" b="1" i="1" dirty="0" smtClean="0">
                        <a:latin typeface="Cambria Math"/>
                      </a:rPr>
                      <m:t>+</m:t>
                    </m:r>
                    <m:r>
                      <a:rPr lang="en-US" sz="2400" b="1" i="1" dirty="0" smtClean="0">
                        <a:latin typeface="Cambria Math"/>
                      </a:rPr>
                      <m:t>𝟏</m:t>
                    </m:r>
                  </m:oMath>
                </a14:m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                  </a:t>
                </a:r>
                <a:endParaRPr lang="en-US" sz="24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43" y="1034143"/>
                <a:ext cx="3935886" cy="645690"/>
              </a:xfrm>
              <a:prstGeom prst="rect">
                <a:avLst/>
              </a:prstGeom>
              <a:blipFill rotWithShape="1">
                <a:blip r:embed="rId19"/>
                <a:stretch>
                  <a:fillRect b="-12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21040" y="1796142"/>
                <a:ext cx="5461495" cy="6810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BD" sz="2400" b="1" dirty="0" smtClean="0">
                    <a:latin typeface="NikoshBAN" pitchFamily="2" charset="0"/>
                    <a:cs typeface="NikoshBAN" pitchFamily="2" charset="0"/>
                  </a:rPr>
                  <a:t>১০</a:t>
                </a:r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𝒑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𝟏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𝟑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𝒑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𝒒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𝟓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𝒑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𝒒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𝟔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𝒑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𝟑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𝒑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𝟔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𝒑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𝒑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𝟏𝟓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𝒒</m:t>
                            </m:r>
                          </m:sup>
                        </m:sSup>
                      </m:den>
                    </m:f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                          </a:t>
                </a:r>
                <a:endParaRPr lang="en-US" sz="24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40" y="1796142"/>
                <a:ext cx="5461495" cy="681084"/>
              </a:xfrm>
              <a:prstGeom prst="rect">
                <a:avLst/>
              </a:prstGeom>
              <a:blipFill rotWithShape="1">
                <a:blip r:embed="rId20"/>
                <a:stretch>
                  <a:fillRect b="-11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828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2286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9931052" cy="3518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সরল করঃ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3</a:t>
            </a:r>
            <a:r>
              <a:rPr lang="en-US" sz="4400" baseline="5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.3</a:t>
            </a:r>
            <a:r>
              <a:rPr lang="en-US" sz="4400" baseline="5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5</a:t>
            </a:r>
            <a:r>
              <a:rPr lang="en-US" sz="4400" baseline="5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/5</a:t>
            </a:r>
            <a:r>
              <a:rPr lang="en-US" sz="4400" baseline="5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aseline="50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p+q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/a</a:t>
            </a:r>
            <a:r>
              <a:rPr lang="en-US" sz="4400" baseline="5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2r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aseline="50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q+r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/a</a:t>
            </a:r>
            <a:r>
              <a:rPr lang="en-US" sz="4400" baseline="5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2p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aseline="50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r+p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/a</a:t>
            </a:r>
            <a:r>
              <a:rPr lang="en-US" sz="4400" baseline="5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2q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)=?</a:t>
            </a:r>
            <a:endParaRPr lang="en-US" sz="4400" baseline="50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endParaRPr lang="en-US" sz="2800" dirty="0" smtClean="0">
              <a:latin typeface="Britannic Bold" pitchFamily="34" charset="0"/>
              <a:cs typeface="NikoshBAN" pitchFamily="2" charset="0"/>
            </a:endParaRPr>
          </a:p>
          <a:p>
            <a:pPr marL="457200" indent="-457200" algn="ctr"/>
            <a:endParaRPr lang="en-US" sz="2800" baseline="50000" dirty="0" smtClean="0">
              <a:latin typeface="Britannic Bold" pitchFamily="34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2259" y="3810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105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" y="192475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প্রমান করঃ</a:t>
            </a:r>
            <a:r>
              <a:rPr lang="bn-BD" sz="1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4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2971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711232" y="2817912"/>
            <a:ext cx="6661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5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5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80000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5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50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50000" dirty="0" err="1" smtClean="0">
                <a:latin typeface="Times New Roman" pitchFamily="18" charset="0"/>
                <a:cs typeface="Times New Roman" pitchFamily="18" charset="0"/>
              </a:rPr>
              <a:t>b+c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.(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50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5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80000" dirty="0" err="1" smtClean="0">
                <a:latin typeface="Times New Roman" pitchFamily="18" charset="0"/>
                <a:cs typeface="Times New Roman" pitchFamily="18" charset="0"/>
              </a:rPr>
              <a:t>c+a</a:t>
            </a:r>
            <a:endParaRPr lang="en-US" sz="2000" baseline="8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33600" y="2817912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12410" y="189528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030953" y="1660913"/>
            <a:ext cx="2666998" cy="1049277"/>
            <a:chOff x="3810002" y="2448580"/>
            <a:chExt cx="2666998" cy="104927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810002" y="2938229"/>
              <a:ext cx="1447798" cy="33571"/>
            </a:xfrm>
            <a:prstGeom prst="lin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035859" y="2448580"/>
              <a:ext cx="840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2800" baseline="300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en-US" sz="2800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38600" y="3036192"/>
              <a:ext cx="6517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</a:t>
              </a:r>
              <a:r>
                <a:rPr lang="en-US" sz="2400" baseline="30000" dirty="0" smtClean="0"/>
                <a:t>p</a:t>
              </a:r>
              <a:endParaRPr lang="en-US" sz="2400" baseline="30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57800" y="2714472"/>
              <a:ext cx="4698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=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15000" y="27432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</a:t>
              </a:r>
              <a:r>
                <a:rPr lang="en-US" sz="2400" baseline="30000" dirty="0" smtClean="0"/>
                <a:t>p</a:t>
              </a:r>
              <a:endParaRPr lang="en-US" sz="2400" baseline="300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33232" y="2925633"/>
            <a:ext cx="2167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মান নির্ণয় করঃ </a:t>
            </a:r>
            <a:endParaRPr lang="en-US" sz="24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42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304800"/>
            <a:ext cx="8229600" cy="1039427"/>
          </a:xfrm>
        </p:spPr>
        <p:txBody>
          <a:bodyPr>
            <a:noAutofit/>
          </a:bodyPr>
          <a:lstStyle/>
          <a:p>
            <a:r>
              <a:rPr lang="bn-BD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71600"/>
            <a:ext cx="7668420" cy="5095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1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511629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048000"/>
            <a:ext cx="4040188" cy="639762"/>
          </a:xfrm>
        </p:spPr>
        <p:txBody>
          <a:bodyPr/>
          <a:lstStyle/>
          <a:p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শিক্ষক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3505200"/>
            <a:ext cx="4040188" cy="3951288"/>
          </a:xfrm>
          <a:prstGeom prst="rect">
            <a:avLst/>
          </a:prstGeom>
        </p:spPr>
        <p:txBody>
          <a:bodyPr/>
          <a:lstStyle/>
          <a:p>
            <a:r>
              <a:rPr lang="bn-BD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হিরণ্ময় কবিরাজ</a:t>
            </a:r>
          </a:p>
          <a:p>
            <a:r>
              <a:rPr lang="bn-BD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bn-BD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চৌধুরী আব্দুল হামিদ   একাডেমী</a:t>
            </a:r>
          </a:p>
          <a:p>
            <a:r>
              <a:rPr lang="bn-BD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বরাট, গোয়ালন্দ      রাজবাড়ী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01748986869</a:t>
            </a:r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1" y="2057400"/>
            <a:ext cx="4041775" cy="639762"/>
          </a:xfrm>
        </p:spPr>
        <p:txBody>
          <a:bodyPr/>
          <a:lstStyle/>
          <a:p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743200"/>
            <a:ext cx="4041775" cy="3951288"/>
          </a:xfrm>
          <a:prstGeom prst="rect">
            <a:avLst/>
          </a:prstGeom>
        </p:spPr>
        <p:txBody>
          <a:bodyPr/>
          <a:lstStyle/>
          <a:p>
            <a:r>
              <a:rPr lang="bn-BD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শ্রেণীঃ 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9</a:t>
            </a:r>
            <a:r>
              <a:rPr lang="bn-BD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ম/১০ম </a:t>
            </a:r>
          </a:p>
          <a:p>
            <a:r>
              <a:rPr lang="bn-BD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 গণিত </a:t>
            </a:r>
          </a:p>
          <a:p>
            <a:r>
              <a:rPr lang="bn-BD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অধ্যায়ঃ প্রথম </a:t>
            </a:r>
          </a:p>
          <a:p>
            <a:r>
              <a:rPr lang="bn-BD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শিক্ষার্থীঃ ৮০ জন</a:t>
            </a:r>
          </a:p>
          <a:p>
            <a:r>
              <a:rPr lang="bn-BD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8600"/>
            <a:ext cx="257175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99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9507" y="904220"/>
            <a:ext cx="61722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6600" dirty="0" smtClean="0">
                <a:solidFill>
                  <a:srgbClr val="FF0000"/>
                </a:solidFill>
              </a:rPr>
              <a:t> </a:t>
            </a:r>
            <a:r>
              <a:rPr lang="en-US" sz="16600" dirty="0" smtClean="0">
                <a:solidFill>
                  <a:srgbClr val="FF0000"/>
                </a:solidFill>
              </a:rPr>
              <a:t>a</a:t>
            </a:r>
            <a:r>
              <a:rPr lang="en-US" sz="16600" baseline="30000" dirty="0" smtClean="0">
                <a:solidFill>
                  <a:srgbClr val="FF0000"/>
                </a:solidFill>
              </a:rPr>
              <a:t>5</a:t>
            </a:r>
            <a:endParaRPr lang="en-US" sz="1050" baseline="30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2356" y="381000"/>
            <a:ext cx="7773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ছবি দেখে নিচের প্রশ্নের উত্তর দাও 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1999" y="3551098"/>
            <a:ext cx="916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প্রশ্নঃ </a:t>
            </a:r>
            <a:endParaRPr lang="en-US" sz="2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52183" y="3535348"/>
                <a:ext cx="6982217" cy="475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b="1" dirty="0" smtClean="0">
                    <a:solidFill>
                      <a:srgbClr val="FFC000"/>
                    </a:solidFill>
                    <a:latin typeface="NikoshBAN" pitchFamily="2" charset="0"/>
                    <a:cs typeface="NikoshBAN" pitchFamily="2" charset="0"/>
                  </a:rPr>
                  <a:t>বলতো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2400" b="1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FFC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b="1" dirty="0" smtClean="0">
                    <a:solidFill>
                      <a:srgbClr val="FFC000"/>
                    </a:solidFill>
                    <a:latin typeface="NikoshBAN" pitchFamily="2" charset="0"/>
                    <a:cs typeface="NikoshBAN" pitchFamily="2" charset="0"/>
                  </a:rPr>
                  <a:t>এই রাশির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C000"/>
                        </a:solidFill>
                        <a:latin typeface="Cambria Math"/>
                      </a:rPr>
                      <m:t>𝟓</m:t>
                    </m:r>
                  </m:oMath>
                </a14:m>
                <a:r>
                  <a:rPr lang="en-US" sz="2400" b="1" dirty="0" smtClean="0">
                    <a:solidFill>
                      <a:srgbClr val="FFC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b="1" dirty="0" smtClean="0">
                    <a:solidFill>
                      <a:srgbClr val="FFC000"/>
                    </a:solidFill>
                    <a:latin typeface="NikoshBAN" pitchFamily="2" charset="0"/>
                    <a:cs typeface="NikoshBAN" pitchFamily="2" charset="0"/>
                  </a:rPr>
                  <a:t> কে কি বলা হয় ? </a:t>
                </a:r>
                <a:endParaRPr lang="en-US" sz="2400" b="1" dirty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183" y="3535348"/>
                <a:ext cx="6982217" cy="475451"/>
              </a:xfrm>
              <a:prstGeom prst="rect">
                <a:avLst/>
              </a:prstGeom>
              <a:blipFill rotWithShape="1">
                <a:blip r:embed="rId2"/>
                <a:stretch>
                  <a:fillRect l="-1397" t="-5128" b="-3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50518" y="4166992"/>
            <a:ext cx="927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উত্তরঃ </a:t>
            </a:r>
            <a:endParaRPr lang="en-US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8487" y="4154466"/>
            <a:ext cx="2740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সূচক    </a:t>
            </a:r>
            <a:endParaRPr lang="en-US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2940" y="1107705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ঘোষণঃ 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304985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আমাদের আজকের পাঠ ---</a:t>
            </a:r>
            <a:endParaRPr lang="en-US" sz="36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8534" y="3505200"/>
            <a:ext cx="2401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সূচক     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85814" y="320415"/>
            <a:ext cx="51304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bn-BD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5506" y="1089857"/>
            <a:ext cx="62410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bn-BD" sz="3600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bn-BD" sz="3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শেষে </a:t>
            </a:r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আমরা-</a:t>
            </a:r>
            <a:endParaRPr lang="bn-BD" sz="36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5507" y="2283767"/>
            <a:ext cx="72608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2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সূচক কি তা বলতে পারবে। </a:t>
            </a:r>
          </a:p>
        </p:txBody>
      </p:sp>
      <p:sp>
        <p:nvSpPr>
          <p:cNvPr id="6" name="Rectangle 5"/>
          <p:cNvSpPr/>
          <p:nvPr/>
        </p:nvSpPr>
        <p:spPr>
          <a:xfrm>
            <a:off x="845507" y="3350631"/>
            <a:ext cx="72608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2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সূচকের </a:t>
            </a:r>
            <a:r>
              <a:rPr lang="bn-BD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সূত্র গুলো বর্ণনা </a:t>
            </a:r>
            <a:r>
              <a:rPr lang="bn-BD" sz="2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 পারবে।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813148" y="4296189"/>
            <a:ext cx="73049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2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সূচক সংক্রান্ত সমস্যাবলী সমাধান করতে পারবে।</a:t>
            </a:r>
            <a:r>
              <a:rPr lang="bn-BD" sz="2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762000" y="8382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00200" y="838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Black" pitchFamily="34" charset="0"/>
                <a:cs typeface="NikoshBAN" pitchFamily="2" charset="0"/>
              </a:rPr>
              <a:t>2</a:t>
            </a:r>
            <a:endParaRPr lang="en-US" sz="2400" dirty="0">
              <a:latin typeface="Arial Black" pitchFamily="34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769203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</a:t>
            </a: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2x1=2</a:t>
            </a:r>
            <a:r>
              <a:rPr lang="en-US" sz="48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endParaRPr lang="en-US" sz="4800" b="1" baseline="30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1066800" y="2017414"/>
            <a:ext cx="1524000" cy="1524000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00200" y="3585401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 Black" pitchFamily="34" charset="0"/>
                <a:cs typeface="NikoshBAN" pitchFamily="2" charset="0"/>
              </a:rPr>
              <a:t>2</a:t>
            </a:r>
            <a:endParaRPr lang="en-US" sz="2400" dirty="0">
              <a:latin typeface="Arial Black" pitchFamily="34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7075" y="243840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 Black" pitchFamily="34" charset="0"/>
                <a:cs typeface="NikoshBAN" pitchFamily="2" charset="0"/>
              </a:rPr>
              <a:t>2</a:t>
            </a:r>
            <a:endParaRPr lang="en-US" sz="2400" dirty="0">
              <a:latin typeface="Arial Black" pitchFamily="34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90800" y="2590800"/>
            <a:ext cx="19351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ক্ষেত্রফল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19600" y="2514600"/>
            <a:ext cx="671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4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15240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</a:rPr>
              <a:t>=</a:t>
            </a:r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</a:rPr>
              <a:t>2x2=2</a:t>
            </a:r>
            <a:r>
              <a:rPr lang="en-US" sz="5400" b="1" baseline="30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en-US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9600" y="2514600"/>
            <a:ext cx="671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4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4419600" y="2514600"/>
            <a:ext cx="671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4</a:t>
            </a:r>
            <a:endParaRPr lang="en-US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600200" y="838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Black" pitchFamily="34" charset="0"/>
                <a:cs typeface="NikoshBAN" pitchFamily="2" charset="0"/>
              </a:rPr>
              <a:t>2</a:t>
            </a:r>
            <a:endParaRPr lang="en-US" sz="2400" dirty="0">
              <a:latin typeface="Arial Black" pitchFamily="34" charset="0"/>
              <a:cs typeface="NikoshBAN" pitchFamily="2" charset="0"/>
            </a:endParaRPr>
          </a:p>
        </p:txBody>
      </p:sp>
      <p:sp>
        <p:nvSpPr>
          <p:cNvPr id="22" name="Cube 21"/>
          <p:cNvSpPr/>
          <p:nvPr/>
        </p:nvSpPr>
        <p:spPr>
          <a:xfrm>
            <a:off x="652713" y="4339546"/>
            <a:ext cx="1905000" cy="1828800"/>
          </a:xfrm>
          <a:prstGeom prst="cub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971800" y="48006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আয়তন=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8200" y="4800600"/>
            <a:ext cx="53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latin typeface="Arial Black" pitchFamily="34" charset="0"/>
                <a:cs typeface="NikoshBAN" pitchFamily="2" charset="0"/>
              </a:rPr>
              <a:t>৪</a:t>
            </a:r>
            <a:endParaRPr lang="en-US" sz="2400" b="1" dirty="0">
              <a:latin typeface="Arial Black" pitchFamily="34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38800" y="26670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</a:rPr>
              <a:t>=2x2x2=2</a:t>
            </a:r>
            <a:r>
              <a:rPr lang="en-US" sz="5400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en-US" sz="5400" b="1" baseline="30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200" y="4800600"/>
            <a:ext cx="53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latin typeface="Arial Black" pitchFamily="34" charset="0"/>
                <a:cs typeface="NikoshBAN" pitchFamily="2" charset="0"/>
              </a:rPr>
              <a:t>৪</a:t>
            </a:r>
            <a:endParaRPr lang="en-US" sz="2400" b="1" dirty="0">
              <a:latin typeface="Arial Black" pitchFamily="34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5840" y="152400"/>
            <a:ext cx="475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পাঠ উপস্থাপনঃ       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2578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616834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61289" y="576319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393 L 0.10938 -0.03515 C 0.13229 -0.04394 0.16649 -0.04833 0.20226 -0.04833 C 0.24306 -0.04833 0.27569 -0.04394 0.29861 -0.03515 L 0.40833 0.00393 " pathEditMode="relative" rAng="0" ptsTypes="FffFF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00" y="-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98 -0.01943 L 0.00868 -0.05898 C 0.01163 -0.06638 0.02083 -0.07725 0.03003 -0.08742 C 0.03993 -0.09806 0.04826 -0.10639 0.05538 -0.11009 L 0.08836 -0.13113 " pathEditMode="relative" rAng="-2381221" ptsTypes="FffFF">
                                      <p:cBhvr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0" y="-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75486E-6 L 0.07083 -0.31383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-1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5" grpId="0"/>
      <p:bldP spid="17" grpId="0"/>
      <p:bldP spid="20" grpId="0"/>
      <p:bldP spid="18" grpId="0"/>
      <p:bldP spid="19" grpId="0"/>
      <p:bldP spid="22" grpId="0" animBg="1"/>
      <p:bldP spid="23" grpId="0"/>
      <p:bldP spid="27" grpId="0"/>
      <p:bldP spid="28" grpId="0"/>
      <p:bldP spid="2" grpId="0"/>
      <p:bldP spid="3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52400"/>
            <a:ext cx="7086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2">
                    <a:lumMod val="50000"/>
                  </a:schemeClr>
                </a:solidFill>
              </a:rPr>
              <a:t>2=2x1=2</a:t>
            </a:r>
            <a:r>
              <a:rPr lang="en-US" sz="4800" b="1" baseline="50000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</a:p>
          <a:p>
            <a:r>
              <a:rPr lang="en-US" sz="4800" b="1" dirty="0" smtClean="0">
                <a:solidFill>
                  <a:schemeClr val="bg2">
                    <a:lumMod val="50000"/>
                  </a:schemeClr>
                </a:solidFill>
              </a:rPr>
              <a:t>4=2x2=2</a:t>
            </a:r>
            <a:r>
              <a:rPr lang="en-US" sz="4800" b="1" baseline="500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</a:p>
          <a:p>
            <a:r>
              <a:rPr lang="en-US" sz="4800" b="1" dirty="0" smtClean="0">
                <a:solidFill>
                  <a:schemeClr val="bg2">
                    <a:lumMod val="50000"/>
                  </a:schemeClr>
                </a:solidFill>
              </a:rPr>
              <a:t>8=2x2x2=2</a:t>
            </a:r>
            <a:r>
              <a:rPr lang="en-US" sz="4800" b="1" baseline="50000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</a:p>
          <a:p>
            <a:endParaRPr lang="en-US" baseline="5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438400"/>
                <a:ext cx="85344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উপরের  সংখ্যাগুলোতে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𝟐</m:t>
                    </m:r>
                  </m:oMath>
                </a14:m>
                <a:r>
                  <a:rPr lang="bn-BD" sz="32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উৎপাদকটি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𝟐</m:t>
                    </m:r>
                  </m:oMath>
                </a14:m>
                <a:r>
                  <a:rPr lang="bn-BD" sz="32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এ আছে একবার ,</a:t>
                </a:r>
              </a:p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𝟒</m:t>
                    </m:r>
                  </m:oMath>
                </a14:m>
                <a:r>
                  <a:rPr lang="bn-BD" sz="32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এ আছে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𝟐</m:t>
                    </m:r>
                  </m:oMath>
                </a14:m>
                <a:r>
                  <a:rPr lang="bn-BD" sz="32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বার এবং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𝟖</m:t>
                    </m:r>
                  </m:oMath>
                </a14:m>
                <a:r>
                  <a:rPr lang="bn-BD" sz="32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এ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𝟐</m:t>
                    </m:r>
                  </m:oMath>
                </a14:m>
                <a:r>
                  <a:rPr lang="bn-BD" sz="32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আছে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𝟑</m:t>
                    </m:r>
                  </m:oMath>
                </a14:m>
                <a:r>
                  <a:rPr lang="bn-BD" sz="32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বার</a:t>
                </a:r>
                <a:r>
                  <a:rPr lang="en-US" sz="32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2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। এভাবে কোনো</a:t>
                </a:r>
                <a:r>
                  <a:rPr lang="en-US" sz="32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2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রাশিতে একটি উৎপাদক এক বা একাধিক বার আসতে পারে , এরুপ উৎপাদক কে আমরা বলি ভিত্তি বা </a:t>
                </a:r>
                <a:r>
                  <a:rPr lang="en-US" sz="32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base </a:t>
                </a:r>
                <a:r>
                  <a:rPr lang="bn-BD" sz="32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এবং যতবার আসছে সে সংখ্যাটি কে বলি </a:t>
                </a:r>
                <a:r>
                  <a:rPr lang="en-US" sz="32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power </a:t>
                </a:r>
                <a:r>
                  <a:rPr lang="bn-BD" sz="32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বা সূচক।  </a:t>
                </a:r>
              </a:p>
              <a:p>
                <a:r>
                  <a:rPr lang="bn-BD" sz="2800" b="1" dirty="0" smtClean="0">
                    <a:solidFill>
                      <a:srgbClr val="7030A0"/>
                    </a:solidFill>
                    <a:latin typeface="Arial Narrow" pitchFamily="34" charset="0"/>
                    <a:cs typeface="NikoshBAN" pitchFamily="2" charset="0"/>
                  </a:rPr>
                  <a:t>                       </a:t>
                </a:r>
              </a:p>
              <a:p>
                <a:r>
                  <a:rPr lang="bn-BD" sz="3600" b="1" dirty="0" smtClean="0">
                    <a:solidFill>
                      <a:srgbClr val="7030A0"/>
                    </a:solidFill>
                    <a:latin typeface="Arial Narrow" pitchFamily="34" charset="0"/>
                    <a:cs typeface="NikoshBAN" pitchFamily="2" charset="0"/>
                  </a:rPr>
                  <a:t>                             </a:t>
                </a:r>
                <a:r>
                  <a:rPr lang="en-US" sz="3600" b="1" dirty="0" smtClean="0">
                    <a:solidFill>
                      <a:srgbClr val="7030A0"/>
                    </a:solidFill>
                    <a:latin typeface="Arial Narrow" pitchFamily="34" charset="0"/>
                    <a:cs typeface="NikoshBAN" pitchFamily="2" charset="0"/>
                  </a:rPr>
                  <a:t>81=3x3x3x3=3</a:t>
                </a:r>
                <a:r>
                  <a:rPr lang="en-US" sz="3600" b="1" baseline="50000" dirty="0" smtClean="0">
                    <a:solidFill>
                      <a:srgbClr val="7030A0"/>
                    </a:solidFill>
                    <a:latin typeface="Arial Narrow" pitchFamily="34" charset="0"/>
                    <a:cs typeface="NikoshBAN" pitchFamily="2" charset="0"/>
                  </a:rPr>
                  <a:t>4</a:t>
                </a:r>
                <a:r>
                  <a:rPr lang="bn-BD" sz="36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36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438400"/>
                <a:ext cx="8534400" cy="3539430"/>
              </a:xfrm>
              <a:prstGeom prst="rect">
                <a:avLst/>
              </a:prstGeom>
              <a:blipFill rotWithShape="1">
                <a:blip r:embed="rId3"/>
                <a:stretch>
                  <a:fillRect l="-2214" t="-2065" r="-1357" b="-5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6231698" y="5181600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134100" y="5638800"/>
            <a:ext cx="1295400" cy="3116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68854" y="4851407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সূচক</a:t>
            </a:r>
            <a:r>
              <a:rPr lang="bn-BD" sz="2400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29500" y="5654664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ভিত্তি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514122" y="126685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u="dotted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সূচক সূত্রাবলী </a:t>
            </a:r>
            <a:endParaRPr lang="en-US" sz="4000" b="1" u="dotted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44071" y="1447801"/>
            <a:ext cx="2351314" cy="537865"/>
            <a:chOff x="533400" y="1447800"/>
            <a:chExt cx="2351314" cy="537865"/>
          </a:xfrm>
        </p:grpSpPr>
        <p:sp>
          <p:nvSpPr>
            <p:cNvPr id="10" name="TextBox 9"/>
            <p:cNvSpPr txBox="1"/>
            <p:nvPr/>
          </p:nvSpPr>
          <p:spPr>
            <a:xfrm>
              <a:off x="914400" y="15240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=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43000" y="1447800"/>
              <a:ext cx="17417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p×p×p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3400" y="1447801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p</a:t>
              </a:r>
              <a:r>
                <a:rPr lang="en-US" sz="3200" baseline="30000" dirty="0" smtClean="0"/>
                <a:t>3</a:t>
              </a:r>
              <a:endParaRPr lang="en-US" sz="3200" baseline="300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47700" y="838200"/>
            <a:ext cx="3124200" cy="537865"/>
            <a:chOff x="838200" y="838200"/>
            <a:chExt cx="2057400" cy="537865"/>
          </a:xfrm>
        </p:grpSpPr>
        <p:sp>
          <p:nvSpPr>
            <p:cNvPr id="6" name="TextBox 5"/>
            <p:cNvSpPr txBox="1"/>
            <p:nvPr/>
          </p:nvSpPr>
          <p:spPr>
            <a:xfrm>
              <a:off x="838200" y="838200"/>
              <a:ext cx="4411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50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baseline="5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71600" y="838200"/>
              <a:ext cx="152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p×p×p×p</a:t>
              </a:r>
              <a:endParaRPr lang="en-US" sz="28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43000" y="9144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=</a:t>
              </a:r>
              <a:endParaRPr lang="en-US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44071" y="2219980"/>
            <a:ext cx="5234970" cy="1132820"/>
            <a:chOff x="609600" y="2133600"/>
            <a:chExt cx="5234970" cy="1132820"/>
          </a:xfrm>
        </p:grpSpPr>
        <p:grpSp>
          <p:nvGrpSpPr>
            <p:cNvPr id="28" name="Group 27"/>
            <p:cNvGrpSpPr/>
            <p:nvPr/>
          </p:nvGrpSpPr>
          <p:grpSpPr>
            <a:xfrm>
              <a:off x="609600" y="2133600"/>
              <a:ext cx="4235402" cy="1132820"/>
              <a:chOff x="609600" y="2133600"/>
              <a:chExt cx="4235402" cy="2198132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2209800" y="2133600"/>
                <a:ext cx="1524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p×p×p×p</a:t>
                </a:r>
                <a:endParaRPr lang="en-US" sz="28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09600" y="2133600"/>
                <a:ext cx="533400" cy="533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P</a:t>
                </a:r>
                <a:r>
                  <a:rPr lang="en-US" sz="2800" baseline="30000" dirty="0" smtClean="0"/>
                  <a:t>4</a:t>
                </a:r>
                <a:endParaRPr lang="en-US" sz="2800" baseline="300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447800" y="2133600"/>
                <a:ext cx="685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P</a:t>
                </a:r>
                <a:r>
                  <a:rPr lang="en-US" sz="2800" baseline="30000" dirty="0" smtClean="0"/>
                  <a:t>3</a:t>
                </a:r>
                <a:endParaRPr lang="en-US" sz="2800" baseline="300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066800" y="2133600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×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905000" y="2133600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=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505200" y="2133600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×</a:t>
                </a:r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733800" y="2133600"/>
                <a:ext cx="11112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err="1" smtClean="0"/>
                  <a:t>p×p×p</a:t>
                </a:r>
                <a:endParaRPr lang="en-US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752600" y="3962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5006370" y="2219980"/>
              <a:ext cx="838200" cy="523220"/>
              <a:chOff x="1828800" y="2743200"/>
              <a:chExt cx="914400" cy="523220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1828800" y="2743200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=</a:t>
                </a:r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133600" y="2743200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P</a:t>
                </a:r>
                <a:r>
                  <a:rPr lang="en-US" sz="2800" baseline="30000" dirty="0" smtClean="0"/>
                  <a:t>7</a:t>
                </a:r>
                <a:endParaRPr lang="en-US" baseline="30000" dirty="0"/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664028" y="2829580"/>
            <a:ext cx="2585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এখন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644071" y="3352800"/>
            <a:ext cx="9489558" cy="545553"/>
            <a:chOff x="728473" y="4058163"/>
            <a:chExt cx="8766778" cy="545553"/>
          </a:xfrm>
        </p:grpSpPr>
        <p:sp>
          <p:nvSpPr>
            <p:cNvPr id="44" name="TextBox 43"/>
            <p:cNvSpPr txBox="1"/>
            <p:nvPr/>
          </p:nvSpPr>
          <p:spPr>
            <a:xfrm>
              <a:off x="5197780" y="4080496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×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8473" y="4075469"/>
              <a:ext cx="7437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P</a:t>
              </a:r>
              <a:r>
                <a:rPr lang="en-US" sz="2800" baseline="30000" dirty="0" smtClean="0"/>
                <a:t>m</a:t>
              </a:r>
              <a:endParaRPr lang="en-US" sz="2800" baseline="30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64165" y="4080496"/>
              <a:ext cx="7055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P</a:t>
              </a:r>
              <a:r>
                <a:rPr lang="en-US" sz="2800" baseline="30000" dirty="0" err="1" smtClean="0"/>
                <a:t>n</a:t>
              </a:r>
              <a:endParaRPr lang="en-US" sz="2800" baseline="30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888418" y="4080496"/>
              <a:ext cx="5810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=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149704" y="4080496"/>
              <a:ext cx="34201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(</a:t>
              </a:r>
              <a:r>
                <a:rPr lang="en-US" sz="2800" dirty="0" err="1" smtClean="0"/>
                <a:t>p×p</a:t>
              </a:r>
              <a:r>
                <a:rPr lang="en-US" dirty="0" err="1" smtClean="0"/>
                <a:t>×</a:t>
              </a:r>
              <a:r>
                <a:rPr lang="en-US" sz="2800" dirty="0" err="1" smtClean="0"/>
                <a:t>p</a:t>
              </a:r>
              <a:r>
                <a:rPr lang="en-US" sz="2800" dirty="0" smtClean="0"/>
                <a:t>×...m</a:t>
              </a:r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সংখ্যক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p)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456651" y="4058163"/>
              <a:ext cx="4038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(</a:t>
              </a:r>
              <a:r>
                <a:rPr lang="en-US" sz="2800" dirty="0" err="1" smtClean="0"/>
                <a:t>p×p×p</a:t>
              </a:r>
              <a:r>
                <a:rPr lang="en-US" sz="2800" dirty="0" smtClean="0"/>
                <a:t>×...n</a:t>
              </a:r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 সংখ্যক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p)</a:t>
              </a:r>
              <a:endParaRPr lang="en-US" sz="2000" dirty="0" smtClean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119345" y="4077106"/>
              <a:ext cx="415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×</a:t>
              </a:r>
              <a:endParaRPr lang="en-US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23774" y="4454751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25614" y="5013753"/>
            <a:ext cx="2523995" cy="600856"/>
            <a:chOff x="2286000" y="5943600"/>
            <a:chExt cx="2523995" cy="600856"/>
          </a:xfrm>
        </p:grpSpPr>
        <p:sp>
          <p:nvSpPr>
            <p:cNvPr id="51" name="TextBox 50"/>
            <p:cNvSpPr txBox="1"/>
            <p:nvPr/>
          </p:nvSpPr>
          <p:spPr>
            <a:xfrm>
              <a:off x="2286000" y="5943600"/>
              <a:ext cx="10518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800" baseline="30000" dirty="0" err="1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×p</a:t>
              </a:r>
              <a:r>
                <a:rPr lang="en-US" sz="2800" baseline="30000" dirty="0" err="1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 sz="2800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352800" y="60198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=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743195" y="6021236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800" baseline="30000" dirty="0" err="1" smtClean="0">
                  <a:latin typeface="Times New Roman" pitchFamily="18" charset="0"/>
                  <a:cs typeface="Times New Roman" pitchFamily="18" charset="0"/>
                </a:rPr>
                <a:t>m+n</a:t>
              </a:r>
              <a:endParaRPr lang="en-US" sz="2800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850986" y="3915417"/>
            <a:ext cx="2022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aseline="30000" dirty="0" err="1" smtClean="0">
                <a:latin typeface="Times New Roman" pitchFamily="18" charset="0"/>
                <a:cs typeface="Times New Roman" pitchFamily="18" charset="0"/>
              </a:rPr>
              <a:t>m+n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1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25027" y="10668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(চারটি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এর গুণ)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5027" y="1661755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(তিন টি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এর গুণ)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914400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</a:t>
            </a:r>
            <a:r>
              <a:rPr lang="en-US" sz="2800" baseline="50000" dirty="0" smtClean="0"/>
              <a:t>4</a:t>
            </a:r>
            <a:endParaRPr lang="en-US" baseline="50000" dirty="0"/>
          </a:p>
        </p:txBody>
      </p:sp>
      <p:sp>
        <p:nvSpPr>
          <p:cNvPr id="13" name="TextBox 12"/>
          <p:cNvSpPr txBox="1"/>
          <p:nvPr/>
        </p:nvSpPr>
        <p:spPr>
          <a:xfrm>
            <a:off x="1828800" y="10668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57399" y="990600"/>
            <a:ext cx="2467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a×a×a×a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71600" y="15240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</a:t>
            </a:r>
            <a:r>
              <a:rPr lang="en-US" sz="2800" baseline="50000" dirty="0" smtClean="0"/>
              <a:t>3</a:t>
            </a:r>
            <a:endParaRPr lang="en-US" baseline="50000" dirty="0"/>
          </a:p>
        </p:txBody>
      </p:sp>
      <p:sp>
        <p:nvSpPr>
          <p:cNvPr id="16" name="TextBox 15"/>
          <p:cNvSpPr txBox="1"/>
          <p:nvPr/>
        </p:nvSpPr>
        <p:spPr>
          <a:xfrm>
            <a:off x="1828800" y="16764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33600" y="1600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a×a×a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371600" y="914400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</a:t>
            </a:r>
            <a:r>
              <a:rPr lang="en-US" sz="2800" baseline="50000" dirty="0" smtClean="0"/>
              <a:t>4</a:t>
            </a:r>
            <a:endParaRPr lang="en-US" baseline="50000" dirty="0"/>
          </a:p>
        </p:txBody>
      </p:sp>
      <p:sp>
        <p:nvSpPr>
          <p:cNvPr id="19" name="TextBox 18"/>
          <p:cNvSpPr txBox="1"/>
          <p:nvPr/>
        </p:nvSpPr>
        <p:spPr>
          <a:xfrm>
            <a:off x="2057400" y="990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a×a×a×a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371600" y="15240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</a:t>
            </a:r>
            <a:r>
              <a:rPr lang="en-US" sz="2800" baseline="50000" dirty="0" smtClean="0"/>
              <a:t>3</a:t>
            </a:r>
            <a:endParaRPr lang="en-US" baseline="50000" dirty="0"/>
          </a:p>
        </p:txBody>
      </p:sp>
      <p:sp>
        <p:nvSpPr>
          <p:cNvPr id="21" name="TextBox 20"/>
          <p:cNvSpPr txBox="1"/>
          <p:nvPr/>
        </p:nvSpPr>
        <p:spPr>
          <a:xfrm>
            <a:off x="2133600" y="1600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a×a×a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41748" y="2754683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÷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52600" y="28194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981200" y="2909668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                       )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267200" y="2895600"/>
            <a:ext cx="1875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                   )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886200" y="27432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÷</a:t>
            </a:r>
            <a:endParaRPr lang="en-US" sz="1600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2095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716879" y="3514504"/>
            <a:ext cx="5649876" cy="908211"/>
            <a:chOff x="524998" y="3576252"/>
            <a:chExt cx="5649876" cy="908211"/>
          </a:xfrm>
        </p:grpSpPr>
        <p:pic>
          <p:nvPicPr>
            <p:cNvPr id="1045" name="Picture 2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4998" y="3576252"/>
              <a:ext cx="597078" cy="903062"/>
            </a:xfrm>
            <a:prstGeom prst="rect">
              <a:avLst/>
            </a:prstGeom>
            <a:noFill/>
          </p:spPr>
        </p:pic>
        <p:pic>
          <p:nvPicPr>
            <p:cNvPr id="1044" name="Picture 2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94102" y="3676460"/>
              <a:ext cx="2388312" cy="808003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194847" y="3693711"/>
              <a:ext cx="463308" cy="4607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/>
                <a:t>=</a:t>
              </a:r>
              <a:endParaRPr lang="en-US" sz="3600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205798" y="3693711"/>
              <a:ext cx="463308" cy="4607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/>
                <a:t>=</a:t>
              </a:r>
              <a:endParaRPr lang="en-US" sz="36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607364" y="3693711"/>
              <a:ext cx="436391" cy="4607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36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944921" y="3712364"/>
              <a:ext cx="463308" cy="4607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/>
                <a:t>=</a:t>
              </a:r>
              <a:endParaRPr lang="en-US" sz="36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431645" y="3657542"/>
              <a:ext cx="743229" cy="4607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aseline="50000" dirty="0" smtClean="0">
                  <a:latin typeface="Times New Roman" pitchFamily="18" charset="0"/>
                  <a:cs typeface="Times New Roman" pitchFamily="18" charset="0"/>
                </a:rPr>
                <a:t>4-3</a:t>
              </a:r>
              <a:endParaRPr lang="en-US" sz="3600" baseline="500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16279" y="4654165"/>
            <a:ext cx="6289321" cy="1188119"/>
            <a:chOff x="391961" y="4571596"/>
            <a:chExt cx="6025511" cy="1188119"/>
          </a:xfrm>
        </p:grpSpPr>
        <p:sp>
          <p:nvSpPr>
            <p:cNvPr id="51" name="Rectangle 50"/>
            <p:cNvSpPr/>
            <p:nvPr/>
          </p:nvSpPr>
          <p:spPr>
            <a:xfrm>
              <a:off x="5609646" y="4771473"/>
              <a:ext cx="807826" cy="4607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aseline="50000" dirty="0" smtClean="0">
                  <a:latin typeface="Times New Roman" pitchFamily="18" charset="0"/>
                  <a:cs typeface="Times New Roman" pitchFamily="18" charset="0"/>
                </a:rPr>
                <a:t>m-n</a:t>
              </a:r>
              <a:endParaRPr lang="en-US" sz="3600" baseline="50000" dirty="0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391961" y="4571596"/>
              <a:ext cx="5423674" cy="1188119"/>
              <a:chOff x="466555" y="5199458"/>
              <a:chExt cx="4629230" cy="904875"/>
            </a:xfrm>
          </p:grpSpPr>
          <p:pic>
            <p:nvPicPr>
              <p:cNvPr id="58" name="Picture 26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66555" y="5199458"/>
                <a:ext cx="504825" cy="904875"/>
              </a:xfrm>
              <a:prstGeom prst="rect">
                <a:avLst/>
              </a:prstGeom>
              <a:noFill/>
            </p:spPr>
          </p:pic>
          <p:pic>
            <p:nvPicPr>
              <p:cNvPr id="59" name="Picture 25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562854" y="5315834"/>
                <a:ext cx="2923331" cy="733425"/>
              </a:xfrm>
              <a:prstGeom prst="rect">
                <a:avLst/>
              </a:prstGeom>
              <a:noFill/>
            </p:spPr>
          </p:pic>
          <p:sp>
            <p:nvSpPr>
              <p:cNvPr id="60" name="TextBox 59"/>
              <p:cNvSpPr txBox="1"/>
              <p:nvPr/>
            </p:nvSpPr>
            <p:spPr>
              <a:xfrm>
                <a:off x="1059028" y="5410199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=</a:t>
                </a:r>
                <a:endParaRPr lang="en-US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4486185" y="5400660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=</a:t>
                </a:r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-0.00047 L -0.07916 0.254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00046 L 2.77556E-17 0.1655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90564E-6 L 0.00833 0.2638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131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75486E-6 L 0.2375 0.1750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</TotalTime>
  <Words>939</Words>
  <Application>Microsoft Office PowerPoint</Application>
  <PresentationFormat>On-screen Show (4:3)</PresentationFormat>
  <Paragraphs>243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             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Mobile Garden</dc:creator>
  <cp:lastModifiedBy>SMART VIEW</cp:lastModifiedBy>
  <cp:revision>238</cp:revision>
  <dcterms:created xsi:type="dcterms:W3CDTF">2006-08-16T00:00:00Z</dcterms:created>
  <dcterms:modified xsi:type="dcterms:W3CDTF">2020-09-14T16:56:37Z</dcterms:modified>
</cp:coreProperties>
</file>