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68" r:id="rId3"/>
    <p:sldId id="275" r:id="rId4"/>
    <p:sldId id="256" r:id="rId5"/>
    <p:sldId id="257" r:id="rId6"/>
    <p:sldId id="271" r:id="rId7"/>
    <p:sldId id="258" r:id="rId8"/>
    <p:sldId id="277" r:id="rId9"/>
    <p:sldId id="259" r:id="rId10"/>
    <p:sldId id="260" r:id="rId11"/>
    <p:sldId id="261" r:id="rId12"/>
    <p:sldId id="263" r:id="rId13"/>
    <p:sldId id="278" r:id="rId14"/>
    <p:sldId id="264" r:id="rId15"/>
    <p:sldId id="285" r:id="rId16"/>
    <p:sldId id="286" r:id="rId17"/>
    <p:sldId id="265" r:id="rId18"/>
    <p:sldId id="287" r:id="rId19"/>
    <p:sldId id="272" r:id="rId20"/>
    <p:sldId id="274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12" y="48"/>
      </p:cViewPr>
      <p:guideLst>
        <p:guide orient="horz" pos="2256"/>
        <p:guide pos="37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3D600-828C-462A-9052-3400635038ED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AF245-8E68-4BA8-9512-0840D3CFE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1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F245-8E68-4BA8-9512-0840D3CFE6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6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F245-8E68-4BA8-9512-0840D3CFE6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7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F245-8E68-4BA8-9512-0840D3CFE6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43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812B9-2487-480C-B24D-23044A1986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6E0B3-788D-4FAC-BAF9-E2189B295746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96E6-6CB0-4486-948C-A642A7A8DD96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826B7-C4AD-4F6A-A2F0-517747792F68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2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B7526-7AA4-40C3-9F91-A487D7F951E1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A7E0E-0B2C-4F39-A415-57EFFB1B03AC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845E-006A-415B-82C1-1ECA9EEC2F19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A58BD-1E77-4246-8F52-7B1CE68EDB06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573A-B249-44FF-B3E1-19E5333AB269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3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7839-A8E6-4455-B756-C1E665EB1E1D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3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6AC7-3A4D-4660-9C95-1A39EAECDD61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9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6A91-8BA0-4C6F-B93A-9AE481EB3D86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5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093B-A2AE-4563-B26E-1A0A1CF03F82}" type="datetime1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Bipul Sarkar -Atmool B/L High School -Shibgonj-Bogura - 01730169555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51A1F-E202-439A-B758-6FF04F16EF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1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141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15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1" Type="http://schemas.openxmlformats.org/officeDocument/2006/relationships/image" Target="../media/image53.png"/><Relationship Id="rId5" Type="http://schemas.openxmlformats.org/officeDocument/2006/relationships/image" Target="../media/image154.png"/><Relationship Id="rId10" Type="http://schemas.openxmlformats.org/officeDocument/2006/relationships/image" Target="../media/image52.png"/><Relationship Id="rId4" Type="http://schemas.openxmlformats.org/officeDocument/2006/relationships/image" Target="../media/image153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5975" y="6356350"/>
            <a:ext cx="11842954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-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587" y="207903"/>
            <a:ext cx="6581775" cy="162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8" y="1708217"/>
            <a:ext cx="11680722" cy="439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4465" y="6356350"/>
            <a:ext cx="11754463" cy="365125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0070C0"/>
                </a:solidFill>
              </a:rPr>
              <a:t>Bipul</a:t>
            </a:r>
            <a:r>
              <a:rPr lang="en-US" sz="2400" b="1" dirty="0" smtClean="0">
                <a:solidFill>
                  <a:srgbClr val="0070C0"/>
                </a:solidFill>
              </a:rPr>
              <a:t> Sarkar -</a:t>
            </a:r>
            <a:r>
              <a:rPr lang="en-US" sz="2400" b="1" dirty="0" err="1" smtClean="0">
                <a:solidFill>
                  <a:srgbClr val="0070C0"/>
                </a:solidFill>
              </a:rPr>
              <a:t>Atmool</a:t>
            </a:r>
            <a:r>
              <a:rPr lang="en-US" sz="2400" b="1" dirty="0" smtClean="0">
                <a:solidFill>
                  <a:srgbClr val="0070C0"/>
                </a:solidFill>
              </a:rPr>
              <a:t> B/L High School -</a:t>
            </a:r>
            <a:r>
              <a:rPr lang="en-US" sz="24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400" b="1" dirty="0" smtClean="0">
                <a:solidFill>
                  <a:srgbClr val="0070C0"/>
                </a:solidFill>
              </a:rPr>
              <a:t> - 01730169555</a:t>
            </a:r>
            <a:endParaRPr lang="en-US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4464" y="1204942"/>
                <a:ext cx="11754463" cy="5016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কোনো </a:t>
                </a:r>
                <a:r>
                  <a:rPr lang="bn-IN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 ধারার  ১ম পদ 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সাধারণ অন্তর </a:t>
                </a:r>
                <a:r>
                  <a:rPr lang="en-US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  <a:r>
                  <a:rPr lang="bn-IN" sz="32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তাহলে </a:t>
                </a:r>
                <a:r>
                  <a:rPr lang="bn-IN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endParaRPr lang="en-US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পদ =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cs typeface="Kalpurush" panose="02000600000000000000" pitchFamily="2" charset="0"/>
                  </a:rPr>
                  <a:t>a</a:t>
                </a:r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cs typeface="Kalpurush" panose="02000600000000000000" pitchFamily="2" charset="0"/>
                  </a:rPr>
                  <a:t>	=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cs typeface="Kalpurush" panose="02000600000000000000" pitchFamily="2" charset="0"/>
                  </a:rPr>
                  <a:t>a</a:t>
                </a:r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cs typeface="Kalpurush" panose="02000600000000000000" pitchFamily="2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bn-IN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bn-IN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cs typeface="Kalpurush" panose="02000600000000000000" pitchFamily="2" charset="0"/>
                  </a:rPr>
                  <a:t>)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cs typeface="Kalpurush" panose="02000600000000000000" pitchFamily="2" charset="0"/>
                  </a:rPr>
                  <a:t>d</a:t>
                </a:r>
              </a:p>
              <a:p>
                <a:pPr algn="ctr"/>
                <a:r>
                  <a:rPr lang="bn-IN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পদ=</a:t>
                </a:r>
                <a:r>
                  <a:rPr lang="en-US" sz="3200" b="1" dirty="0" err="1" smtClean="0">
                    <a:solidFill>
                      <a:srgbClr val="00B050"/>
                    </a:solidFill>
                    <a:latin typeface="Vindabody"/>
                    <a:cs typeface="Kalpurush" panose="02000600000000000000" pitchFamily="2" charset="0"/>
                  </a:rPr>
                  <a:t>a+d</a:t>
                </a:r>
                <a:r>
                  <a:rPr lang="bn-IN" sz="3200" b="1" dirty="0" smtClean="0">
                    <a:solidFill>
                      <a:srgbClr val="00B050"/>
                    </a:solidFill>
                    <a:latin typeface="Vindabody"/>
                    <a:cs typeface="Kalpurush" panose="02000600000000000000" pitchFamily="2" charset="0"/>
                  </a:rPr>
                  <a:t>= 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cs typeface="Kalpurush" panose="02000600000000000000" pitchFamily="2" charset="0"/>
                  </a:rPr>
                  <a:t>a</a:t>
                </a:r>
                <a:r>
                  <a:rPr lang="bn-IN" sz="3200" b="1" dirty="0">
                    <a:solidFill>
                      <a:srgbClr val="00B050"/>
                    </a:solidFill>
                    <a:latin typeface="Vindabody"/>
                    <a:cs typeface="Kalpurush" panose="02000600000000000000" pitchFamily="2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bn-IN" sz="32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bn-IN" sz="32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32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bn-IN" sz="3200" b="1" dirty="0">
                    <a:solidFill>
                      <a:srgbClr val="00B050"/>
                    </a:solidFill>
                    <a:latin typeface="Vindabody"/>
                    <a:cs typeface="Kalpurush" panose="02000600000000000000" pitchFamily="2" charset="0"/>
                  </a:rPr>
                  <a:t>) 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cs typeface="Kalpurush" panose="02000600000000000000" pitchFamily="2" charset="0"/>
                  </a:rPr>
                  <a:t>d</a:t>
                </a:r>
              </a:p>
              <a:p>
                <a:pPr algn="ctr"/>
                <a:r>
                  <a:rPr lang="bn-IN" sz="32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তীয় পদ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=a+2d</a:t>
                </a:r>
                <a:r>
                  <a:rPr lang="bn-IN" sz="3200" b="1" dirty="0" smtClean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=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a</a:t>
                </a:r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bn-IN" sz="3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bn-IN" sz="3200" b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32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bn-IN" sz="32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) </a:t>
                </a:r>
                <a:r>
                  <a:rPr lang="en-US" sz="3200" b="1" dirty="0">
                    <a:solidFill>
                      <a:srgbClr val="002060"/>
                    </a:solidFill>
                    <a:latin typeface="Vindabody"/>
                    <a:cs typeface="NikoshBAN" panose="02000000000000000000" pitchFamily="2" charset="0"/>
                  </a:rPr>
                  <a:t>d</a:t>
                </a:r>
                <a:endParaRPr lang="bn-IN" sz="3200" b="1" dirty="0">
                  <a:solidFill>
                    <a:srgbClr val="002060"/>
                  </a:solidFill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 পদ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=a+3d</a:t>
                </a:r>
                <a:r>
                  <a:rPr lang="bn-IN" sz="3200" b="1" dirty="0" smtClean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 = 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a</a:t>
                </a:r>
                <a:r>
                  <a:rPr lang="bn-IN" sz="3200" b="1" dirty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+(</a:t>
                </a:r>
                <a14:m>
                  <m:oMath xmlns:m="http://schemas.openxmlformats.org/officeDocument/2006/math">
                    <m:r>
                      <a:rPr lang="bn-IN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bn-IN" sz="3200" b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bn-IN" sz="32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bn-IN" sz="3200" b="1" dirty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) </a:t>
                </a:r>
                <a:r>
                  <a:rPr lang="en-US" sz="3200" b="1" dirty="0">
                    <a:solidFill>
                      <a:srgbClr val="00B050"/>
                    </a:solidFill>
                    <a:latin typeface="Vindabody"/>
                    <a:cs typeface="NikoshBAN" panose="02000000000000000000" pitchFamily="2" charset="0"/>
                  </a:rPr>
                  <a:t>d</a:t>
                </a:r>
                <a:endParaRPr lang="bn-IN" sz="3200" b="1" dirty="0">
                  <a:latin typeface="Vindabody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,,,,,    ,,,  ,,       ,,,,,     ,,,,</a:t>
                </a:r>
                <a:endParaRPr lang="bn-IN" sz="32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,,,,,    ,,,  ,,       ,,,,,     ,,,,</a:t>
                </a:r>
                <a:endParaRPr lang="bn-IN" sz="32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smtClean="0">
                    <a:latin typeface="Malgun Gothic Semilight" panose="020B0502040204020203" pitchFamily="34" charset="-128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                  ∵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তম পদ	=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+(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bn-IN" sz="3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</a:p>
              <a:p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4" y="1204942"/>
                <a:ext cx="11754463" cy="5016758"/>
              </a:xfrm>
              <a:prstGeom prst="rect">
                <a:avLst/>
              </a:prstGeom>
              <a:blipFill>
                <a:blip r:embed="rId2"/>
                <a:stretch>
                  <a:fillRect l="-1297" t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11261" y="58557"/>
            <a:ext cx="8893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সমান্তর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ধারার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n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তম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পদ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নির্ণয়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2016" y="5735027"/>
            <a:ext cx="4409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70C0"/>
                </a:solidFill>
              </a:rPr>
              <a:t>পদ সংখ্যা যত ,তত হতে ১ কম।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318" y="6492875"/>
            <a:ext cx="11657370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3606" y="294968"/>
            <a:ext cx="880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Vindabody"/>
              </a:rPr>
              <a:t>সমান্তর</a:t>
            </a:r>
            <a:r>
              <a:rPr lang="en-US" sz="2400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indabody"/>
              </a:rPr>
              <a:t>ধারার</a:t>
            </a:r>
            <a:r>
              <a:rPr lang="en-US" sz="2400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indabody"/>
              </a:rPr>
              <a:t>সংখ্যক</a:t>
            </a:r>
            <a:r>
              <a:rPr lang="en-US" sz="2400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indabody"/>
              </a:rPr>
              <a:t>পদের</a:t>
            </a:r>
            <a:r>
              <a:rPr lang="en-US" sz="2400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indabody"/>
              </a:rPr>
              <a:t>সমষ্টি</a:t>
            </a:r>
            <a:r>
              <a:rPr lang="en-US" sz="2400" dirty="0" smtClean="0">
                <a:solidFill>
                  <a:srgbClr val="00B050"/>
                </a:solidFill>
                <a:latin typeface="Vindabody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Vindabody"/>
              </a:rPr>
              <a:t>নির্ণয়</a:t>
            </a:r>
            <a:endParaRPr lang="en-US" sz="2400" dirty="0">
              <a:solidFill>
                <a:srgbClr val="00B050"/>
              </a:solidFill>
              <a:latin typeface="Vindabod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367" y="914089"/>
            <a:ext cx="11297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কোনো সমান্তর ধারার  ১ম পদ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সাধারণ অন্তর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,পদ সংখ্যা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ধারাটির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সগখ্যক পদের সমষ্টি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 ।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বিপরীতক্রমে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8318" y="2394984"/>
            <a:ext cx="11657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</a:t>
            </a:r>
            <a:r>
              <a:rPr lang="en-US" sz="2800" dirty="0" smtClean="0">
                <a:latin typeface="Vindabody"/>
              </a:rPr>
              <a:t>S</a:t>
            </a:r>
            <a:r>
              <a:rPr lang="en-US" sz="2800" b="1" dirty="0" smtClean="0">
                <a:latin typeface="Vindabody"/>
              </a:rPr>
              <a:t>n</a:t>
            </a:r>
            <a:r>
              <a:rPr lang="en-US" sz="2800" dirty="0" smtClean="0">
                <a:latin typeface="Vindabody"/>
              </a:rPr>
              <a:t> =   </a:t>
            </a:r>
            <a:r>
              <a:rPr lang="en-US" sz="2800" b="1" dirty="0" smtClean="0">
                <a:latin typeface="Vindabody"/>
              </a:rPr>
              <a:t>a+(</a:t>
            </a:r>
            <a:r>
              <a:rPr lang="en-US" sz="2800" b="1" dirty="0" err="1" smtClean="0">
                <a:latin typeface="Vindabody"/>
              </a:rPr>
              <a:t>a+d</a:t>
            </a:r>
            <a:r>
              <a:rPr lang="en-US" sz="2800" b="1" dirty="0" smtClean="0">
                <a:latin typeface="Vindabody"/>
              </a:rPr>
              <a:t>)+(a+2d)+- - - -  +(P+2d)+(P - d)+P - - - - -(</a:t>
            </a:r>
            <a:r>
              <a:rPr lang="en-US" sz="2800" b="1" dirty="0" smtClean="0">
                <a:latin typeface="Vindabody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ⅰ)</a:t>
            </a:r>
          </a:p>
          <a:p>
            <a:r>
              <a:rPr lang="en-US" sz="2800" b="1" dirty="0" smtClean="0">
                <a:latin typeface="Vindabody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         Sn</a:t>
            </a:r>
            <a:r>
              <a:rPr lang="en-US" sz="2800" dirty="0" smtClean="0">
                <a:latin typeface="Vindabody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=   </a:t>
            </a:r>
            <a:r>
              <a:rPr lang="en-US" sz="2800" b="1" dirty="0" smtClean="0">
                <a:latin typeface="Vindabody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p+(P-d)+(P-2d)+----- - -+(a+2d) + (</a:t>
            </a:r>
            <a:r>
              <a:rPr lang="en-US" sz="2800" b="1" dirty="0" err="1" smtClean="0">
                <a:latin typeface="Vindabody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a+d</a:t>
            </a:r>
            <a:r>
              <a:rPr lang="en-US" sz="2800" b="1" dirty="0" smtClean="0">
                <a:latin typeface="Vindabody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)+a - - -  - -(ⅱ)</a:t>
            </a:r>
            <a:endParaRPr lang="en-US" sz="2800" b="1" dirty="0">
              <a:latin typeface="Vindabody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8319" y="3467100"/>
            <a:ext cx="88699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8318" y="3568103"/>
                <a:ext cx="11539385" cy="2467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যোগকরে</a:t>
                </a:r>
                <a:r>
                  <a:rPr lang="en-US" sz="2400" b="1" dirty="0" smtClean="0">
                    <a:latin typeface="Vindabody"/>
                  </a:rPr>
                  <a:t>2Sn</a:t>
                </a:r>
                <a:r>
                  <a:rPr lang="en-US" sz="2400" dirty="0" smtClean="0">
                    <a:latin typeface="Vindabody"/>
                  </a:rPr>
                  <a:t>= (</a:t>
                </a:r>
                <a:r>
                  <a:rPr lang="en-US" sz="2400" b="1" dirty="0" err="1" smtClean="0">
                    <a:latin typeface="Vindabody"/>
                  </a:rPr>
                  <a:t>a+P</a:t>
                </a:r>
                <a:r>
                  <a:rPr lang="en-US" sz="2400" b="1" dirty="0" smtClean="0">
                    <a:latin typeface="Vindabody"/>
                  </a:rPr>
                  <a:t>)+(</a:t>
                </a:r>
                <a:r>
                  <a:rPr lang="en-US" sz="2400" b="1" dirty="0" err="1" smtClean="0">
                    <a:latin typeface="Vindabody"/>
                  </a:rPr>
                  <a:t>a+P</a:t>
                </a:r>
                <a:r>
                  <a:rPr lang="en-US" sz="2400" b="1" dirty="0" smtClean="0">
                    <a:latin typeface="Vindabody"/>
                  </a:rPr>
                  <a:t>)+(</a:t>
                </a:r>
                <a:r>
                  <a:rPr lang="en-US" sz="2400" b="1" dirty="0" err="1" smtClean="0">
                    <a:latin typeface="Vindabody"/>
                  </a:rPr>
                  <a:t>a+P</a:t>
                </a:r>
                <a:r>
                  <a:rPr lang="en-US" sz="2400" b="1" dirty="0" smtClean="0">
                    <a:latin typeface="Vindabody"/>
                  </a:rPr>
                  <a:t>)+ . .. . . . .    +(</a:t>
                </a:r>
                <a:r>
                  <a:rPr lang="en-US" sz="2400" b="1" dirty="0" err="1" smtClean="0">
                    <a:latin typeface="Vindabody"/>
                  </a:rPr>
                  <a:t>a+P</a:t>
                </a:r>
                <a:r>
                  <a:rPr lang="en-US" sz="2400" b="1" dirty="0" smtClean="0">
                    <a:latin typeface="Vindabody"/>
                  </a:rPr>
                  <a:t>)+(</a:t>
                </a:r>
                <a:r>
                  <a:rPr lang="en-US" sz="2400" b="1" dirty="0" err="1" smtClean="0">
                    <a:latin typeface="Vindabody"/>
                  </a:rPr>
                  <a:t>a+P</a:t>
                </a:r>
                <a:r>
                  <a:rPr lang="en-US" sz="2400" b="1" dirty="0" smtClean="0">
                    <a:latin typeface="Vindabody"/>
                  </a:rPr>
                  <a:t>)+(</a:t>
                </a:r>
                <a:r>
                  <a:rPr lang="en-US" sz="2400" b="1" dirty="0" err="1" smtClean="0">
                    <a:latin typeface="Vindabody"/>
                  </a:rPr>
                  <a:t>a+P</a:t>
                </a:r>
                <a:r>
                  <a:rPr lang="en-US" sz="2400" b="1" dirty="0" smtClean="0">
                    <a:latin typeface="Vindabody"/>
                  </a:rPr>
                  <a:t>)</a:t>
                </a:r>
              </a:p>
              <a:p>
                <a:r>
                  <a:rPr lang="en-US" sz="2000" b="1" dirty="0" smtClean="0">
                    <a:latin typeface="Vindabody"/>
                  </a:rPr>
                  <a:t>           2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</a:t>
                </a:r>
                <a:r>
                  <a:rPr lang="en-US" sz="2000" b="1" dirty="0" smtClean="0">
                    <a:latin typeface="Vindabody"/>
                  </a:rPr>
                  <a:t>n=n(</a:t>
                </a:r>
                <a:r>
                  <a:rPr lang="en-US" sz="2000" b="1" dirty="0" err="1" smtClean="0">
                    <a:latin typeface="Vindabody"/>
                  </a:rPr>
                  <a:t>a+p</a:t>
                </a:r>
                <a:r>
                  <a:rPr lang="en-US" sz="2000" b="1" dirty="0" smtClean="0">
                    <a:latin typeface="Vindabody"/>
                  </a:rPr>
                  <a:t>)    { 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∵</a:t>
                </a:r>
                <a:r>
                  <a:rPr lang="bn-IN" sz="2000" b="1" dirty="0" smtClean="0">
                    <a:latin typeface="c Semil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ধারাটির পদসংখ্যা 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n}</a:t>
                </a:r>
              </a:p>
              <a:p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      ∴ </a:t>
                </a:r>
                <a:r>
                  <a:rPr lang="en-US" sz="2000" b="1" dirty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+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𝑷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</m:t>
                    </m:r>
                  </m:oMath>
                </a14:m>
                <a:r>
                  <a:rPr lang="en-US" sz="2000" b="1" dirty="0" smtClean="0">
                    <a:latin typeface="Vindabody"/>
                  </a:rPr>
                  <a:t> .  .  .   .    .  .(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ⅲ)</a:t>
                </a:r>
              </a:p>
              <a:p>
                <a:r>
                  <a:rPr lang="bn-IN" sz="2000" b="1" dirty="0" smtClean="0">
                    <a:latin typeface="NikoshBAN" panose="02000000000000000000" pitchFamily="2" charset="0"/>
                    <a:ea typeface="Malgun Gothic Semilight" panose="020B0502040204020203" pitchFamily="34" charset="-128"/>
                    <a:cs typeface="NikoshBAN" panose="02000000000000000000" pitchFamily="2" charset="0"/>
                  </a:rPr>
                  <a:t>আবার</a:t>
                </a:r>
                <a:r>
                  <a:rPr lang="bn-IN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,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  n  </a:t>
                </a:r>
                <a:r>
                  <a:rPr lang="bn-IN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তম পদ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=p = a+(n-1)d .p </a:t>
                </a:r>
                <a:r>
                  <a:rPr lang="bn-IN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এর মান</a:t>
                </a:r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 (ⅲ) </a:t>
                </a:r>
                <a:r>
                  <a:rPr lang="bn-IN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–</a:t>
                </a:r>
                <a:r>
                  <a:rPr lang="bn-IN" sz="2000" b="1" dirty="0" smtClean="0">
                    <a:latin typeface="NikoshBAN" panose="02000000000000000000" pitchFamily="2" charset="0"/>
                    <a:ea typeface="Malgun Gothic Semilight" panose="020B0502040204020203" pitchFamily="34" charset="-128"/>
                    <a:cs typeface="NikoshBAN" panose="02000000000000000000" pitchFamily="2" charset="0"/>
                  </a:rPr>
                  <a:t>এ বসিয়ে পাই।</a:t>
                </a:r>
              </a:p>
              <a:p>
                <a:r>
                  <a:rPr lang="en-US" sz="20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 Sn=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[{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𝒂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+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𝟏</m:t>
                        </m:r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𝒅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}]</m:t>
                    </m:r>
                  </m:oMath>
                </a14:m>
                <a:endParaRPr lang="en-US" sz="2000" b="1" dirty="0" smtClean="0">
                  <a:latin typeface="Vindabody"/>
                  <a:ea typeface="Malgun Gothic Semilight" panose="020B0502040204020203" pitchFamily="34" charset="-128"/>
                  <a:cs typeface="Malgun Gothic Semilight" panose="020B0502040204020203" pitchFamily="34" charset="-128"/>
                </a:endParaRPr>
              </a:p>
              <a:p>
                <a:r>
                  <a:rPr lang="bn-IN" sz="2400" b="1" dirty="0" smtClean="0">
                    <a:latin typeface="NikoshBAN" panose="02000000000000000000" pitchFamily="2" charset="0"/>
                    <a:ea typeface="Malgun Gothic Semilight" panose="020B0502040204020203" pitchFamily="34" charset="-128"/>
                    <a:cs typeface="NikoshBAN" panose="02000000000000000000" pitchFamily="2" charset="0"/>
                  </a:rPr>
                  <a:t>অর্থাৎ,</a:t>
                </a:r>
                <a:r>
                  <a:rPr lang="en-US" sz="2800" b="1" dirty="0" smtClean="0">
                    <a:solidFill>
                      <a:srgbClr val="00B050"/>
                    </a:solidFill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Sn=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𝟐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Malgun Gothic Semilight" panose="020B0502040204020203" pitchFamily="34" charset="-128"/>
                                <a:cs typeface="Malgun Gothic Semilight" panose="020B0502040204020203" pitchFamily="34" charset="-128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Malgun Gothic Semilight" panose="020B0502040204020203" pitchFamily="34" charset="-128"/>
                            <a:cs typeface="Malgun Gothic Semilight" panose="020B0502040204020203" pitchFamily="34" charset="-128"/>
                          </a:rPr>
                          <m:t>𝒅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.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Malgun Gothic Semilight" panose="020B0502040204020203" pitchFamily="34" charset="-128"/>
                        <a:cs typeface="Malgun Gothic Semilight" panose="020B0502040204020203" pitchFamily="34" charset="-128"/>
                      </a:rPr>
                      <m:t>  </m:t>
                    </m:r>
                  </m:oMath>
                </a14:m>
                <a:r>
                  <a:rPr lang="en-US" sz="2400" b="1" dirty="0" smtClean="0">
                    <a:latin typeface="Vindabody"/>
                    <a:ea typeface="Malgun Gothic Semilight" panose="020B0502040204020203" pitchFamily="34" charset="-128"/>
                    <a:cs typeface="Malgun Gothic Semilight" panose="020B0502040204020203" pitchFamily="34" charset="-128"/>
                  </a:rPr>
                  <a:t>.  .  .  .(ⅳ)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8" y="3568103"/>
                <a:ext cx="11539385" cy="2467791"/>
              </a:xfrm>
              <a:prstGeom prst="rect">
                <a:avLst/>
              </a:prstGeom>
              <a:blipFill>
                <a:blip r:embed="rId3"/>
                <a:stretch>
                  <a:fillRect l="-528" t="-2222" b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7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74323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n সংখ্যক স্বাভাবিক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96913" y="707886"/>
                <a:ext cx="497065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 সংখ্যক স্বাভাবিক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b>
                        <m:r>
                          <a:rPr lang="en-US" sz="3200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𝐧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13" y="707886"/>
                <a:ext cx="4970656" cy="584775"/>
              </a:xfrm>
              <a:prstGeom prst="rect">
                <a:avLst/>
              </a:prstGeom>
              <a:blipFill>
                <a:blip r:embed="rId3"/>
                <a:stretch>
                  <a:fillRect l="-319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" y="707886"/>
            <a:ext cx="15969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4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3593" y="1415772"/>
                <a:ext cx="85924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</a:t>
                </a:r>
                <a:r>
                  <a:rPr lang="bn-IN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-----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endParaRPr lang="en-US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93" y="1415772"/>
                <a:ext cx="8592417" cy="646331"/>
              </a:xfrm>
              <a:prstGeom prst="rect">
                <a:avLst/>
              </a:prstGeom>
              <a:blipFill>
                <a:blip r:embed="rId4"/>
                <a:stretch>
                  <a:fillRect l="-2128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5795" y="1985158"/>
            <a:ext cx="11621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ধারাটিকে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শেষ পদ থেকে ১ম পদ পর্যন্ত লিখে পাই।</a:t>
            </a: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13141" y="2930996"/>
                <a:ext cx="80859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--------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)+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41" y="2930996"/>
                <a:ext cx="8085996" cy="523220"/>
              </a:xfrm>
              <a:prstGeom prst="rect">
                <a:avLst/>
              </a:prstGeom>
              <a:blipFill>
                <a:blip r:embed="rId5"/>
                <a:stretch>
                  <a:fillRect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795" y="3638882"/>
                <a:ext cx="89423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+(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---------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  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+</m:t>
                    </m:r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5" y="3638882"/>
                <a:ext cx="8942384" cy="523220"/>
              </a:xfrm>
              <a:prstGeom prst="rect">
                <a:avLst/>
              </a:prstGeom>
              <a:blipFill>
                <a:blip r:embed="rId6"/>
                <a:stretch>
                  <a:fillRect l="-1363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0" y="4297486"/>
            <a:ext cx="9483213" cy="4928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76169" y="4297486"/>
                <a:ext cx="10507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400" b="1" i="0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  <m:r>
                            <a:rPr lang="en-US" sz="2400" b="1" i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𝐬</m:t>
                          </m:r>
                        </m:e>
                        <m:sub>
                          <m:r>
                            <a:rPr lang="en-US" sz="2400" b="1" i="0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𝐧</m:t>
                          </m:r>
                        </m:sub>
                      </m:sSub>
                      <m:r>
                        <a:rPr lang="en-US" sz="2400" b="1" i="0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9" y="4297486"/>
                <a:ext cx="105073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65130" y="4323095"/>
                <a:ext cx="150690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130" y="4323095"/>
                <a:ext cx="150690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59520" y="4302413"/>
                <a:ext cx="15558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24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4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520" y="4302413"/>
                <a:ext cx="15558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865474" y="4302413"/>
                <a:ext cx="16666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  <m:r>
                          <a:rPr lang="en-US" sz="2000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</a:rPr>
                  <a:t>-----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74" y="4302413"/>
                <a:ext cx="1666610" cy="400110"/>
              </a:xfrm>
              <a:prstGeom prst="rect">
                <a:avLst/>
              </a:prstGeom>
              <a:blipFill>
                <a:blip r:embed="rId10"/>
                <a:stretch>
                  <a:fillRect t="-9231" r="-3663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495616" y="4323299"/>
                <a:ext cx="152394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20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616" y="4323299"/>
                <a:ext cx="152394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49332" y="4285775"/>
                <a:ext cx="13315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20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32" y="4285775"/>
                <a:ext cx="133158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111611" y="4260017"/>
                <a:ext cx="110806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20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1611" y="4260017"/>
                <a:ext cx="110806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76169" y="5030981"/>
                <a:ext cx="17795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600" b="1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3600" b="1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𝐬</m:t>
                        </m:r>
                      </m:e>
                      <m:sub>
                        <m:r>
                          <a:rPr lang="en-US" sz="3600" b="1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3600" b="1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69" y="5030981"/>
                <a:ext cx="1779590" cy="646331"/>
              </a:xfrm>
              <a:prstGeom prst="rect">
                <a:avLst/>
              </a:prstGeom>
              <a:blipFill>
                <a:blip r:embed="rId14"/>
                <a:stretch>
                  <a:fillRect l="-10274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43535" y="4969426"/>
                <a:ext cx="197496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4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4000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40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535" y="4969426"/>
                <a:ext cx="1974964" cy="7078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973609" y="4969426"/>
                <a:ext cx="6319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𝒏</m:t>
                      </m:r>
                    </m:oMath>
                  </m:oMathPara>
                </a14:m>
                <a:endParaRPr lang="en-US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609" y="4969426"/>
                <a:ext cx="631903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76236" y="5040834"/>
                <a:ext cx="4409769" cy="1027141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bPr>
                        <m:e>
                          <m:r>
                            <a:rPr lang="bn-IN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   </m:t>
                          </m:r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∴</m:t>
                          </m:r>
                          <m:r>
                            <a:rPr lang="en-US" sz="3200" b="1" i="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𝐬</m:t>
                          </m:r>
                        </m:e>
                        <m:sub>
                          <m:r>
                            <a:rPr lang="en-US" sz="3200" b="1" i="0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𝐧</m:t>
                          </m:r>
                        </m:sub>
                      </m:sSub>
                      <m:r>
                        <a:rPr lang="en-US" sz="32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36" y="5040834"/>
                <a:ext cx="4409769" cy="10271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6169" y="6422924"/>
            <a:ext cx="11657370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8" grpId="0" animBg="1"/>
      <p:bldP spid="9" grpId="0" animBg="1"/>
      <p:bldP spid="13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704" y="162232"/>
            <a:ext cx="11253019" cy="57518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সূত্রাবলী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4968" y="1601914"/>
                <a:ext cx="11577484" cy="45514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কোনসমান্তরধারারপ্রথমপদ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এবংসাধারণঅন্তর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d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r -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তমপদ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a+( r-</a:t>
                </a:r>
                <a:r>
                  <a:rPr lang="en-US" sz="2800" b="1" dirty="0">
                    <a:solidFill>
                      <a:srgbClr val="00B050"/>
                    </a:solidFill>
                    <a:latin typeface="Arial Narrow" panose="020B0606020202030204" pitchFamily="34" charset="0"/>
                    <a:cs typeface="NikoshBAN" panose="02000000000000000000" pitchFamily="2" charset="0"/>
                  </a:rPr>
                  <a:t>1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)d.</a:t>
                </a:r>
              </a:p>
              <a:p>
                <a:pPr algn="just"/>
                <a:r>
                  <a:rPr lang="en-US" sz="28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2.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কোনসমান্তরধারারপ্রথমপদ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এবংসাধারণঅন্তর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d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just"/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n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পদেরসমষ্টি</a:t>
                </a:r>
                <a:r>
                  <a:rPr lang="en-US" sz="2800" b="1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𝑺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SutonnyMJ" pitchFamily="2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SutonnyMJ" pitchFamily="2" charset="0"/>
                          </a:rPr>
                          <m:t>𝒅</m:t>
                        </m:r>
                      </m:e>
                    </m:d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+∙∙∙∙∙∙∙∙∙∙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 baseline="3000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𝟐𝟐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𝟑𝟐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+∙∙∙∙∙∙∙∙∙∙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2800" b="1" baseline="30000" dirty="0" err="1">
                    <a:solidFill>
                      <a:srgbClr val="7030A0"/>
                    </a:solidFill>
                    <a:latin typeface="Arial Narrow" panose="020B0606020202030204" pitchFamily="34" charset="0"/>
                    <a:cs typeface="NikoshBAN" panose="02000000000000000000" pitchFamily="2" charset="0"/>
                  </a:rPr>
                  <a:t>2</a:t>
                </a:r>
                <a:r>
                  <a:rPr lang="en-US" sz="28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 baseline="30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𝟐𝟑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𝟑𝟑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+∙∙∙∙∙∙∙∙∙∙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2800" b="1" baseline="300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en-US" sz="2800" b="1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8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800" b="1" i="1" baseline="30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2800" b="1" baseline="300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r>
                  <a:rPr 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 baseline="30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𝟐𝟑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𝟑𝟑</m:t>
                    </m:r>
                    <m:r>
                      <a:rPr lang="en-US" sz="28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+∙∙∙∙∙∙∙∙∙∙</m:t>
                    </m:r>
                  </m:oMath>
                </a14:m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2800" b="1" baseline="30000" dirty="0" err="1">
                    <a:solidFill>
                      <a:srgbClr val="00B050"/>
                    </a:solidFill>
                    <a:latin typeface="Arial Narrow" panose="020B0606020202030204" pitchFamily="34" charset="0"/>
                    <a:cs typeface="NikoshBAN" panose="02000000000000000000" pitchFamily="2" charset="0"/>
                  </a:rPr>
                  <a:t>3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800" b="1" dirty="0">
                    <a:solidFill>
                      <a:srgbClr val="00B050"/>
                    </a:solidFill>
                    <a:latin typeface="Arial Narrow" panose="020B0606020202030204" pitchFamily="34" charset="0"/>
                    <a:cs typeface="NikoshBAN" panose="02000000000000000000" pitchFamily="2" charset="0"/>
                  </a:rPr>
                  <a:t>(1+2+3+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...................+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n)</a:t>
                </a:r>
                <a:r>
                  <a:rPr lang="en-US" sz="2800" b="1" baseline="30000" dirty="0">
                    <a:solidFill>
                      <a:schemeClr val="tx1"/>
                    </a:solidFill>
                    <a:latin typeface="Arial Narrow" panose="020B0606020202030204" pitchFamily="34" charset="0"/>
                    <a:cs typeface="NikoshBAN" panose="02000000000000000000" pitchFamily="2" charset="0"/>
                  </a:rPr>
                  <a:t>2</a:t>
                </a:r>
              </a:p>
              <a:p>
                <a:pPr algn="just"/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8" y="1601914"/>
                <a:ext cx="11577484" cy="4551451"/>
              </a:xfrm>
              <a:prstGeom prst="rect">
                <a:avLst/>
              </a:prstGeom>
              <a:blipFill>
                <a:blip r:embed="rId2"/>
                <a:stretch>
                  <a:fillRect l="-1053" t="-29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6530654"/>
            <a:ext cx="330200" cy="32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8710" y="6356350"/>
            <a:ext cx="11592232" cy="365125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Bipul</a:t>
            </a:r>
            <a:r>
              <a:rPr lang="en-US" sz="2000" dirty="0" smtClean="0">
                <a:solidFill>
                  <a:srgbClr val="7030A0"/>
                </a:solidFill>
              </a:rPr>
              <a:t> Sarkar -</a:t>
            </a:r>
            <a:r>
              <a:rPr lang="en-US" sz="2000" dirty="0" err="1" smtClean="0">
                <a:solidFill>
                  <a:srgbClr val="7030A0"/>
                </a:solidFill>
              </a:rPr>
              <a:t>Atmool</a:t>
            </a:r>
            <a:r>
              <a:rPr lang="en-US" sz="2000" dirty="0" smtClean="0">
                <a:solidFill>
                  <a:srgbClr val="7030A0"/>
                </a:solidFill>
              </a:rPr>
              <a:t> B/L High School -</a:t>
            </a:r>
            <a:r>
              <a:rPr lang="en-US" sz="2000" dirty="0" err="1" smtClean="0">
                <a:solidFill>
                  <a:srgbClr val="7030A0"/>
                </a:solidFill>
              </a:rPr>
              <a:t>Shibgonj-Bogura</a:t>
            </a:r>
            <a:r>
              <a:rPr lang="en-US" sz="2000" dirty="0" smtClean="0">
                <a:solidFill>
                  <a:srgbClr val="7030A0"/>
                </a:solidFill>
              </a:rPr>
              <a:t> - 01730169555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03" y="176981"/>
            <a:ext cx="5088193" cy="847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68710" y="2721031"/>
                <a:ext cx="12192000" cy="12003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৭।  4+7+10+13+ . . . . </a:t>
                </a:r>
                <a:r>
                  <a:rPr lang="bn-IN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ধারাটির কোন পদ </a:t>
                </a:r>
                <a:r>
                  <a:rPr lang="en-US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301</a:t>
                </a:r>
                <a:r>
                  <a:rPr lang="bn-IN" sz="3600" b="1" dirty="0">
                    <a:solidFill>
                      <a:srgbClr val="002060"/>
                    </a:solidFill>
                    <a:cs typeface="NikoshBAN" panose="02000000000000000000" pitchFamily="2" charset="0"/>
                  </a:rPr>
                  <a:t> ?</a:t>
                </a:r>
              </a:p>
              <a:p>
                <a:r>
                  <a:rPr lang="en-US" sz="36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36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𝟏𝟔</m:t>
                    </m:r>
                    <m:r>
                      <a:rPr lang="en-US" sz="36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</m:t>
                    </m:r>
                    <m:r>
                      <a:rPr lang="en-US" sz="3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 , , ,</m:t>
                    </m:r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 প্রথম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</m:oMath>
                </a14:m>
                <a:r>
                  <a:rPr lang="en-US" sz="36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পদের সমষ্টি কত ?</a:t>
                </a:r>
                <a:endParaRPr lang="en-US" sz="36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0" y="2721031"/>
                <a:ext cx="12192000" cy="1200329"/>
              </a:xfrm>
              <a:prstGeom prst="rect">
                <a:avLst/>
              </a:prstGeom>
              <a:blipFill>
                <a:blip r:embed="rId3"/>
                <a:stretch>
                  <a:fillRect l="-1500" t="-9137" b="-19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7987" y="6356350"/>
            <a:ext cx="11916697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328" y="225383"/>
            <a:ext cx="11312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৭।  4+7+10+13+ . . . . </a:t>
            </a:r>
            <a:r>
              <a:rPr lang="bn-IN" sz="48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ধারাটির কোন পদ </a:t>
            </a:r>
            <a:r>
              <a:rPr lang="en-US" sz="48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301</a:t>
            </a:r>
            <a:r>
              <a:rPr lang="bn-IN" sz="4800" b="1" dirty="0" smtClean="0">
                <a:solidFill>
                  <a:srgbClr val="002060"/>
                </a:solidFill>
                <a:cs typeface="NikoshBAN" panose="02000000000000000000" pitchFamily="2" charset="0"/>
              </a:rPr>
              <a:t> ?</a:t>
            </a:r>
            <a:endParaRPr lang="bn-IN" sz="4800" b="1" dirty="0">
              <a:solidFill>
                <a:srgbClr val="002060"/>
              </a:solidFill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692" y="1398040"/>
            <a:ext cx="564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>
                <a:solidFill>
                  <a:srgbClr val="00B050"/>
                </a:solidFill>
              </a:rPr>
              <a:t>সমাধানঃ</a:t>
            </a:r>
          </a:p>
          <a:p>
            <a:r>
              <a:rPr lang="bn-IN" sz="2400" b="1" dirty="0">
                <a:solidFill>
                  <a:srgbClr val="00B050"/>
                </a:solidFill>
              </a:rPr>
              <a:t>এখানে,</a:t>
            </a:r>
          </a:p>
          <a:p>
            <a:r>
              <a:rPr lang="bn-IN" sz="2400" b="1" dirty="0">
                <a:solidFill>
                  <a:srgbClr val="00B050"/>
                </a:solidFill>
              </a:rPr>
              <a:t>ধারাটির  ১ম পদ (</a:t>
            </a:r>
            <a:r>
              <a:rPr lang="en-US" sz="2400" b="1" dirty="0">
                <a:solidFill>
                  <a:srgbClr val="00B050"/>
                </a:solidFill>
              </a:rPr>
              <a:t>a</a:t>
            </a:r>
            <a:r>
              <a:rPr lang="bn-IN" sz="2400" b="1" dirty="0" smtClean="0">
                <a:solidFill>
                  <a:srgbClr val="00B050"/>
                </a:solidFill>
              </a:rPr>
              <a:t>)=</a:t>
            </a:r>
            <a:r>
              <a:rPr lang="en-US" sz="2400" b="1" dirty="0">
                <a:solidFill>
                  <a:srgbClr val="00B050"/>
                </a:solidFill>
              </a:rPr>
              <a:t>4</a:t>
            </a:r>
            <a:endParaRPr lang="bn-IN" sz="2400" b="1" dirty="0">
              <a:solidFill>
                <a:srgbClr val="00B050"/>
              </a:solidFill>
            </a:endParaRPr>
          </a:p>
          <a:p>
            <a:r>
              <a:rPr lang="bn-IN" sz="2400" b="1" dirty="0">
                <a:solidFill>
                  <a:srgbClr val="00B050"/>
                </a:solidFill>
              </a:rPr>
              <a:t>সাধারণ অন্তর </a:t>
            </a:r>
            <a:r>
              <a:rPr lang="en-US" sz="2400" b="1" dirty="0">
                <a:solidFill>
                  <a:srgbClr val="00B050"/>
                </a:solidFill>
              </a:rPr>
              <a:t>(d)</a:t>
            </a:r>
            <a:r>
              <a:rPr lang="bn-IN" sz="2400" b="1" dirty="0" smtClean="0">
                <a:solidFill>
                  <a:srgbClr val="00B050"/>
                </a:solidFill>
              </a:rPr>
              <a:t>=</a:t>
            </a:r>
            <a:r>
              <a:rPr lang="en-US" sz="2400" b="1" dirty="0" smtClean="0">
                <a:solidFill>
                  <a:srgbClr val="00B050"/>
                </a:solidFill>
              </a:rPr>
              <a:t>7-4=3 , 10 - 7= 3</a:t>
            </a:r>
            <a:endParaRPr lang="en-US" sz="2400" b="1" dirty="0">
              <a:solidFill>
                <a:srgbClr val="00B05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∴  </a:t>
            </a:r>
            <a:r>
              <a:rPr lang="en-US" sz="2400" b="1" dirty="0" err="1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এটি</a:t>
            </a:r>
            <a:r>
              <a:rPr lang="en-US" sz="2400" b="1" dirty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একটি</a:t>
            </a:r>
            <a:r>
              <a:rPr lang="en-US" sz="2400" b="1" dirty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সমান্তর</a:t>
            </a:r>
            <a:r>
              <a:rPr lang="en-US" sz="2400" b="1" dirty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ধারা</a:t>
            </a:r>
            <a:r>
              <a:rPr lang="en-US" sz="2400" b="1" dirty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।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969" y="3678692"/>
            <a:ext cx="5862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মনে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করি,ধারাটির</a:t>
            </a:r>
            <a:r>
              <a:rPr lang="en-US" sz="2400" b="1" dirty="0" smtClean="0">
                <a:solidFill>
                  <a:srgbClr val="002060"/>
                </a:solidFill>
              </a:rPr>
              <a:t> n  </a:t>
            </a:r>
            <a:r>
              <a:rPr lang="en-US" sz="2400" b="1" dirty="0" err="1" smtClean="0">
                <a:solidFill>
                  <a:srgbClr val="002060"/>
                </a:solidFill>
              </a:rPr>
              <a:t>তম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পদ</a:t>
            </a:r>
            <a:r>
              <a:rPr lang="en-US" sz="2400" b="1" dirty="0" smtClean="0">
                <a:solidFill>
                  <a:srgbClr val="002060"/>
                </a:solidFill>
              </a:rPr>
              <a:t> = 301</a:t>
            </a: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আমরা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জানি</a:t>
            </a:r>
            <a:r>
              <a:rPr lang="en-US" sz="2400" b="1" dirty="0" smtClean="0">
                <a:solidFill>
                  <a:srgbClr val="002060"/>
                </a:solidFill>
              </a:rPr>
              <a:t> ,</a:t>
            </a: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সমান্তর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ধারার</a:t>
            </a:r>
            <a:r>
              <a:rPr lang="en-US" sz="2400" b="1" dirty="0" smtClean="0">
                <a:solidFill>
                  <a:srgbClr val="002060"/>
                </a:solidFill>
              </a:rPr>
              <a:t> n </a:t>
            </a:r>
            <a:r>
              <a:rPr lang="en-US" sz="2400" b="1" dirty="0" err="1" smtClean="0">
                <a:solidFill>
                  <a:srgbClr val="002060"/>
                </a:solidFill>
              </a:rPr>
              <a:t>তম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পদ</a:t>
            </a:r>
            <a:r>
              <a:rPr lang="en-US" sz="2400" b="1" dirty="0" smtClean="0">
                <a:solidFill>
                  <a:srgbClr val="002060"/>
                </a:solidFill>
              </a:rPr>
              <a:t> = a+(n-1)d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∵ a+(n-1)d=301</a:t>
            </a: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</a:rPr>
              <a:t> 4+(n-1)3=301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</a:t>
            </a:r>
            <a:r>
              <a:rPr lang="en-US" sz="2400" b="1" dirty="0" smtClean="0">
                <a:solidFill>
                  <a:srgbClr val="002060"/>
                </a:solidFill>
              </a:rPr>
              <a:t> 4+3n-3=301 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94324" y="1464083"/>
                <a:ext cx="5997676" cy="3253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বা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, 3n+1=301</a:t>
                </a:r>
              </a:p>
              <a:p>
                <a:r>
                  <a:rPr lang="bn-IN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বা,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3n=301-1</a:t>
                </a:r>
              </a:p>
              <a:p>
                <a:r>
                  <a:rPr lang="bn-IN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বা,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3n=300</a:t>
                </a:r>
              </a:p>
              <a:p>
                <a:r>
                  <a:rPr lang="bn-IN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বা,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300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rgbClr val="002060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  <a:p>
                <a:r>
                  <a:rPr lang="en-US" sz="3200" dirty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n=100</a:t>
                </a:r>
              </a:p>
              <a:p>
                <a:r>
                  <a:rPr lang="en-US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∴</a:t>
                </a:r>
                <a:r>
                  <a:rPr lang="bn-IN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ধারার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100</a:t>
                </a:r>
                <a:r>
                  <a:rPr lang="bn-IN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 তম পদ 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301  (</a:t>
                </a:r>
                <a:r>
                  <a:rPr lang="en-US" sz="3200" dirty="0" err="1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Ans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)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324" y="1464083"/>
                <a:ext cx="5997676" cy="3253455"/>
              </a:xfrm>
              <a:prstGeom prst="rect">
                <a:avLst/>
              </a:prstGeom>
              <a:blipFill>
                <a:blip r:embed="rId2"/>
                <a:stretch>
                  <a:fillRect l="-2541" t="-2622" b="-4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370008" y="5463796"/>
            <a:ext cx="83180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∴</a:t>
            </a:r>
            <a:r>
              <a:rPr lang="bn-IN" sz="2800" b="1" dirty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ধারার </a:t>
            </a:r>
            <a:r>
              <a:rPr lang="en-US" sz="2800" b="1" dirty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100</a:t>
            </a:r>
            <a:r>
              <a:rPr lang="bn-IN" sz="2800" b="1" dirty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তম পদ </a:t>
            </a:r>
            <a:r>
              <a:rPr lang="en-US" sz="2800" b="1" dirty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301  (</a:t>
            </a:r>
            <a:r>
              <a:rPr lang="en-US" sz="2800" b="1" dirty="0" err="1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Ans</a:t>
            </a:r>
            <a:r>
              <a:rPr lang="en-US" sz="2800" b="1" dirty="0">
                <a:solidFill>
                  <a:srgbClr val="00B05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)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9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১০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36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𝟏𝟔</m:t>
                    </m:r>
                    <m:r>
                      <a:rPr lang="en-US" sz="36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𝟐𝟒</m:t>
                    </m:r>
                    <m:r>
                      <a:rPr lang="en-US" sz="3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− −</m:t>
                    </m:r>
                  </m:oMath>
                </a14:m>
                <a:r>
                  <a:rPr lang="en-US" sz="36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ধারাটির প্রথম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</m:oMath>
                </a14:m>
                <a:r>
                  <a:rPr lang="en-US" sz="3600" b="1" dirty="0" err="1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টি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পদের সমষ্টি কত ?</a:t>
                </a:r>
                <a:endParaRPr lang="en-US" sz="36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46331"/>
              </a:xfrm>
              <a:prstGeom prst="rect">
                <a:avLst/>
              </a:prstGeom>
              <a:blipFill>
                <a:blip r:embed="rId2"/>
                <a:stretch>
                  <a:fillRect l="-1500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2879" y="585039"/>
            <a:ext cx="1498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0512" y="592773"/>
            <a:ext cx="3248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একটি সমান্তর 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2918" y="1054800"/>
            <a:ext cx="3260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পদ a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89960" y="1073745"/>
                <a:ext cx="5741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𝟖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60" y="1073745"/>
                <a:ext cx="574196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36904" y="1595113"/>
            <a:ext cx="2964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অন্তর d =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434261" y="1552339"/>
                <a:ext cx="166584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𝟏𝟔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𝟖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261" y="1552339"/>
                <a:ext cx="166584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126723" y="2094833"/>
                <a:ext cx="103746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𝟖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723" y="2094833"/>
                <a:ext cx="103746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507473" y="2608695"/>
                <a:ext cx="361349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7030A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এবং </a:t>
                </a:r>
                <a:r>
                  <a:rPr lang="en-US" sz="36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পদসংখ্যা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36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</m:oMath>
                </a14:m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73" y="2608695"/>
                <a:ext cx="3613490" cy="646331"/>
              </a:xfrm>
              <a:prstGeom prst="rect">
                <a:avLst/>
              </a:prstGeom>
              <a:blipFill>
                <a:blip r:embed="rId6"/>
                <a:stretch>
                  <a:fillRect l="-2192" t="-13208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-50515" y="3628161"/>
                <a:ext cx="147829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সমষ্টি</a:t>
                </a: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0515" y="3628161"/>
                <a:ext cx="1478290" cy="707886"/>
              </a:xfrm>
              <a:prstGeom prst="rect">
                <a:avLst/>
              </a:prstGeom>
              <a:blipFill>
                <a:blip r:embed="rId7"/>
                <a:stretch>
                  <a:fillRect t="-13793" r="-14876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491730" y="3371629"/>
                <a:ext cx="3809897" cy="10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𝐧</m:t>
                          </m:r>
                        </m:num>
                        <m:den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{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𝟐𝐚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𝐧</m:t>
                          </m:r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𝐝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}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730" y="3371629"/>
                <a:ext cx="3809897" cy="1045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1400728" y="3540393"/>
                <a:ext cx="132145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en-US" sz="4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28" y="3540393"/>
                <a:ext cx="1321452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200512" y="4567337"/>
                <a:ext cx="5377661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{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𝟖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𝟗</m:t>
                          </m:r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𝟖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}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512" y="4567337"/>
                <a:ext cx="5377661" cy="112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354171" y="5796510"/>
                <a:ext cx="48136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𝟓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𝟏𝟔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𝟕𝟐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𝟖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171" y="5796510"/>
                <a:ext cx="4813650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475037" y="1425057"/>
                <a:ext cx="28553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𝟒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𝟓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×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𝟖𝟎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037" y="1425057"/>
                <a:ext cx="2855309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6686010" y="2094833"/>
                <a:ext cx="13914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𝟑𝟔𝟎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010" y="2094833"/>
                <a:ext cx="1391419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8126258" y="2071388"/>
            <a:ext cx="1160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Ans.</a:t>
            </a:r>
          </a:p>
        </p:txBody>
      </p:sp>
    </p:spTree>
    <p:extLst>
      <p:ext uri="{BB962C8B-B14F-4D97-AF65-F5344CB8AC3E}">
        <p14:creationId xmlns:p14="http://schemas.microsoft.com/office/powerpoint/2010/main" val="9327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 animBg="1"/>
      <p:bldP spid="11" grpId="0"/>
      <p:bldP spid="12" grpId="0"/>
      <p:bldP spid="13" grpId="0"/>
      <p:bldP spid="19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8710" y="6492875"/>
            <a:ext cx="11636477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0"/>
            <a:ext cx="4267200" cy="923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68710" y="2420976"/>
                <a:ext cx="1106129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1৩ । কোন সমান্তর ধারার 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36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তম 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 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𝟕𝟕</m:t>
                    </m:r>
                  </m:oMath>
                </a14:m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প্রথম </a:t>
                </a:r>
                <a14:m>
                  <m:oMath xmlns:m="http://schemas.openxmlformats.org/officeDocument/2006/math">
                    <m:r>
                      <a:rPr lang="en-US" sz="36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6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 সমষ্টি কত </a:t>
                </a:r>
                <a:r>
                  <a:rPr lang="en-US" sz="36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10" y="2420976"/>
                <a:ext cx="11061290" cy="1200329"/>
              </a:xfrm>
              <a:prstGeom prst="rect">
                <a:avLst/>
              </a:prstGeom>
              <a:blipFill>
                <a:blip r:embed="rId3"/>
                <a:stretch>
                  <a:fillRect l="-1653" t="-6599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9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18396"/>
                <a:ext cx="1207479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1৩ । কোন সমান্তর ধারার </a:t>
                </a:r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32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তম </a:t>
                </a:r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 </a:t>
                </a:r>
                <a14:m>
                  <m:oMath xmlns:m="http://schemas.openxmlformats.org/officeDocument/2006/math">
                    <m:r>
                      <a:rPr lang="en-US" sz="32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𝟕𝟕</m:t>
                    </m:r>
                  </m:oMath>
                </a14:m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</a:t>
                </a:r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 সমষ্টি কত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396"/>
                <a:ext cx="12074796" cy="584775"/>
              </a:xfrm>
              <a:prstGeom prst="rect">
                <a:avLst/>
              </a:prstGeom>
              <a:blipFill>
                <a:blip r:embed="rId2"/>
                <a:stretch>
                  <a:fillRect l="-126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-17898" y="610483"/>
            <a:ext cx="1498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761" y="1036213"/>
            <a:ext cx="5101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ধরি,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 প্রথম 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a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04778" y="1539907"/>
            <a:ext cx="2850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baseline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 অন্তর =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baseline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28" y="3488022"/>
                <a:ext cx="418313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200" b="1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𝐚</m:t>
                      </m:r>
                      <m:r>
                        <a:rPr lang="en-US" sz="3200" b="1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2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1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𝟏𝟐</m:t>
                          </m:r>
                          <m:r>
                            <a:rPr lang="en-US" sz="3200" b="1" i="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1" i="0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0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𝐝</m:t>
                      </m:r>
                      <m:r>
                        <a:rPr lang="en-US" sz="3200" b="1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1" i="0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𝟕𝟕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" y="3488022"/>
                <a:ext cx="4183132" cy="5847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93237" y="2903247"/>
                <a:ext cx="283141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𝟏𝟐</m:t>
                    </m:r>
                  </m:oMath>
                </a14:m>
                <a:r>
                  <a:rPr lang="en-US" sz="32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32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পদ </a:t>
                </a:r>
                <a14:m>
                  <m:oMath xmlns:m="http://schemas.openxmlformats.org/officeDocument/2006/math">
                    <m:r>
                      <a:rPr lang="en-US" sz="32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𝟕𝟕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7" y="2903247"/>
                <a:ext cx="2831416" cy="584775"/>
              </a:xfrm>
              <a:prstGeom prst="rect">
                <a:avLst/>
              </a:prstGeom>
              <a:blipFill rotWithShape="0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-19112" y="2371489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প্রশ্নমতে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-60604" y="4197796"/>
                <a:ext cx="33435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32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3200" b="1" i="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𝟏𝟏𝐝</m:t>
                    </m:r>
                    <m:r>
                      <a:rPr lang="en-US" sz="32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𝟕𝟕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604" y="4197796"/>
                <a:ext cx="3343548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1821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56102" y="2092795"/>
                <a:ext cx="38892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50"/>
                    </a:solidFill>
                    <a:ea typeface="Cambria Math" panose="02040503050406030204" pitchFamily="18" charset="0"/>
                    <a:cs typeface="NikoshBAN" panose="02000000000000000000" pitchFamily="2" charset="0"/>
                  </a:rPr>
                  <a:t> এবং 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পদসংখ্যা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36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1" i="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𝟐𝟑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102" y="2092795"/>
                <a:ext cx="3889206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194"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-60604" y="5250916"/>
                <a:ext cx="172835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4000" b="1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সমষ্টি  </a:t>
                </a: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604" y="5250916"/>
                <a:ext cx="1728358" cy="707886"/>
              </a:xfrm>
              <a:prstGeom prst="rect">
                <a:avLst/>
              </a:prstGeom>
              <a:blipFill>
                <a:blip r:embed="rId7"/>
                <a:stretch>
                  <a:fillRect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2544777" y="5017489"/>
                <a:ext cx="3809897" cy="104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𝐧</m:t>
                          </m:r>
                        </m:num>
                        <m:den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{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𝟐𝐚</m:t>
                      </m:r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6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𝐧</m:t>
                          </m:r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6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36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𝐝</m:t>
                      </m:r>
                      <m:r>
                        <a:rPr lang="en-US" sz="36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}</m:t>
                      </m:r>
                    </m:oMath>
                  </m:oMathPara>
                </a14:m>
                <a:endParaRPr lang="en-US" sz="36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77" y="5017489"/>
                <a:ext cx="3809897" cy="1045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337350" y="5154962"/>
                <a:ext cx="132145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e>
                        <m:sub>
                          <m:r>
                            <a:rPr lang="en-US" sz="40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350" y="5154962"/>
                <a:ext cx="1321452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/>
              <p:cNvSpPr txBox="1"/>
              <p:nvPr/>
            </p:nvSpPr>
            <p:spPr>
              <a:xfrm>
                <a:off x="6669851" y="956960"/>
                <a:ext cx="537766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32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{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32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𝟐𝟑</m:t>
                          </m:r>
                          <m:r>
                            <a:rPr lang="en-US" sz="32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32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𝐝</m:t>
                      </m:r>
                      <m:r>
                        <a:rPr lang="en-US" sz="32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}</m:t>
                      </m:r>
                    </m:oMath>
                  </m:oMathPara>
                </a14:m>
                <a:endParaRPr lang="en-US" sz="32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851" y="956960"/>
                <a:ext cx="5377661" cy="10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6149740" y="2302620"/>
                <a:ext cx="537766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32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{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𝟐𝟐𝐝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}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740" y="2302620"/>
                <a:ext cx="5377661" cy="10143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7118773" y="3584821"/>
                <a:ext cx="3727788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3200" b="1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𝟐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𝒂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𝟏𝟏𝐝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773" y="3584821"/>
                <a:ext cx="3727788" cy="101431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7121064" y="4847812"/>
                <a:ext cx="21625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200" b="1" i="0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𝟐𝟑</m:t>
                      </m:r>
                      <m:r>
                        <a:rPr lang="en-US" sz="3200" b="1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3200" b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𝟕𝟕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064" y="4847812"/>
                <a:ext cx="2162580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118773" y="5565320"/>
            <a:ext cx="357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7030A0"/>
                </a:solidFill>
              </a:rPr>
              <a:t>=</a:t>
            </a:r>
            <a:r>
              <a:rPr lang="en-US" sz="2800" dirty="0" smtClean="0">
                <a:solidFill>
                  <a:srgbClr val="7030A0"/>
                </a:solidFill>
              </a:rPr>
              <a:t>1771 (</a:t>
            </a:r>
            <a:r>
              <a:rPr lang="en-US" sz="2800" dirty="0" err="1" smtClean="0">
                <a:solidFill>
                  <a:srgbClr val="7030A0"/>
                </a:solidFill>
              </a:rPr>
              <a:t>Ans</a:t>
            </a:r>
            <a:r>
              <a:rPr lang="en-US" sz="2800" dirty="0" smtClean="0">
                <a:solidFill>
                  <a:srgbClr val="7030A0"/>
                </a:solidFill>
              </a:rPr>
              <a:t>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7987" y="6356350"/>
            <a:ext cx="11916697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1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11" grpId="0"/>
      <p:bldP spid="3" grpId="0" animBg="1"/>
      <p:bldP spid="21" grpId="0" animBg="1"/>
      <p:bldP spid="25" grpId="0"/>
      <p:bldP spid="26" grpId="0" animBg="1"/>
      <p:bldP spid="38" grpId="0" animBg="1"/>
      <p:bldP spid="39" grpId="0"/>
      <p:bldP spid="40" grpId="0"/>
      <p:bldP spid="43" grpId="0"/>
      <p:bldP spid="44" grpId="0"/>
      <p:bldP spid="48" grpId="0"/>
      <p:bldP spid="49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Symbol"/>
              </a:rPr>
              <a:t> </a:t>
            </a:r>
            <a:r>
              <a:rPr lang="en-US" b="1" dirty="0">
                <a:sym typeface="Symbol"/>
              </a:rPr>
              <a:t> </a:t>
            </a:r>
            <a:endParaRPr lang="en-US" b="1" dirty="0"/>
          </a:p>
        </p:txBody>
      </p:sp>
      <p:pic>
        <p:nvPicPr>
          <p:cNvPr id="31" name="Content Placeholder 3" descr="20200214_180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571" y="161926"/>
            <a:ext cx="5962650" cy="969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407" y="1503908"/>
            <a:ext cx="10102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নিচের তথ্যের ভিত্তিতে ২-৩ নং প্রশ্নের উত্তর দাও।</a:t>
            </a:r>
          </a:p>
          <a:p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-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5 – 7 – 9 -  . </a:t>
            </a:r>
            <a:r>
              <a:rPr lang="en-US" sz="2400" b="1" dirty="0">
                <a:solidFill>
                  <a:srgbClr val="0070C0"/>
                </a:solidFill>
                <a:latin typeface="Vindabody"/>
              </a:rPr>
              <a:t>. . 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, , , ,  , 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 একটি ধারা।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১।  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 ধারাটি কি ধরণের ?</a:t>
            </a:r>
          </a:p>
          <a:p>
            <a:r>
              <a:rPr lang="en-US" sz="2400" b="1" dirty="0">
                <a:solidFill>
                  <a:srgbClr val="0070C0"/>
                </a:solidFill>
                <a:latin typeface="Vindabody"/>
              </a:rPr>
              <a:t>২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। 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ধারাটির 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39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 তম পদ কত ?</a:t>
            </a:r>
          </a:p>
          <a:p>
            <a:r>
              <a:rPr lang="bn-IN" sz="2400" b="1" dirty="0">
                <a:solidFill>
                  <a:srgbClr val="0070C0"/>
                </a:solidFill>
                <a:latin typeface="Vindabody"/>
              </a:rPr>
              <a:t>নিচের তথ্যের ভিত্তিতে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৪-৫ </a:t>
            </a:r>
            <a:r>
              <a:rPr lang="bn-IN" sz="2400" b="1" dirty="0">
                <a:solidFill>
                  <a:srgbClr val="0070C0"/>
                </a:solidFill>
                <a:latin typeface="Vindabody"/>
              </a:rPr>
              <a:t>নং প্রশ্নের উত্তর দাও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।</a:t>
            </a:r>
            <a:endParaRPr lang="en-US" sz="2400" b="1" dirty="0" smtClean="0">
              <a:solidFill>
                <a:srgbClr val="0070C0"/>
              </a:solidFill>
              <a:latin typeface="Vindabody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65 + 71 + 77 + </a:t>
            </a:r>
            <a:r>
              <a:rPr lang="bn-IN" sz="2400" b="1" dirty="0">
                <a:solidFill>
                  <a:srgbClr val="0070C0"/>
                </a:solidFill>
                <a:latin typeface="Vindabody"/>
              </a:rPr>
              <a:t>, , , ,  , 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+173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bn-IN" sz="2400" b="1" dirty="0">
                <a:solidFill>
                  <a:srgbClr val="0070C0"/>
                </a:solidFill>
                <a:latin typeface="Vindabody"/>
              </a:rPr>
              <a:t>একটি ধারা। </a:t>
            </a:r>
            <a:endParaRPr lang="en-US" sz="2400" b="1" dirty="0" smtClean="0">
              <a:solidFill>
                <a:srgbClr val="0070C0"/>
              </a:solidFill>
              <a:latin typeface="Vindabody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Vindabody"/>
              </a:rPr>
              <a:t>৩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।   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ধারাটি </a:t>
            </a:r>
            <a:r>
              <a:rPr lang="bn-IN" sz="2400" b="1" dirty="0">
                <a:solidFill>
                  <a:srgbClr val="0070C0"/>
                </a:solidFill>
                <a:latin typeface="Vindabody"/>
              </a:rPr>
              <a:t>কি ধরণের ?</a:t>
            </a:r>
            <a:endParaRPr lang="bn-IN" sz="2400" b="1" dirty="0" smtClean="0">
              <a:solidFill>
                <a:srgbClr val="0070C0"/>
              </a:solidFill>
              <a:latin typeface="Vindabody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Vindabody"/>
              </a:rPr>
              <a:t>৪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। 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ধারাটির 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11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 তম পদ কত ?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৫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। 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ধারাটির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পদ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Vindabody"/>
              </a:rPr>
              <a:t>সংখ্যা</a:t>
            </a:r>
            <a:r>
              <a:rPr lang="en-US" sz="2400" b="1" dirty="0" smtClean="0">
                <a:solidFill>
                  <a:srgbClr val="0070C0"/>
                </a:solidFill>
                <a:latin typeface="Vindabody"/>
              </a:rPr>
              <a:t> </a:t>
            </a:r>
            <a:r>
              <a:rPr lang="bn-IN" sz="2400" b="1" dirty="0" smtClean="0">
                <a:solidFill>
                  <a:srgbClr val="0070C0"/>
                </a:solidFill>
                <a:latin typeface="Vindabody"/>
              </a:rPr>
              <a:t>কত ?</a:t>
            </a:r>
          </a:p>
          <a:p>
            <a:endParaRPr lang="en-US" sz="2400" b="1" dirty="0">
              <a:solidFill>
                <a:srgbClr val="0070C0"/>
              </a:solidFill>
              <a:latin typeface="Vindabody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8710" y="6356350"/>
            <a:ext cx="11592232" cy="365125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002060"/>
                </a:solidFill>
              </a:rPr>
              <a:t>Bipul</a:t>
            </a:r>
            <a:r>
              <a:rPr lang="en-US" sz="2000" dirty="0" smtClean="0">
                <a:solidFill>
                  <a:srgbClr val="002060"/>
                </a:solidFill>
              </a:rPr>
              <a:t> Sarkar -</a:t>
            </a:r>
            <a:r>
              <a:rPr lang="en-US" sz="2000" dirty="0" err="1" smtClean="0">
                <a:solidFill>
                  <a:srgbClr val="002060"/>
                </a:solidFill>
              </a:rPr>
              <a:t>Atmool</a:t>
            </a:r>
            <a:r>
              <a:rPr lang="en-US" sz="2000" dirty="0" smtClean="0">
                <a:solidFill>
                  <a:srgbClr val="002060"/>
                </a:solidFill>
              </a:rPr>
              <a:t> B/L High School -</a:t>
            </a:r>
            <a:r>
              <a:rPr lang="en-US" sz="2000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dirty="0" smtClean="0">
                <a:solidFill>
                  <a:srgbClr val="002060"/>
                </a:solidFill>
              </a:rPr>
              <a:t> - 01730169555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2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স্লাইড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557"/>
            <a:ext cx="12192000" cy="69072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শিক্ষ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1001"/>
            <a:ext cx="3810000" cy="685801"/>
          </a:xfrm>
          <a:prstGeom prst="rect">
            <a:avLst/>
          </a:prstGeom>
        </p:spPr>
      </p:pic>
      <p:pic>
        <p:nvPicPr>
          <p:cNvPr id="7" name="Picture 6" descr="আমার ছবি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2209800"/>
            <a:ext cx="2438400" cy="326277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33600" y="2209801"/>
          <a:ext cx="5105400" cy="3299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4151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বিপুল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কুমার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সরকার</a:t>
                      </a:r>
                      <a:r>
                        <a:rPr lang="en-US" sz="3600" dirty="0" smtClean="0">
                          <a:solidFill>
                            <a:srgbClr val="0232CC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solidFill>
                          <a:srgbClr val="0232CC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232CC"/>
                          </a:solidFill>
                        </a:rPr>
                        <a:t>                              </a:t>
                      </a:r>
                      <a:r>
                        <a:rPr lang="en-US" dirty="0" err="1" smtClean="0">
                          <a:solidFill>
                            <a:srgbClr val="0232CC"/>
                          </a:solidFill>
                        </a:rPr>
                        <a:t>সহকারী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232CC"/>
                          </a:solidFill>
                        </a:rPr>
                        <a:t>শিক্ষক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 (</a:t>
                      </a:r>
                      <a:r>
                        <a:rPr lang="en-US" baseline="0" dirty="0" err="1" smtClean="0">
                          <a:solidFill>
                            <a:srgbClr val="0232CC"/>
                          </a:solidFill>
                        </a:rPr>
                        <a:t>গণিত</a:t>
                      </a:r>
                      <a:r>
                        <a:rPr lang="en-US" baseline="0" dirty="0" smtClean="0">
                          <a:solidFill>
                            <a:srgbClr val="0232CC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232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48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আটমূল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দ্বি-মূখী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উচ্চ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বিদ্যালয়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NikoshBAN" pitchFamily="2" charset="0"/>
                          <a:cs typeface="NikoshBAN" pitchFamily="2" charset="0"/>
                        </a:rPr>
                        <a:t>                               </a:t>
                      </a:r>
                      <a:r>
                        <a:rPr lang="en-US" sz="2800" b="1" dirty="0" err="1" smtClean="0">
                          <a:latin typeface="NikoshBAN" pitchFamily="2" charset="0"/>
                          <a:cs typeface="NikoshBAN" pitchFamily="2" charset="0"/>
                        </a:rPr>
                        <a:t>শিবগঞ্জ-বগুড়া</a:t>
                      </a:r>
                      <a:endParaRPr lang="en-US" sz="28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002060"/>
                          </a:solidFill>
                        </a:rPr>
                        <a:t>              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Mobail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</a:rPr>
                        <a:t> 01730169555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2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Email: bipulsarkar1977@gmail.com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1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3835" y="3384317"/>
            <a:ext cx="101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 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>
          <a:xfrm>
            <a:off x="7696200" y="6411247"/>
            <a:ext cx="2476500" cy="476250"/>
          </a:xfrm>
        </p:spPr>
        <p:txBody>
          <a:bodyPr/>
          <a:lstStyle/>
          <a:p>
            <a:fld id="{94C01AE3-7631-4DBD-9CD0-F2E48F7FECCB}" type="datetime9">
              <a:rPr lang="en-US" b="1" smtClean="0">
                <a:solidFill>
                  <a:srgbClr val="FF0000"/>
                </a:solidFill>
              </a:rPr>
              <a:pPr/>
              <a:t>4/28/2020 9:31:32 PM</a:t>
            </a:fld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1828800" y="6317226"/>
            <a:ext cx="4622006" cy="464574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bipulsarkar1977@gmail.com 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☎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01730169555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066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 rot="18957647" flipH="1">
            <a:off x="1241799" y="1312440"/>
            <a:ext cx="12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1200" y="1600200"/>
            <a:ext cx="9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  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19" y="178119"/>
            <a:ext cx="6400800" cy="145732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724400" y="3124201"/>
            <a:ext cx="82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07552" y="1219201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05400" y="1066801"/>
            <a:ext cx="90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724400" y="2057401"/>
            <a:ext cx="103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02635" y="2122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753600" y="47961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13BD"/>
                </a:solidFill>
              </a:rPr>
              <a:t>    </a:t>
            </a:r>
            <a:r>
              <a:rPr lang="bn-IN" sz="2400" b="1" dirty="0">
                <a:solidFill>
                  <a:srgbClr val="1313BD"/>
                </a:solidFill>
              </a:rPr>
              <a:t>  </a:t>
            </a:r>
            <a:endParaRPr lang="en-US" sz="2400" b="1" dirty="0">
              <a:solidFill>
                <a:srgbClr val="1313BD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61299" y="495469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13BD"/>
                </a:solidFill>
              </a:rPr>
              <a:t>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57968" y="499906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1313BD"/>
                </a:solidFill>
              </a:rPr>
              <a:t>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2510" y="1690688"/>
            <a:ext cx="1106129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Vindabody"/>
              </a:rPr>
              <a:t>সৃজনশীল</a:t>
            </a:r>
            <a:r>
              <a:rPr lang="en-US" sz="28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  <a:latin typeface="Vindabody"/>
              </a:rPr>
              <a:t>প্রশ্নঃ</a:t>
            </a:r>
            <a:endParaRPr lang="bn-IN" sz="2800" b="1" dirty="0">
              <a:solidFill>
                <a:srgbClr val="7030A0"/>
              </a:solidFill>
              <a:latin typeface="Vindabody"/>
            </a:endParaRPr>
          </a:p>
          <a:p>
            <a:r>
              <a:rPr lang="en-US" sz="2800" b="1" dirty="0" err="1" smtClean="0">
                <a:solidFill>
                  <a:srgbClr val="7030A0"/>
                </a:solidFill>
                <a:latin typeface="Vindabody"/>
              </a:rPr>
              <a:t>একটি</a:t>
            </a:r>
            <a:r>
              <a:rPr lang="en-US" sz="28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Vindabody"/>
              </a:rPr>
              <a:t>সমান্তর</a:t>
            </a:r>
            <a:r>
              <a:rPr lang="en-US" sz="28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Vindabody"/>
              </a:rPr>
              <a:t>ধারার</a:t>
            </a:r>
            <a:r>
              <a:rPr lang="bn-IN" sz="28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Vindabody"/>
              </a:rPr>
              <a:t>m</a:t>
            </a:r>
            <a:r>
              <a:rPr lang="bn-IN" sz="2800" b="1" dirty="0" smtClean="0">
                <a:solidFill>
                  <a:srgbClr val="7030A0"/>
                </a:solidFill>
                <a:latin typeface="Vindabody"/>
              </a:rPr>
              <a:t> তম</a:t>
            </a:r>
            <a:r>
              <a:rPr lang="en-US" sz="2800" b="1" dirty="0" smtClean="0">
                <a:solidFill>
                  <a:srgbClr val="7030A0"/>
                </a:solidFill>
                <a:latin typeface="Vindabody"/>
              </a:rPr>
              <a:t> n</a:t>
            </a:r>
            <a:r>
              <a:rPr lang="bn-IN" sz="2800" b="1" dirty="0" smtClean="0">
                <a:solidFill>
                  <a:srgbClr val="7030A0"/>
                </a:solidFill>
                <a:latin typeface="Vindabody"/>
              </a:rPr>
              <a:t> পদ  এবং</a:t>
            </a:r>
            <a:r>
              <a:rPr lang="en-US" sz="2800" b="1" dirty="0" smtClean="0">
                <a:solidFill>
                  <a:srgbClr val="7030A0"/>
                </a:solidFill>
                <a:latin typeface="Vindabody"/>
              </a:rPr>
              <a:t>n</a:t>
            </a:r>
            <a:r>
              <a:rPr lang="bn-IN" sz="2800" b="1" dirty="0" smtClean="0">
                <a:solidFill>
                  <a:srgbClr val="7030A0"/>
                </a:solidFill>
                <a:latin typeface="Vindabody"/>
              </a:rPr>
              <a:t> তম পদ</a:t>
            </a:r>
            <a:r>
              <a:rPr lang="en-US" sz="2800" b="1" dirty="0" smtClean="0">
                <a:solidFill>
                  <a:srgbClr val="7030A0"/>
                </a:solidFill>
                <a:latin typeface="Vindabody"/>
              </a:rPr>
              <a:t> m</a:t>
            </a:r>
            <a:r>
              <a:rPr lang="bn-IN" sz="2800" b="1" dirty="0" smtClean="0">
                <a:solidFill>
                  <a:srgbClr val="7030A0"/>
                </a:solidFill>
                <a:latin typeface="Vindabody"/>
              </a:rPr>
              <a:t> ।</a:t>
            </a:r>
            <a:endParaRPr lang="en-US" sz="2800" b="1" dirty="0" smtClean="0">
              <a:solidFill>
                <a:srgbClr val="7030A0"/>
              </a:solidFill>
              <a:latin typeface="Vindabody"/>
            </a:endParaRPr>
          </a:p>
          <a:p>
            <a:endParaRPr lang="bn-IN" sz="2800" b="1" dirty="0" smtClean="0">
              <a:solidFill>
                <a:srgbClr val="7030A0"/>
              </a:solidFill>
              <a:latin typeface="Vindabody"/>
            </a:endParaRPr>
          </a:p>
          <a:p>
            <a:r>
              <a:rPr lang="bn-IN" sz="2400" b="1" i="1" dirty="0" smtClean="0">
                <a:solidFill>
                  <a:srgbClr val="7030A0"/>
                </a:solidFill>
                <a:latin typeface="Vindabody"/>
              </a:rPr>
              <a:t>ক</a:t>
            </a:r>
            <a:r>
              <a:rPr lang="bn-IN" sz="2400" b="1" dirty="0" smtClean="0">
                <a:solidFill>
                  <a:srgbClr val="7030A0"/>
                </a:solidFill>
                <a:latin typeface="Vindabody"/>
              </a:rPr>
              <a:t>) প্রয়োজনীয় সমীকরণ গঠণ কর। </a:t>
            </a:r>
            <a:endParaRPr lang="bn-IN" sz="2400" b="1" dirty="0" smtClean="0">
              <a:solidFill>
                <a:srgbClr val="7030A0"/>
              </a:solidFill>
              <a:latin typeface="Vindabody"/>
            </a:endParaRPr>
          </a:p>
          <a:p>
            <a:endParaRPr lang="en-US" sz="2400" b="1" dirty="0" smtClean="0">
              <a:solidFill>
                <a:srgbClr val="7030A0"/>
              </a:solidFill>
              <a:latin typeface="Vindabody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খ) </a:t>
            </a:r>
            <a:r>
              <a:rPr lang="bn-IN" sz="2400" b="1" dirty="0" smtClean="0">
                <a:solidFill>
                  <a:srgbClr val="7030A0"/>
                </a:solidFill>
                <a:latin typeface="Vindabody"/>
              </a:rPr>
              <a:t>ধারাটির 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m+n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)</a:t>
            </a:r>
            <a:r>
              <a:rPr lang="bn-IN" sz="2400" b="1" dirty="0" smtClean="0">
                <a:solidFill>
                  <a:srgbClr val="7030A0"/>
                </a:solidFill>
                <a:latin typeface="Vindabody"/>
              </a:rPr>
              <a:t> তম পদ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নির্ণয়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কর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।</a:t>
            </a:r>
            <a:endParaRPr lang="bn-IN" sz="2400" b="1" dirty="0" smtClean="0">
              <a:solidFill>
                <a:srgbClr val="7030A0"/>
              </a:solidFill>
              <a:latin typeface="Vindabody"/>
            </a:endParaRPr>
          </a:p>
          <a:p>
            <a:endParaRPr lang="bn-IN" sz="2400" b="1" dirty="0" smtClean="0">
              <a:solidFill>
                <a:srgbClr val="7030A0"/>
              </a:solidFill>
              <a:latin typeface="Vindabody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গ</a:t>
            </a:r>
            <a:r>
              <a:rPr lang="bn-IN" sz="2400" b="1" dirty="0" smtClean="0">
                <a:solidFill>
                  <a:srgbClr val="7030A0"/>
                </a:solidFill>
                <a:latin typeface="Vindabody"/>
              </a:rPr>
              <a:t>) 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ধারাটির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(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m+n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)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সংখ্যক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পদের</a:t>
            </a:r>
            <a:r>
              <a:rPr lang="en-US" sz="24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Vindabody"/>
              </a:rPr>
              <a:t>সমষ্টি</a:t>
            </a:r>
            <a:r>
              <a:rPr lang="bn-IN" sz="2400" b="1" dirty="0" smtClean="0">
                <a:solidFill>
                  <a:srgbClr val="7030A0"/>
                </a:solidFill>
                <a:latin typeface="Vindabody"/>
              </a:rPr>
              <a:t> </a:t>
            </a:r>
            <a:r>
              <a:rPr lang="bn-IN" sz="2400" b="1" dirty="0" smtClean="0">
                <a:solidFill>
                  <a:srgbClr val="7030A0"/>
                </a:solidFill>
                <a:latin typeface="Vindabody"/>
              </a:rPr>
              <a:t>নির্ণয় </a:t>
            </a:r>
            <a:r>
              <a:rPr lang="bn-IN" sz="2400" b="1" dirty="0" smtClean="0">
                <a:solidFill>
                  <a:srgbClr val="7030A0"/>
                </a:solidFill>
                <a:latin typeface="Vindabody"/>
              </a:rPr>
              <a:t>কর । </a:t>
            </a:r>
          </a:p>
        </p:txBody>
      </p:sp>
    </p:spTree>
    <p:extLst>
      <p:ext uri="{BB962C8B-B14F-4D97-AF65-F5344CB8AC3E}">
        <p14:creationId xmlns:p14="http://schemas.microsoft.com/office/powerpoint/2010/main" val="22746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28600"/>
            <a:ext cx="8643937" cy="6324601"/>
          </a:xfrm>
          <a:prstGeom prst="rect">
            <a:avLst/>
          </a:prstGeom>
        </p:spPr>
      </p:pic>
      <p:pic>
        <p:nvPicPr>
          <p:cNvPr id="5" name="Picture 4" descr="20200214_180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01" y="5257801"/>
            <a:ext cx="51816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0214_2302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1" y="228601"/>
            <a:ext cx="6372225" cy="1457325"/>
          </a:xfrm>
          <a:prstGeom prst="rect">
            <a:avLst/>
          </a:prstGeom>
        </p:spPr>
      </p:pic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19552"/>
              </p:ext>
            </p:extLst>
          </p:nvPr>
        </p:nvGraphicFramePr>
        <p:xfrm>
          <a:off x="6872749" y="1730164"/>
          <a:ext cx="3687095" cy="3562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419">
                  <a:extLst>
                    <a:ext uri="{9D8B030D-6E8A-4147-A177-3AD203B41FA5}">
                      <a16:colId xmlns:a16="http://schemas.microsoft.com/office/drawing/2014/main" val="3429554880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685910541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749650636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339374101"/>
                    </a:ext>
                  </a:extLst>
                </a:gridCol>
                <a:gridCol w="737419">
                  <a:extLst>
                    <a:ext uri="{9D8B030D-6E8A-4147-A177-3AD203B41FA5}">
                      <a16:colId xmlns:a16="http://schemas.microsoft.com/office/drawing/2014/main" val="3442490851"/>
                    </a:ext>
                  </a:extLst>
                </a:gridCol>
              </a:tblGrid>
              <a:tr h="499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66761"/>
                  </a:ext>
                </a:extLst>
              </a:tr>
              <a:tr h="499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19200"/>
                  </a:ext>
                </a:extLst>
              </a:tr>
              <a:tr h="499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220333"/>
                  </a:ext>
                </a:extLst>
              </a:tr>
              <a:tr h="499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75472"/>
                  </a:ext>
                </a:extLst>
              </a:tr>
              <a:tr h="499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425773"/>
                  </a:ext>
                </a:extLst>
              </a:tr>
              <a:tr h="566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138872"/>
                  </a:ext>
                </a:extLst>
              </a:tr>
              <a:tr h="49933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619933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653943"/>
              </p:ext>
            </p:extLst>
          </p:nvPr>
        </p:nvGraphicFramePr>
        <p:xfrm>
          <a:off x="2109026" y="2713703"/>
          <a:ext cx="3628095" cy="257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619">
                  <a:extLst>
                    <a:ext uri="{9D8B030D-6E8A-4147-A177-3AD203B41FA5}">
                      <a16:colId xmlns:a16="http://schemas.microsoft.com/office/drawing/2014/main" val="3497122736"/>
                    </a:ext>
                  </a:extLst>
                </a:gridCol>
                <a:gridCol w="725619">
                  <a:extLst>
                    <a:ext uri="{9D8B030D-6E8A-4147-A177-3AD203B41FA5}">
                      <a16:colId xmlns:a16="http://schemas.microsoft.com/office/drawing/2014/main" val="3587288175"/>
                    </a:ext>
                  </a:extLst>
                </a:gridCol>
                <a:gridCol w="725619">
                  <a:extLst>
                    <a:ext uri="{9D8B030D-6E8A-4147-A177-3AD203B41FA5}">
                      <a16:colId xmlns:a16="http://schemas.microsoft.com/office/drawing/2014/main" val="193989959"/>
                    </a:ext>
                  </a:extLst>
                </a:gridCol>
                <a:gridCol w="725619">
                  <a:extLst>
                    <a:ext uri="{9D8B030D-6E8A-4147-A177-3AD203B41FA5}">
                      <a16:colId xmlns:a16="http://schemas.microsoft.com/office/drawing/2014/main" val="3317052531"/>
                    </a:ext>
                  </a:extLst>
                </a:gridCol>
                <a:gridCol w="725619">
                  <a:extLst>
                    <a:ext uri="{9D8B030D-6E8A-4147-A177-3AD203B41FA5}">
                      <a16:colId xmlns:a16="http://schemas.microsoft.com/office/drawing/2014/main" val="1333858558"/>
                    </a:ext>
                  </a:extLst>
                </a:gridCol>
              </a:tblGrid>
              <a:tr h="515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88956"/>
                  </a:ext>
                </a:extLst>
              </a:tr>
              <a:tr h="515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350366"/>
                  </a:ext>
                </a:extLst>
              </a:tr>
              <a:tr h="515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86080"/>
                  </a:ext>
                </a:extLst>
              </a:tr>
              <a:tr h="515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690529"/>
                  </a:ext>
                </a:extLst>
              </a:tr>
              <a:tr h="5157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45588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51259" y="2526632"/>
            <a:ext cx="118527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                                                        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দশম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     </a:t>
            </a:r>
            <a:r>
              <a:rPr lang="en-US" sz="28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28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28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28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2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      </a:t>
            </a:r>
            <a:r>
              <a:rPr lang="en-US" sz="2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সমান্তর</a:t>
            </a:r>
            <a:r>
              <a:rPr lang="en-US" sz="28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ধারা</a:t>
            </a:r>
            <a:r>
              <a:rPr lang="en-US" sz="2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(</a:t>
            </a:r>
            <a:r>
              <a:rPr lang="en-US" sz="28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১৩,১</a:t>
            </a:r>
            <a:r>
              <a:rPr lang="bn-IN" sz="28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)</a:t>
            </a:r>
            <a:endParaRPr lang="en-US" sz="28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bn-IN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৫০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          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15/02/2020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5731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73" y="6519564"/>
            <a:ext cx="11842955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-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4480" y="4316610"/>
            <a:ext cx="11076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থাকলে তা কী ? 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9499" y="5266851"/>
            <a:ext cx="1102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 আছে। একটি নির্দিষ্ট নিয়মে চলছে। আর নিয়মটি (১ম চিত্রগুলো অনুক্রম ২য় চিত্র গুলো একটি ধারা গঠণ করে)।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Plus 61"/>
          <p:cNvSpPr/>
          <p:nvPr/>
        </p:nvSpPr>
        <p:spPr>
          <a:xfrm>
            <a:off x="1824758" y="3232242"/>
            <a:ext cx="889785" cy="670616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020832" y="3232242"/>
            <a:ext cx="824062" cy="770851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4210108" y="3232242"/>
            <a:ext cx="880765" cy="712039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b="10266"/>
          <a:stretch/>
        </p:blipFill>
        <p:spPr>
          <a:xfrm>
            <a:off x="3501897" y="51151"/>
            <a:ext cx="5112006" cy="85448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59332"/>
              </p:ext>
            </p:extLst>
          </p:nvPr>
        </p:nvGraphicFramePr>
        <p:xfrm>
          <a:off x="5801167" y="1129725"/>
          <a:ext cx="1942960" cy="75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40">
                  <a:extLst>
                    <a:ext uri="{9D8B030D-6E8A-4147-A177-3AD203B41FA5}">
                      <a16:colId xmlns:a16="http://schemas.microsoft.com/office/drawing/2014/main" val="1727311253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1429551701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3440876316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1615875855"/>
                    </a:ext>
                  </a:extLst>
                </a:gridCol>
              </a:tblGrid>
              <a:tr h="378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78271"/>
                  </a:ext>
                </a:extLst>
              </a:tr>
              <a:tr h="378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606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09523"/>
              </p:ext>
            </p:extLst>
          </p:nvPr>
        </p:nvGraphicFramePr>
        <p:xfrm>
          <a:off x="8221732" y="1148759"/>
          <a:ext cx="2293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47">
                  <a:extLst>
                    <a:ext uri="{9D8B030D-6E8A-4147-A177-3AD203B41FA5}">
                      <a16:colId xmlns:a16="http://schemas.microsoft.com/office/drawing/2014/main" val="2505669815"/>
                    </a:ext>
                  </a:extLst>
                </a:gridCol>
                <a:gridCol w="478147">
                  <a:extLst>
                    <a:ext uri="{9D8B030D-6E8A-4147-A177-3AD203B41FA5}">
                      <a16:colId xmlns:a16="http://schemas.microsoft.com/office/drawing/2014/main" val="1549908546"/>
                    </a:ext>
                  </a:extLst>
                </a:gridCol>
                <a:gridCol w="434264">
                  <a:extLst>
                    <a:ext uri="{9D8B030D-6E8A-4147-A177-3AD203B41FA5}">
                      <a16:colId xmlns:a16="http://schemas.microsoft.com/office/drawing/2014/main" val="1206226960"/>
                    </a:ext>
                  </a:extLst>
                </a:gridCol>
                <a:gridCol w="431362">
                  <a:extLst>
                    <a:ext uri="{9D8B030D-6E8A-4147-A177-3AD203B41FA5}">
                      <a16:colId xmlns:a16="http://schemas.microsoft.com/office/drawing/2014/main" val="41842962"/>
                    </a:ext>
                  </a:extLst>
                </a:gridCol>
                <a:gridCol w="471948">
                  <a:extLst>
                    <a:ext uri="{9D8B030D-6E8A-4147-A177-3AD203B41FA5}">
                      <a16:colId xmlns:a16="http://schemas.microsoft.com/office/drawing/2014/main" val="2821745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27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890364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701160"/>
              </p:ext>
            </p:extLst>
          </p:nvPr>
        </p:nvGraphicFramePr>
        <p:xfrm>
          <a:off x="3926992" y="1129725"/>
          <a:ext cx="148694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647">
                  <a:extLst>
                    <a:ext uri="{9D8B030D-6E8A-4147-A177-3AD203B41FA5}">
                      <a16:colId xmlns:a16="http://schemas.microsoft.com/office/drawing/2014/main" val="1971157926"/>
                    </a:ext>
                  </a:extLst>
                </a:gridCol>
                <a:gridCol w="495647">
                  <a:extLst>
                    <a:ext uri="{9D8B030D-6E8A-4147-A177-3AD203B41FA5}">
                      <a16:colId xmlns:a16="http://schemas.microsoft.com/office/drawing/2014/main" val="4055161890"/>
                    </a:ext>
                  </a:extLst>
                </a:gridCol>
                <a:gridCol w="495647">
                  <a:extLst>
                    <a:ext uri="{9D8B030D-6E8A-4147-A177-3AD203B41FA5}">
                      <a16:colId xmlns:a16="http://schemas.microsoft.com/office/drawing/2014/main" val="3465247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754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20786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715715"/>
              </p:ext>
            </p:extLst>
          </p:nvPr>
        </p:nvGraphicFramePr>
        <p:xfrm>
          <a:off x="2395574" y="1148759"/>
          <a:ext cx="9824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235">
                  <a:extLst>
                    <a:ext uri="{9D8B030D-6E8A-4147-A177-3AD203B41FA5}">
                      <a16:colId xmlns:a16="http://schemas.microsoft.com/office/drawing/2014/main" val="3418461830"/>
                    </a:ext>
                  </a:extLst>
                </a:gridCol>
                <a:gridCol w="491235">
                  <a:extLst>
                    <a:ext uri="{9D8B030D-6E8A-4147-A177-3AD203B41FA5}">
                      <a16:colId xmlns:a16="http://schemas.microsoft.com/office/drawing/2014/main" val="2500447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14679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674653"/>
              </p:ext>
            </p:extLst>
          </p:nvPr>
        </p:nvGraphicFramePr>
        <p:xfrm>
          <a:off x="1050524" y="1129725"/>
          <a:ext cx="4841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20">
                  <a:extLst>
                    <a:ext uri="{9D8B030D-6E8A-4147-A177-3AD203B41FA5}">
                      <a16:colId xmlns:a16="http://schemas.microsoft.com/office/drawing/2014/main" val="3403899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86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8419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66567" r="38710" b="10876"/>
          <a:stretch/>
        </p:blipFill>
        <p:spPr>
          <a:xfrm rot="5400000">
            <a:off x="795932" y="3149736"/>
            <a:ext cx="1237809" cy="5179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66567" r="38710" b="10876"/>
          <a:stretch/>
        </p:blipFill>
        <p:spPr>
          <a:xfrm rot="5400000">
            <a:off x="2619659" y="3149736"/>
            <a:ext cx="1237809" cy="5179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66567" r="38710" b="10876"/>
          <a:stretch/>
        </p:blipFill>
        <p:spPr>
          <a:xfrm rot="5400000">
            <a:off x="3234918" y="3149736"/>
            <a:ext cx="1237809" cy="5179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66567" r="38710" b="10876"/>
          <a:stretch/>
        </p:blipFill>
        <p:spPr>
          <a:xfrm rot="5400000">
            <a:off x="5932069" y="3149736"/>
            <a:ext cx="1237809" cy="5179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66567" r="38710" b="10876"/>
          <a:stretch/>
        </p:blipFill>
        <p:spPr>
          <a:xfrm rot="5400000">
            <a:off x="5331943" y="3149736"/>
            <a:ext cx="1237809" cy="5179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66567" r="38710" b="10876"/>
          <a:stretch/>
        </p:blipFill>
        <p:spPr>
          <a:xfrm rot="5400000">
            <a:off x="4731817" y="3149737"/>
            <a:ext cx="1237809" cy="517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66567" r="38710" b="10876"/>
          <a:stretch/>
        </p:blipFill>
        <p:spPr>
          <a:xfrm rot="5400000">
            <a:off x="9874387" y="3149737"/>
            <a:ext cx="1237809" cy="5179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66567" r="38710" b="10876"/>
          <a:stretch/>
        </p:blipFill>
        <p:spPr>
          <a:xfrm rot="5400000">
            <a:off x="9258635" y="3149736"/>
            <a:ext cx="1237809" cy="5179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66567" r="38710" b="10876"/>
          <a:stretch/>
        </p:blipFill>
        <p:spPr>
          <a:xfrm rot="5400000">
            <a:off x="8637125" y="3111771"/>
            <a:ext cx="1237809" cy="517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66567" r="38710" b="10876"/>
          <a:stretch/>
        </p:blipFill>
        <p:spPr>
          <a:xfrm rot="5400000">
            <a:off x="8052625" y="3125214"/>
            <a:ext cx="1237809" cy="5179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66567" r="38710" b="10876"/>
          <a:stretch/>
        </p:blipFill>
        <p:spPr>
          <a:xfrm rot="5400000">
            <a:off x="7436873" y="3125214"/>
            <a:ext cx="1237809" cy="5179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t="66567" r="38710" b="10876"/>
          <a:stretch/>
        </p:blipFill>
        <p:spPr>
          <a:xfrm rot="5400000">
            <a:off x="10420465" y="3152031"/>
            <a:ext cx="1237809" cy="5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969" y="6356350"/>
            <a:ext cx="11710218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21" y="227217"/>
            <a:ext cx="4505325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14065" r="11949" b="28707"/>
          <a:stretch/>
        </p:blipFill>
        <p:spPr>
          <a:xfrm>
            <a:off x="294969" y="1055892"/>
            <a:ext cx="11592231" cy="49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6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925097"/>
            <a:ext cx="11430000" cy="2723535"/>
          </a:xfrm>
        </p:spPr>
        <p:txBody>
          <a:bodyPr>
            <a:normAutofit/>
          </a:bodyPr>
          <a:lstStyle/>
          <a:p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- -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ধারার</a:t>
            </a:r>
            <a:r>
              <a:rPr lang="en-US" sz="36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নির্দিষ্ট</a:t>
            </a:r>
            <a:r>
              <a:rPr lang="en-US" sz="36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তম</a:t>
            </a:r>
            <a:r>
              <a:rPr lang="en-US" sz="36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cs typeface="NikoshBAN" panose="02000000000000000000" pitchFamily="2" charset="0"/>
              </a:rPr>
              <a:t>পদ</a:t>
            </a:r>
            <a:r>
              <a:rPr lang="bn-IN" sz="3600" b="1" dirty="0" smtClean="0">
                <a:solidFill>
                  <a:srgbClr val="00B050"/>
                </a:solidFill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B050"/>
                </a:solidFill>
                <a:cs typeface="NikoshBAN" panose="02000000000000000000" pitchFamily="2" charset="0"/>
              </a:rPr>
              <a:t>নির্ণয় 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 ধারার 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পারবে।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2" r="5315" b="15397"/>
          <a:stretch/>
        </p:blipFill>
        <p:spPr>
          <a:xfrm>
            <a:off x="3421307" y="207870"/>
            <a:ext cx="4825028" cy="127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8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235084" y="428983"/>
            <a:ext cx="291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</a:rPr>
              <a:t>অনুক্রম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1417" y="3862403"/>
            <a:ext cx="11488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অনুক্রমঃ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কতকগুলো রাশি একটা বিশেষ নিয়মে ক্রমান্বয়ে এমনভাবে সাজানো হয় যে প্রত্যেক রাশি তার পুর্বের পদ ও পরের পদের সাথে কিভাবে সম্পর্কিত তা জানা যায়। এভাবে সাজানো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রাশিগুলোর সেটকে অনুক্রম বলা হয়।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>
          <a:xfrm>
            <a:off x="235974" y="6356350"/>
            <a:ext cx="11665974" cy="365125"/>
          </a:xfrm>
        </p:spPr>
        <p:txBody>
          <a:bodyPr/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Bipul</a:t>
            </a:r>
            <a:r>
              <a:rPr lang="en-US" sz="2400" b="1" dirty="0" smtClean="0">
                <a:solidFill>
                  <a:srgbClr val="00B050"/>
                </a:solidFill>
              </a:rPr>
              <a:t> Sarkar -</a:t>
            </a:r>
            <a:r>
              <a:rPr lang="en-US" sz="2400" b="1" dirty="0" err="1" smtClean="0">
                <a:solidFill>
                  <a:srgbClr val="00B050"/>
                </a:solidFill>
              </a:rPr>
              <a:t>Atmool</a:t>
            </a:r>
            <a:r>
              <a:rPr lang="en-US" sz="24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4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400" b="1" dirty="0" smtClean="0">
                <a:solidFill>
                  <a:srgbClr val="00B050"/>
                </a:solidFill>
              </a:rPr>
              <a:t> - 01730169555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2" name="Wave 1"/>
          <p:cNvSpPr/>
          <p:nvPr/>
        </p:nvSpPr>
        <p:spPr>
          <a:xfrm>
            <a:off x="2708578" y="2627576"/>
            <a:ext cx="595055" cy="346675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77626" y="2696144"/>
            <a:ext cx="295702" cy="2067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Wave 56"/>
          <p:cNvSpPr/>
          <p:nvPr/>
        </p:nvSpPr>
        <p:spPr>
          <a:xfrm>
            <a:off x="3377364" y="2633184"/>
            <a:ext cx="595055" cy="346675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546412" y="2701752"/>
            <a:ext cx="295702" cy="2067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Wave 58"/>
          <p:cNvSpPr/>
          <p:nvPr/>
        </p:nvSpPr>
        <p:spPr>
          <a:xfrm>
            <a:off x="4011349" y="2661992"/>
            <a:ext cx="595055" cy="346675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180397" y="2730560"/>
            <a:ext cx="295702" cy="2067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Wave 60"/>
          <p:cNvSpPr/>
          <p:nvPr/>
        </p:nvSpPr>
        <p:spPr>
          <a:xfrm>
            <a:off x="4635891" y="2652852"/>
            <a:ext cx="595055" cy="346675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804939" y="2721420"/>
            <a:ext cx="295702" cy="2067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Wave 62"/>
          <p:cNvSpPr/>
          <p:nvPr/>
        </p:nvSpPr>
        <p:spPr>
          <a:xfrm>
            <a:off x="751969" y="2632506"/>
            <a:ext cx="595055" cy="346675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921017" y="2701074"/>
            <a:ext cx="295702" cy="2067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Wave 64"/>
          <p:cNvSpPr/>
          <p:nvPr/>
        </p:nvSpPr>
        <p:spPr>
          <a:xfrm>
            <a:off x="1405997" y="2652864"/>
            <a:ext cx="595055" cy="346675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575045" y="2721432"/>
            <a:ext cx="295702" cy="2067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Wave 66"/>
          <p:cNvSpPr/>
          <p:nvPr/>
        </p:nvSpPr>
        <p:spPr>
          <a:xfrm>
            <a:off x="2054730" y="2637426"/>
            <a:ext cx="595055" cy="346675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223778" y="2705994"/>
            <a:ext cx="295702" cy="20675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Wave 68"/>
          <p:cNvSpPr/>
          <p:nvPr/>
        </p:nvSpPr>
        <p:spPr>
          <a:xfrm>
            <a:off x="5288668" y="2637425"/>
            <a:ext cx="595055" cy="346675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457994" y="2696654"/>
            <a:ext cx="263311" cy="1884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Wave 70"/>
          <p:cNvSpPr/>
          <p:nvPr/>
        </p:nvSpPr>
        <p:spPr>
          <a:xfrm>
            <a:off x="2713505" y="2049316"/>
            <a:ext cx="594368" cy="3989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882549" y="2138964"/>
            <a:ext cx="295361" cy="2379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Wave 72"/>
          <p:cNvSpPr/>
          <p:nvPr/>
        </p:nvSpPr>
        <p:spPr>
          <a:xfrm>
            <a:off x="3397039" y="2054924"/>
            <a:ext cx="594368" cy="3989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551335" y="2144572"/>
            <a:ext cx="295361" cy="2379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Wave 74"/>
          <p:cNvSpPr/>
          <p:nvPr/>
        </p:nvSpPr>
        <p:spPr>
          <a:xfrm>
            <a:off x="4075268" y="2083732"/>
            <a:ext cx="594368" cy="3989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185320" y="2173380"/>
            <a:ext cx="295361" cy="2379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Wave 76"/>
          <p:cNvSpPr/>
          <p:nvPr/>
        </p:nvSpPr>
        <p:spPr>
          <a:xfrm>
            <a:off x="4699810" y="2074592"/>
            <a:ext cx="594368" cy="3989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834891" y="2139706"/>
            <a:ext cx="299828" cy="262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Wave 80"/>
          <p:cNvSpPr/>
          <p:nvPr/>
        </p:nvSpPr>
        <p:spPr>
          <a:xfrm>
            <a:off x="1425672" y="2074604"/>
            <a:ext cx="594368" cy="3989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579968" y="2164252"/>
            <a:ext cx="295361" cy="2379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Wave 82"/>
          <p:cNvSpPr/>
          <p:nvPr/>
        </p:nvSpPr>
        <p:spPr>
          <a:xfrm>
            <a:off x="2074405" y="2059166"/>
            <a:ext cx="594368" cy="3989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228701" y="2148814"/>
            <a:ext cx="295361" cy="2379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Wave 86"/>
          <p:cNvSpPr/>
          <p:nvPr/>
        </p:nvSpPr>
        <p:spPr>
          <a:xfrm>
            <a:off x="2762669" y="1464306"/>
            <a:ext cx="594368" cy="3989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2931713" y="1553954"/>
            <a:ext cx="295361" cy="2379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Wave 88"/>
          <p:cNvSpPr/>
          <p:nvPr/>
        </p:nvSpPr>
        <p:spPr>
          <a:xfrm>
            <a:off x="3446203" y="1469914"/>
            <a:ext cx="594368" cy="3989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600499" y="1559562"/>
            <a:ext cx="295361" cy="2379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Wave 90"/>
          <p:cNvSpPr/>
          <p:nvPr/>
        </p:nvSpPr>
        <p:spPr>
          <a:xfrm>
            <a:off x="4124432" y="1498722"/>
            <a:ext cx="594368" cy="3989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234484" y="1588370"/>
            <a:ext cx="295361" cy="2379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Wave 96"/>
          <p:cNvSpPr/>
          <p:nvPr/>
        </p:nvSpPr>
        <p:spPr>
          <a:xfrm>
            <a:off x="2123569" y="1474156"/>
            <a:ext cx="594368" cy="3989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277865" y="1563804"/>
            <a:ext cx="295361" cy="2379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Wave 98"/>
          <p:cNvSpPr/>
          <p:nvPr/>
        </p:nvSpPr>
        <p:spPr>
          <a:xfrm>
            <a:off x="2782337" y="879295"/>
            <a:ext cx="594368" cy="3989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951381" y="968943"/>
            <a:ext cx="295361" cy="2379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Wave 100"/>
          <p:cNvSpPr/>
          <p:nvPr/>
        </p:nvSpPr>
        <p:spPr>
          <a:xfrm>
            <a:off x="3465871" y="884903"/>
            <a:ext cx="594368" cy="398908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3620167" y="974551"/>
            <a:ext cx="295361" cy="2379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681120" y="2502139"/>
            <a:ext cx="602931" cy="4033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/>
          <p:nvPr/>
        </p:nvSpPr>
        <p:spPr>
          <a:xfrm>
            <a:off x="6067473" y="2492309"/>
            <a:ext cx="602931" cy="4033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/>
          <p:cNvSpPr/>
          <p:nvPr/>
        </p:nvSpPr>
        <p:spPr>
          <a:xfrm>
            <a:off x="7192392" y="2497231"/>
            <a:ext cx="602931" cy="40331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/>
          <p:cNvSpPr/>
          <p:nvPr/>
        </p:nvSpPr>
        <p:spPr>
          <a:xfrm>
            <a:off x="7801992" y="2487389"/>
            <a:ext cx="602931" cy="4033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Isosceles Triangle 85"/>
          <p:cNvSpPr/>
          <p:nvPr/>
        </p:nvSpPr>
        <p:spPr>
          <a:xfrm>
            <a:off x="8441090" y="2507049"/>
            <a:ext cx="602931" cy="40331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Isosceles Triangle 92"/>
          <p:cNvSpPr/>
          <p:nvPr/>
        </p:nvSpPr>
        <p:spPr>
          <a:xfrm>
            <a:off x="9065433" y="2482471"/>
            <a:ext cx="602931" cy="40331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Isosceles Triangle 93"/>
          <p:cNvSpPr/>
          <p:nvPr/>
        </p:nvSpPr>
        <p:spPr>
          <a:xfrm>
            <a:off x="9689795" y="2502136"/>
            <a:ext cx="602931" cy="403310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Isosceles Triangle 94"/>
          <p:cNvSpPr/>
          <p:nvPr/>
        </p:nvSpPr>
        <p:spPr>
          <a:xfrm>
            <a:off x="10255133" y="2492309"/>
            <a:ext cx="602931" cy="40331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Isosceles Triangle 95"/>
          <p:cNvSpPr/>
          <p:nvPr/>
        </p:nvSpPr>
        <p:spPr>
          <a:xfrm>
            <a:off x="10820483" y="2467737"/>
            <a:ext cx="602931" cy="403310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Isosceles Triangle 102"/>
          <p:cNvSpPr/>
          <p:nvPr/>
        </p:nvSpPr>
        <p:spPr>
          <a:xfrm>
            <a:off x="11444839" y="2457892"/>
            <a:ext cx="602931" cy="4033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Isosceles Triangle 106"/>
          <p:cNvSpPr/>
          <p:nvPr/>
        </p:nvSpPr>
        <p:spPr>
          <a:xfrm>
            <a:off x="6922032" y="2035113"/>
            <a:ext cx="602931" cy="4033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Isosceles Triangle 107"/>
          <p:cNvSpPr/>
          <p:nvPr/>
        </p:nvSpPr>
        <p:spPr>
          <a:xfrm>
            <a:off x="7561130" y="2040025"/>
            <a:ext cx="602931" cy="4033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Isosceles Triangle 108"/>
          <p:cNvSpPr/>
          <p:nvPr/>
        </p:nvSpPr>
        <p:spPr>
          <a:xfrm>
            <a:off x="8185473" y="2030195"/>
            <a:ext cx="602931" cy="40331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Isosceles Triangle 109"/>
          <p:cNvSpPr/>
          <p:nvPr/>
        </p:nvSpPr>
        <p:spPr>
          <a:xfrm>
            <a:off x="8809835" y="2049860"/>
            <a:ext cx="602931" cy="4033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Isosceles Triangle 110"/>
          <p:cNvSpPr/>
          <p:nvPr/>
        </p:nvSpPr>
        <p:spPr>
          <a:xfrm>
            <a:off x="9375173" y="2040033"/>
            <a:ext cx="602931" cy="40331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Isosceles Triangle 111"/>
          <p:cNvSpPr/>
          <p:nvPr/>
        </p:nvSpPr>
        <p:spPr>
          <a:xfrm>
            <a:off x="9970019" y="2030209"/>
            <a:ext cx="602931" cy="4033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Isosceles Triangle 112"/>
          <p:cNvSpPr/>
          <p:nvPr/>
        </p:nvSpPr>
        <p:spPr>
          <a:xfrm>
            <a:off x="10594375" y="2005616"/>
            <a:ext cx="602931" cy="4033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>
            <a:off x="7821675" y="1577911"/>
            <a:ext cx="602931" cy="403310"/>
          </a:xfrm>
          <a:prstGeom prst="triangl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Isosceles Triangle 117"/>
          <p:cNvSpPr/>
          <p:nvPr/>
        </p:nvSpPr>
        <p:spPr>
          <a:xfrm>
            <a:off x="8446037" y="1597576"/>
            <a:ext cx="602931" cy="40331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Isosceles Triangle 118"/>
          <p:cNvSpPr/>
          <p:nvPr/>
        </p:nvSpPr>
        <p:spPr>
          <a:xfrm>
            <a:off x="9011375" y="1587749"/>
            <a:ext cx="602931" cy="40331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Isosceles Triangle 119"/>
          <p:cNvSpPr/>
          <p:nvPr/>
        </p:nvSpPr>
        <p:spPr>
          <a:xfrm>
            <a:off x="9606221" y="1577925"/>
            <a:ext cx="602931" cy="4033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/>
          <p:cNvSpPr/>
          <p:nvPr/>
        </p:nvSpPr>
        <p:spPr>
          <a:xfrm>
            <a:off x="8747568" y="1152249"/>
            <a:ext cx="602931" cy="4033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1970" y="3049377"/>
            <a:ext cx="513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2        4          6           8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45498" y="3083059"/>
            <a:ext cx="5131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en-US" sz="2800" dirty="0" smtClean="0">
                <a:solidFill>
                  <a:srgbClr val="00B050"/>
                </a:solidFill>
              </a:rPr>
              <a:t>1        4          7           10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3" grpId="0" animBg="1"/>
      <p:bldP spid="79" grpId="0" animBg="1"/>
      <p:bldP spid="80" grpId="0" animBg="1"/>
      <p:bldP spid="85" grpId="0" animBg="1"/>
      <p:bldP spid="86" grpId="0" animBg="1"/>
      <p:bldP spid="93" grpId="0" animBg="1"/>
      <p:bldP spid="94" grpId="0" animBg="1"/>
      <p:bldP spid="95" grpId="0" animBg="1"/>
      <p:bldP spid="96" grpId="0" animBg="1"/>
      <p:bldP spid="103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7" grpId="0" animBg="1"/>
      <p:bldP spid="118" grpId="0" animBg="1"/>
      <p:bldP spid="119" grpId="0" animBg="1"/>
      <p:bldP spid="120" grpId="0" animBg="1"/>
      <p:bldP spid="122" grpId="0" animBg="1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273" y="6519564"/>
            <a:ext cx="11842955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70C0"/>
                </a:solidFill>
              </a:rPr>
              <a:t>Bipul</a:t>
            </a:r>
            <a:r>
              <a:rPr lang="en-US" sz="2000" b="1" dirty="0" smtClean="0">
                <a:solidFill>
                  <a:srgbClr val="0070C0"/>
                </a:solidFill>
              </a:rPr>
              <a:t> Sarkar -</a:t>
            </a:r>
            <a:r>
              <a:rPr lang="en-US" sz="2000" b="1" dirty="0" err="1" smtClean="0">
                <a:solidFill>
                  <a:srgbClr val="0070C0"/>
                </a:solidFill>
              </a:rPr>
              <a:t>Atmool</a:t>
            </a:r>
            <a:r>
              <a:rPr lang="en-US" sz="2000" b="1" dirty="0" smtClean="0">
                <a:solidFill>
                  <a:srgbClr val="0070C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70C0"/>
                </a:solidFill>
              </a:rPr>
              <a:t>Shibgonj-Bogura</a:t>
            </a:r>
            <a:r>
              <a:rPr lang="en-US" sz="2000" b="1" dirty="0" smtClean="0">
                <a:solidFill>
                  <a:srgbClr val="0070C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1011575" y="2692034"/>
            <a:ext cx="593132" cy="1311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3506643" y="2692034"/>
            <a:ext cx="638904" cy="131105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2886809" y="2692034"/>
            <a:ext cx="638904" cy="13110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5151967" y="2692034"/>
            <a:ext cx="593132" cy="13110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5806193" y="2692034"/>
            <a:ext cx="593132" cy="131105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7830903" y="2692034"/>
            <a:ext cx="593132" cy="1311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8440747" y="2692034"/>
            <a:ext cx="593132" cy="13110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6445671" y="2692034"/>
            <a:ext cx="593132" cy="131105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9765899" y="2692034"/>
            <a:ext cx="749701" cy="131106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9050591" y="2692034"/>
            <a:ext cx="749701" cy="1311059"/>
          </a:xfrm>
          <a:prstGeom prst="rect">
            <a:avLst/>
          </a:prstGeom>
        </p:spPr>
      </p:pic>
      <p:sp>
        <p:nvSpPr>
          <p:cNvPr id="62" name="Plus 61"/>
          <p:cNvSpPr/>
          <p:nvPr/>
        </p:nvSpPr>
        <p:spPr>
          <a:xfrm>
            <a:off x="1401184" y="1255823"/>
            <a:ext cx="575777" cy="527552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lus 62"/>
          <p:cNvSpPr/>
          <p:nvPr/>
        </p:nvSpPr>
        <p:spPr>
          <a:xfrm>
            <a:off x="7020832" y="3232242"/>
            <a:ext cx="824062" cy="770851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lus 63"/>
          <p:cNvSpPr/>
          <p:nvPr/>
        </p:nvSpPr>
        <p:spPr>
          <a:xfrm>
            <a:off x="4210108" y="3232242"/>
            <a:ext cx="880765" cy="712039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11181"/>
              </p:ext>
            </p:extLst>
          </p:nvPr>
        </p:nvGraphicFramePr>
        <p:xfrm>
          <a:off x="6214111" y="1129725"/>
          <a:ext cx="1942960" cy="757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40">
                  <a:extLst>
                    <a:ext uri="{9D8B030D-6E8A-4147-A177-3AD203B41FA5}">
                      <a16:colId xmlns:a16="http://schemas.microsoft.com/office/drawing/2014/main" val="1727311253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1429551701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3440876316"/>
                    </a:ext>
                  </a:extLst>
                </a:gridCol>
                <a:gridCol w="485740">
                  <a:extLst>
                    <a:ext uri="{9D8B030D-6E8A-4147-A177-3AD203B41FA5}">
                      <a16:colId xmlns:a16="http://schemas.microsoft.com/office/drawing/2014/main" val="1615875855"/>
                    </a:ext>
                  </a:extLst>
                </a:gridCol>
              </a:tblGrid>
              <a:tr h="378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878271"/>
                  </a:ext>
                </a:extLst>
              </a:tr>
              <a:tr h="378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4606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62170"/>
              </p:ext>
            </p:extLst>
          </p:nvPr>
        </p:nvGraphicFramePr>
        <p:xfrm>
          <a:off x="8708418" y="1148759"/>
          <a:ext cx="22938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47">
                  <a:extLst>
                    <a:ext uri="{9D8B030D-6E8A-4147-A177-3AD203B41FA5}">
                      <a16:colId xmlns:a16="http://schemas.microsoft.com/office/drawing/2014/main" val="2505669815"/>
                    </a:ext>
                  </a:extLst>
                </a:gridCol>
                <a:gridCol w="478147">
                  <a:extLst>
                    <a:ext uri="{9D8B030D-6E8A-4147-A177-3AD203B41FA5}">
                      <a16:colId xmlns:a16="http://schemas.microsoft.com/office/drawing/2014/main" val="1549908546"/>
                    </a:ext>
                  </a:extLst>
                </a:gridCol>
                <a:gridCol w="434264">
                  <a:extLst>
                    <a:ext uri="{9D8B030D-6E8A-4147-A177-3AD203B41FA5}">
                      <a16:colId xmlns:a16="http://schemas.microsoft.com/office/drawing/2014/main" val="1206226960"/>
                    </a:ext>
                  </a:extLst>
                </a:gridCol>
                <a:gridCol w="431362">
                  <a:extLst>
                    <a:ext uri="{9D8B030D-6E8A-4147-A177-3AD203B41FA5}">
                      <a16:colId xmlns:a16="http://schemas.microsoft.com/office/drawing/2014/main" val="41842962"/>
                    </a:ext>
                  </a:extLst>
                </a:gridCol>
                <a:gridCol w="471948">
                  <a:extLst>
                    <a:ext uri="{9D8B030D-6E8A-4147-A177-3AD203B41FA5}">
                      <a16:colId xmlns:a16="http://schemas.microsoft.com/office/drawing/2014/main" val="2821745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27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890364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723358"/>
              </p:ext>
            </p:extLst>
          </p:nvPr>
        </p:nvGraphicFramePr>
        <p:xfrm>
          <a:off x="4011565" y="1129727"/>
          <a:ext cx="156332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108">
                  <a:extLst>
                    <a:ext uri="{9D8B030D-6E8A-4147-A177-3AD203B41FA5}">
                      <a16:colId xmlns:a16="http://schemas.microsoft.com/office/drawing/2014/main" val="1971157926"/>
                    </a:ext>
                  </a:extLst>
                </a:gridCol>
                <a:gridCol w="521108">
                  <a:extLst>
                    <a:ext uri="{9D8B030D-6E8A-4147-A177-3AD203B41FA5}">
                      <a16:colId xmlns:a16="http://schemas.microsoft.com/office/drawing/2014/main" val="4055161890"/>
                    </a:ext>
                  </a:extLst>
                </a:gridCol>
                <a:gridCol w="521108">
                  <a:extLst>
                    <a:ext uri="{9D8B030D-6E8A-4147-A177-3AD203B41FA5}">
                      <a16:colId xmlns:a16="http://schemas.microsoft.com/office/drawing/2014/main" val="3465247138"/>
                    </a:ext>
                  </a:extLst>
                </a:gridCol>
              </a:tblGrid>
              <a:tr h="3630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754234"/>
                  </a:ext>
                </a:extLst>
              </a:tr>
              <a:tr h="336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220786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860977"/>
              </p:ext>
            </p:extLst>
          </p:nvPr>
        </p:nvGraphicFramePr>
        <p:xfrm>
          <a:off x="2094273" y="1148759"/>
          <a:ext cx="10035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38">
                  <a:extLst>
                    <a:ext uri="{9D8B030D-6E8A-4147-A177-3AD203B41FA5}">
                      <a16:colId xmlns:a16="http://schemas.microsoft.com/office/drawing/2014/main" val="3418461830"/>
                    </a:ext>
                  </a:extLst>
                </a:gridCol>
                <a:gridCol w="497821">
                  <a:extLst>
                    <a:ext uri="{9D8B030D-6E8A-4147-A177-3AD203B41FA5}">
                      <a16:colId xmlns:a16="http://schemas.microsoft.com/office/drawing/2014/main" val="2500447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14679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364995"/>
              </p:ext>
            </p:extLst>
          </p:nvPr>
        </p:nvGraphicFramePr>
        <p:xfrm>
          <a:off x="903044" y="1129725"/>
          <a:ext cx="4841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20">
                  <a:extLst>
                    <a:ext uri="{9D8B030D-6E8A-4147-A177-3AD203B41FA5}">
                      <a16:colId xmlns:a16="http://schemas.microsoft.com/office/drawing/2014/main" val="3403899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869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484194"/>
                  </a:ext>
                </a:extLst>
              </a:tr>
            </a:tbl>
          </a:graphicData>
        </a:graphic>
      </p:graphicFrame>
      <p:sp>
        <p:nvSpPr>
          <p:cNvPr id="24" name="Plus 23"/>
          <p:cNvSpPr/>
          <p:nvPr/>
        </p:nvSpPr>
        <p:spPr>
          <a:xfrm>
            <a:off x="3216808" y="1308030"/>
            <a:ext cx="567868" cy="475345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5655215" y="1283454"/>
            <a:ext cx="567868" cy="475345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8147683" y="1312950"/>
            <a:ext cx="567868" cy="475345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1759326" y="3237355"/>
            <a:ext cx="880765" cy="712039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3044" y="4439265"/>
            <a:ext cx="1037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ধারাঃ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অনুক্রমের</a:t>
            </a:r>
            <a:r>
              <a:rPr lang="en-US" dirty="0" smtClean="0"/>
              <a:t> </a:t>
            </a:r>
            <a:r>
              <a:rPr lang="en-US" dirty="0" err="1" smtClean="0"/>
              <a:t>পদ্গুলো</a:t>
            </a:r>
            <a:r>
              <a:rPr lang="en-US" dirty="0" smtClean="0"/>
              <a:t> </a:t>
            </a:r>
            <a:r>
              <a:rPr lang="en-US" dirty="0" err="1" smtClean="0"/>
              <a:t>পরপর</a:t>
            </a:r>
            <a:r>
              <a:rPr lang="en-US" dirty="0" smtClean="0"/>
              <a:t> ( + ) </a:t>
            </a:r>
            <a:r>
              <a:rPr lang="en-US" dirty="0" err="1" smtClean="0"/>
              <a:t>চিহ্ন</a:t>
            </a:r>
            <a:r>
              <a:rPr lang="en-US" dirty="0" smtClean="0"/>
              <a:t> </a:t>
            </a:r>
            <a:r>
              <a:rPr lang="en-US" dirty="0" err="1" smtClean="0"/>
              <a:t>দ্বরা</a:t>
            </a:r>
            <a:r>
              <a:rPr lang="en-US" dirty="0" smtClean="0"/>
              <a:t> </a:t>
            </a:r>
            <a:r>
              <a:rPr lang="en-US" dirty="0" err="1" smtClean="0"/>
              <a:t>যুক্ত</a:t>
            </a:r>
            <a:r>
              <a:rPr lang="en-US" dirty="0" smtClean="0"/>
              <a:t> </a:t>
            </a:r>
            <a:r>
              <a:rPr lang="en-US" dirty="0" err="1" smtClean="0"/>
              <a:t>করলে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ধারা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1574" y="5176684"/>
            <a:ext cx="9990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 )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২)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7231" y="118295"/>
            <a:ext cx="8346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607" y="6492875"/>
            <a:ext cx="11842955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-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805103" y="2691617"/>
            <a:ext cx="545691" cy="12728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2887227" y="2691617"/>
            <a:ext cx="587802" cy="13316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2252635" y="2691617"/>
            <a:ext cx="587802" cy="13316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4186273" y="2684931"/>
            <a:ext cx="545691" cy="133272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4792430" y="2691617"/>
            <a:ext cx="545691" cy="13327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6590207" y="2690576"/>
            <a:ext cx="545691" cy="133273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7187499" y="2690576"/>
            <a:ext cx="545691" cy="133273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5381413" y="2690577"/>
            <a:ext cx="545691" cy="133272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8526129" y="2684042"/>
            <a:ext cx="689737" cy="133272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6" t="7481" r="38071" b="6497"/>
          <a:stretch/>
        </p:blipFill>
        <p:spPr>
          <a:xfrm>
            <a:off x="7784791" y="2691616"/>
            <a:ext cx="689737" cy="1332730"/>
          </a:xfrm>
          <a:prstGeom prst="rect">
            <a:avLst/>
          </a:prstGeom>
        </p:spPr>
      </p:pic>
      <p:sp>
        <p:nvSpPr>
          <p:cNvPr id="62" name="Plus 61"/>
          <p:cNvSpPr/>
          <p:nvPr/>
        </p:nvSpPr>
        <p:spPr>
          <a:xfrm>
            <a:off x="1473367" y="3205015"/>
            <a:ext cx="624363" cy="524169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" name="Plus 62"/>
          <p:cNvSpPr/>
          <p:nvPr/>
        </p:nvSpPr>
        <p:spPr>
          <a:xfrm>
            <a:off x="6059085" y="3188996"/>
            <a:ext cx="546612" cy="556206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Plus 63"/>
          <p:cNvSpPr/>
          <p:nvPr/>
        </p:nvSpPr>
        <p:spPr>
          <a:xfrm>
            <a:off x="3539182" y="3205015"/>
            <a:ext cx="627473" cy="503781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" name="Rectangle 1"/>
          <p:cNvSpPr/>
          <p:nvPr/>
        </p:nvSpPr>
        <p:spPr>
          <a:xfrm>
            <a:off x="4354639" y="110228"/>
            <a:ext cx="336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323" y="5062028"/>
            <a:ext cx="111055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সমান্তর ধারা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ধারার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যেকোনো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পদ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তার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পুর্ববর্তী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পদের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পার্থক্য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সব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সময়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সমান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,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সেই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ধারাটিকে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সমান্তর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ধারা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।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এই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ধারার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পদ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হতে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তার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পুর্ববর্তী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পদের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বিয়োগফলকে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সাধারণ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অন্তর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বল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।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একে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( d )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প্রকাশ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করা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ea typeface="Malgun Gothic Semilight" panose="020B0502040204020203" pitchFamily="34" charset="-128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8669" y="3986034"/>
            <a:ext cx="84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r>
              <a:rPr lang="bn-IN" sz="2400" dirty="0" smtClean="0"/>
              <a:t>3</a:t>
            </a:r>
            <a:r>
              <a:rPr lang="en-US" sz="2400" dirty="0" smtClean="0"/>
              <a:t> + 6 + 9 +12 .  .  .  .  .  .  .  .  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2" name="TextBox 41"/>
          <p:cNvSpPr txBox="1"/>
          <p:nvPr/>
        </p:nvSpPr>
        <p:spPr>
          <a:xfrm>
            <a:off x="1011574" y="1996853"/>
            <a:ext cx="617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1 + 2 +3 + 4 + 5. .  .  . . . . . . . … ..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9" name="Block Arc 78"/>
          <p:cNvSpPr/>
          <p:nvPr/>
        </p:nvSpPr>
        <p:spPr>
          <a:xfrm>
            <a:off x="8628140" y="1419534"/>
            <a:ext cx="407504" cy="646615"/>
          </a:xfrm>
          <a:prstGeom prst="blockArc">
            <a:avLst>
              <a:gd name="adj1" fmla="val 10800000"/>
              <a:gd name="adj2" fmla="val 9"/>
              <a:gd name="adj3" fmla="val 3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" name="Block Arc 81"/>
          <p:cNvSpPr/>
          <p:nvPr/>
        </p:nvSpPr>
        <p:spPr>
          <a:xfrm>
            <a:off x="9173719" y="1392489"/>
            <a:ext cx="412105" cy="646615"/>
          </a:xfrm>
          <a:prstGeom prst="blockArc">
            <a:avLst>
              <a:gd name="adj1" fmla="val 10800000"/>
              <a:gd name="adj2" fmla="val 1056357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3" name="Block Arc 82"/>
          <p:cNvSpPr/>
          <p:nvPr/>
        </p:nvSpPr>
        <p:spPr>
          <a:xfrm>
            <a:off x="9655818" y="1435632"/>
            <a:ext cx="380503" cy="676478"/>
          </a:xfrm>
          <a:prstGeom prst="blockArc">
            <a:avLst>
              <a:gd name="adj1" fmla="val 10800000"/>
              <a:gd name="adj2" fmla="val 0"/>
              <a:gd name="adj3" fmla="val 5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4" name="Block Arc 83"/>
          <p:cNvSpPr/>
          <p:nvPr/>
        </p:nvSpPr>
        <p:spPr>
          <a:xfrm>
            <a:off x="10134861" y="1469886"/>
            <a:ext cx="416622" cy="646615"/>
          </a:xfrm>
          <a:prstGeom prst="blockArc">
            <a:avLst>
              <a:gd name="adj1" fmla="val 10800000"/>
              <a:gd name="adj2" fmla="val 8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267467" y="2839781"/>
            <a:ext cx="2924533" cy="112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3      3       3        </a:t>
            </a:r>
          </a:p>
          <a:p>
            <a:r>
              <a:rPr lang="en-US" dirty="0" smtClean="0"/>
              <a:t>        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3  +  6  +  9  +  12      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6" name="Block Arc 85"/>
          <p:cNvSpPr/>
          <p:nvPr/>
        </p:nvSpPr>
        <p:spPr>
          <a:xfrm>
            <a:off x="9604250" y="3196700"/>
            <a:ext cx="407504" cy="646615"/>
          </a:xfrm>
          <a:prstGeom prst="blockArc">
            <a:avLst>
              <a:gd name="adj1" fmla="val 10800000"/>
              <a:gd name="adj2" fmla="val 9"/>
              <a:gd name="adj3" fmla="val 3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7" name="Block Arc 86"/>
          <p:cNvSpPr/>
          <p:nvPr/>
        </p:nvSpPr>
        <p:spPr>
          <a:xfrm>
            <a:off x="10127372" y="3188996"/>
            <a:ext cx="478726" cy="698486"/>
          </a:xfrm>
          <a:prstGeom prst="blockArc">
            <a:avLst>
              <a:gd name="adj1" fmla="val 10800000"/>
              <a:gd name="adj2" fmla="val 9"/>
              <a:gd name="adj3" fmla="val 3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8" name="Block Arc 87"/>
          <p:cNvSpPr/>
          <p:nvPr/>
        </p:nvSpPr>
        <p:spPr>
          <a:xfrm>
            <a:off x="10804382" y="3185845"/>
            <a:ext cx="407504" cy="646615"/>
          </a:xfrm>
          <a:prstGeom prst="blockArc">
            <a:avLst>
              <a:gd name="adj1" fmla="val 10800000"/>
              <a:gd name="adj2" fmla="val 9"/>
              <a:gd name="adj3" fmla="val 3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604684" y="1055796"/>
            <a:ext cx="601192" cy="64640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1666365" y="1428832"/>
            <a:ext cx="601192" cy="64640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1655076" y="768978"/>
            <a:ext cx="601192" cy="64640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2748461" y="1435671"/>
            <a:ext cx="601192" cy="64640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2737172" y="775817"/>
            <a:ext cx="601192" cy="64640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4300492" y="1537444"/>
            <a:ext cx="601192" cy="64640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4289203" y="877590"/>
            <a:ext cx="601192" cy="64640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4901684" y="1548714"/>
            <a:ext cx="601192" cy="64640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4890395" y="888860"/>
            <a:ext cx="601192" cy="64640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3293352" y="1149229"/>
            <a:ext cx="601192" cy="64640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6974999" y="1204698"/>
            <a:ext cx="601192" cy="64640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5820091" y="1568865"/>
            <a:ext cx="601192" cy="64640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5808802" y="909011"/>
            <a:ext cx="601192" cy="64640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6421283" y="1580038"/>
            <a:ext cx="601192" cy="646403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10583" r="12001" b="10897"/>
          <a:stretch/>
        </p:blipFill>
        <p:spPr>
          <a:xfrm>
            <a:off x="6409994" y="920184"/>
            <a:ext cx="601192" cy="646403"/>
          </a:xfrm>
          <a:prstGeom prst="rect">
            <a:avLst/>
          </a:prstGeom>
        </p:spPr>
      </p:pic>
      <p:sp>
        <p:nvSpPr>
          <p:cNvPr id="93" name="Plus 92"/>
          <p:cNvSpPr/>
          <p:nvPr/>
        </p:nvSpPr>
        <p:spPr>
          <a:xfrm>
            <a:off x="1225456" y="1258432"/>
            <a:ext cx="475871" cy="425872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4" name="Plus 93"/>
          <p:cNvSpPr/>
          <p:nvPr/>
        </p:nvSpPr>
        <p:spPr>
          <a:xfrm>
            <a:off x="2287621" y="1258432"/>
            <a:ext cx="511692" cy="365009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5" name="Plus 94"/>
          <p:cNvSpPr/>
          <p:nvPr/>
        </p:nvSpPr>
        <p:spPr>
          <a:xfrm>
            <a:off x="3886039" y="1351253"/>
            <a:ext cx="511692" cy="365009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" name="TextBox 95"/>
          <p:cNvSpPr txBox="1"/>
          <p:nvPr/>
        </p:nvSpPr>
        <p:spPr>
          <a:xfrm>
            <a:off x="8319407" y="1040933"/>
            <a:ext cx="3783787" cy="1127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1      1    1     1 </a:t>
            </a:r>
          </a:p>
          <a:p>
            <a:r>
              <a:rPr lang="en-US" dirty="0" smtClean="0"/>
              <a:t>        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 1  +  2 + 3 +  4 +  5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7" name="Plus 96"/>
          <p:cNvSpPr/>
          <p:nvPr/>
        </p:nvSpPr>
        <p:spPr>
          <a:xfrm>
            <a:off x="5410422" y="1415381"/>
            <a:ext cx="511692" cy="365009"/>
          </a:xfrm>
          <a:prstGeom prst="mathPlus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178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79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93" grpId="0" animBg="1"/>
      <p:bldP spid="94" grpId="0" animBg="1"/>
      <p:bldP spid="95" grpId="0" animBg="1"/>
      <p:bldP spid="9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1168</Words>
  <Application>Microsoft Office PowerPoint</Application>
  <PresentationFormat>Widescreen</PresentationFormat>
  <Paragraphs>191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Malgun Gothic Semilight</vt:lpstr>
      <vt:lpstr>Microsoft JhengHei UI</vt:lpstr>
      <vt:lpstr>Arial</vt:lpstr>
      <vt:lpstr>Arial Narrow</vt:lpstr>
      <vt:lpstr>c Semil</vt:lpstr>
      <vt:lpstr>Calibri</vt:lpstr>
      <vt:lpstr>Calibri Light</vt:lpstr>
      <vt:lpstr>Cambria Math</vt:lpstr>
      <vt:lpstr>Kalpurush</vt:lpstr>
      <vt:lpstr>NikoshBAN</vt:lpstr>
      <vt:lpstr>SutonnyMJ</vt:lpstr>
      <vt:lpstr>Symbol</vt:lpstr>
      <vt:lpstr>Times New Roman</vt:lpstr>
      <vt:lpstr>Vindabody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312</cp:revision>
  <dcterms:created xsi:type="dcterms:W3CDTF">2020-04-25T12:58:40Z</dcterms:created>
  <dcterms:modified xsi:type="dcterms:W3CDTF">2020-04-28T16:19:13Z</dcterms:modified>
</cp:coreProperties>
</file>