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9" r:id="rId2"/>
    <p:sldId id="282" r:id="rId3"/>
    <p:sldId id="261" r:id="rId4"/>
    <p:sldId id="260" r:id="rId5"/>
    <p:sldId id="275" r:id="rId6"/>
    <p:sldId id="269" r:id="rId7"/>
    <p:sldId id="303" r:id="rId8"/>
    <p:sldId id="288" r:id="rId9"/>
    <p:sldId id="265" r:id="rId10"/>
    <p:sldId id="264" r:id="rId11"/>
    <p:sldId id="291" r:id="rId12"/>
    <p:sldId id="266" r:id="rId13"/>
    <p:sldId id="292" r:id="rId14"/>
    <p:sldId id="267" r:id="rId15"/>
    <p:sldId id="277" r:id="rId16"/>
    <p:sldId id="305" r:id="rId17"/>
    <p:sldId id="276" r:id="rId18"/>
    <p:sldId id="307" r:id="rId19"/>
    <p:sldId id="268" r:id="rId20"/>
    <p:sldId id="278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BD"/>
    <a:srgbClr val="0232CC"/>
    <a:srgbClr val="3333FF"/>
    <a:srgbClr val="049CAC"/>
    <a:srgbClr val="FFFF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19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BFC-6D05-44A7-BB38-DEDDC88128C5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812B9-2487-480C-B24D-23044A198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7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/>
            </a:audioCd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2999" cy="6705600"/>
          </a:xfrm>
          <a:prstGeom prst="rect">
            <a:avLst/>
          </a:prstGeom>
        </p:spPr>
      </p:pic>
      <p:pic>
        <p:nvPicPr>
          <p:cNvPr id="7" name="Picture 6" descr="20200208_140531.jpg"/>
          <p:cNvPicPr>
            <a:picLocks noChangeAspect="1"/>
          </p:cNvPicPr>
          <p:nvPr/>
        </p:nvPicPr>
        <p:blipFill rotWithShape="1">
          <a:blip r:embed="rId7"/>
          <a:srcRect t="13483" r="2449" b="16479"/>
          <a:stretch/>
        </p:blipFill>
        <p:spPr>
          <a:xfrm>
            <a:off x="304800" y="304800"/>
            <a:ext cx="3007659" cy="8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4196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OM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sz="3600" b="1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OP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sz="4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0" y="3657600"/>
            <a:ext cx="7342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1313BD"/>
                </a:solidFill>
              </a:rPr>
              <a:t>POM </a:t>
            </a:r>
            <a:r>
              <a:rPr lang="en-US" sz="2000" dirty="0" err="1" smtClean="0">
                <a:solidFill>
                  <a:srgbClr val="1313BD"/>
                </a:solidFill>
              </a:rPr>
              <a:t>সমকোণী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</a:rPr>
              <a:t>ত্রিভূজে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</a:t>
            </a:r>
            <a:r>
              <a:rPr lang="en-US" sz="2000" dirty="0" smtClean="0">
                <a:solidFill>
                  <a:srgbClr val="1313BD"/>
                </a:solidFill>
              </a:rPr>
              <a:t> 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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কোণের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সাপেক্ষে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ত্রিকোণমিতিক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313BD"/>
                </a:solidFill>
                <a:sym typeface="Symbol"/>
              </a:rPr>
              <a:t>সমুহ</a:t>
            </a:r>
            <a:r>
              <a:rPr lang="bn-IN" sz="2000" dirty="0">
                <a:solidFill>
                  <a:srgbClr val="1313BD"/>
                </a:solidFill>
                <a:sym typeface="Symbol"/>
              </a:rPr>
              <a:t>ঃ</a:t>
            </a:r>
            <a:r>
              <a:rPr lang="en-US" sz="2000" dirty="0" smtClean="0">
                <a:solidFill>
                  <a:srgbClr val="1313BD"/>
                </a:solidFill>
                <a:sym typeface="Symbol"/>
              </a:rPr>
              <a:t> </a:t>
            </a:r>
            <a:endParaRPr lang="en-US" sz="2000" dirty="0">
              <a:solidFill>
                <a:srgbClr val="1313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8956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dirty="0" smtClean="0">
                <a:solidFill>
                  <a:srgbClr val="1313BD"/>
                </a:solidFill>
              </a:rPr>
              <a:t>সমকোণী ত্রিভুজে কোণের সাপেক্ষে বাহুর পরিচয়।</a:t>
            </a:r>
            <a:endParaRPr lang="en-US" dirty="0">
              <a:solidFill>
                <a:srgbClr val="1313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200400" y="2286000"/>
            <a:ext cx="297180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81000"/>
            <a:ext cx="2819400" cy="1905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305300" y="1714500"/>
            <a:ext cx="1143000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3810000" y="1828800"/>
            <a:ext cx="228600" cy="83820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388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133600"/>
            <a:ext cx="2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1336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838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2286000"/>
            <a:ext cx="5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1" y="38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POM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সমকোণী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ত্রিভূজে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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কোণের</a:t>
            </a:r>
            <a:r>
              <a:rPr lang="en-US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  <a:sym typeface="Symbol"/>
              </a:rPr>
              <a:t>সাপেক্ষে</a:t>
            </a:r>
            <a:endParaRPr lang="en-US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bn-IN" sz="2000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কোণের ত্রিকোণমিতিক অনুপাত</a:t>
                </a:r>
                <a:endParaRPr lang="bn-IN" sz="2000" dirty="0" smtClean="0">
                  <a:solidFill>
                    <a:srgbClr val="00B050"/>
                  </a:solidFill>
                </a:endParaRPr>
              </a:p>
              <a:p>
                <a:r>
                  <a:rPr lang="en-US" sz="2800" dirty="0" smtClean="0"/>
                  <a:t>Sin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IN" sz="2000" dirty="0" smtClean="0"/>
                  <a:t>       </a:t>
                </a:r>
                <a:endParaRPr lang="en-US" sz="2000" dirty="0" smtClean="0"/>
              </a:p>
              <a:p>
                <a:r>
                  <a:rPr lang="en-US" sz="2800" dirty="0" smtClean="0"/>
                  <a:t> cos</a:t>
                </a:r>
                <a:r>
                  <a:rPr lang="el-GR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dirty="0" smtClean="0"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000" b="1" dirty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t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an</a:t>
                </a:r>
                <a:r>
                  <a:rPr lang="el-GR" sz="20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𝑶𝑴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bn-IN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962400"/>
                <a:ext cx="4343400" cy="2532937"/>
              </a:xfrm>
              <a:prstGeom prst="rect">
                <a:avLst/>
              </a:prstGeom>
              <a:blipFill>
                <a:blip r:embed="rId2"/>
                <a:stretch>
                  <a:fillRect l="-2949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581400" y="1981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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276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POM </a:t>
            </a:r>
            <a:r>
              <a:rPr lang="en-US" sz="2000" dirty="0" err="1" smtClean="0"/>
              <a:t>সমকোণী</a:t>
            </a:r>
            <a:r>
              <a:rPr lang="en-US" sz="2000" dirty="0" smtClean="0"/>
              <a:t> </a:t>
            </a:r>
            <a:r>
              <a:rPr lang="en-US" sz="2000" dirty="0" err="1" smtClean="0"/>
              <a:t>ত্রিভূজে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 </a:t>
            </a:r>
            <a:r>
              <a:rPr lang="en-US" sz="2000" dirty="0" err="1" smtClean="0">
                <a:sym typeface="Symbol"/>
              </a:rPr>
              <a:t>কোণের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সাপেক্ষে</a:t>
            </a:r>
            <a:r>
              <a:rPr lang="en-US" sz="2000" dirty="0" smtClean="0">
                <a:sym typeface="Symbol"/>
              </a:rPr>
              <a:t>  </a:t>
            </a:r>
            <a:r>
              <a:rPr lang="en-US" sz="2000" dirty="0" err="1" smtClean="0">
                <a:sym typeface="Symbol"/>
              </a:rPr>
              <a:t>ত্রিকোণমিতিক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sym typeface="Symbol"/>
              </a:rPr>
              <a:t>সমুহ</a:t>
            </a:r>
            <a:r>
              <a:rPr lang="bn-IN" sz="2000" dirty="0">
                <a:sym typeface="Symbol"/>
              </a:rPr>
              <a:t>ঃ</a:t>
            </a:r>
            <a:r>
              <a:rPr lang="en-US" sz="2000" dirty="0" smtClean="0">
                <a:sym typeface="Symbol"/>
              </a:rPr>
              <a:t>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3124200" y="27432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Kalpurush" pitchFamily="2" charset="0"/>
                <a:cs typeface="Kalpurush" pitchFamily="2" charset="0"/>
              </a:rPr>
              <a:t>OM</a:t>
            </a:r>
            <a:r>
              <a:rPr lang="en-US" dirty="0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সন্নিহিত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0200" y="1371600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PM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বিপরীত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বাহু</a:t>
            </a:r>
            <a:r>
              <a:rPr lang="en-US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5600" y="1143000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Kalpurush" pitchFamily="2" charset="0"/>
                <a:cs typeface="Kalpurush" pitchFamily="2" charset="0"/>
              </a:rPr>
              <a:t>OP</a:t>
            </a:r>
            <a:r>
              <a:rPr lang="en-US" dirty="0" err="1" smtClean="0">
                <a:latin typeface="Kalpurush" pitchFamily="2" charset="0"/>
                <a:cs typeface="Kalpurush" pitchFamily="2" charset="0"/>
                <a:sym typeface="Symbol"/>
              </a:rPr>
              <a:t></a:t>
            </a:r>
            <a:r>
              <a:rPr lang="en-US" dirty="0" err="1" smtClean="0">
                <a:latin typeface="Kalpurush" pitchFamily="2" charset="0"/>
                <a:cs typeface="Kalpurush" pitchFamily="2" charset="0"/>
              </a:rPr>
              <a:t>আতিভূজ</a:t>
            </a:r>
            <a:r>
              <a:rPr lang="en-US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76800" y="1600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000500" y="247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352800" y="14478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srgbClr val="00B050"/>
                    </a:solidFill>
                  </a:rPr>
                  <a:t>এদের বিপরীত অনুপাত</a:t>
                </a: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</a:rPr>
                  <a:t>Cosec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Sec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𝑂𝑃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অতিভুজ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B05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pPr algn="r"/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Cot</a:t>
                </a:r>
                <a:r>
                  <a:rPr lang="el-GR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𝑂𝑀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𝑃𝑀</m:t>
                        </m:r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0"/>
                <a:ext cx="4267200" cy="2288832"/>
              </a:xfrm>
              <a:prstGeom prst="rect">
                <a:avLst/>
              </a:prstGeom>
              <a:blipFill>
                <a:blip r:embed="rId3"/>
                <a:stretch>
                  <a:fillRect l="-114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47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4" grpId="0" build="allAtOnce"/>
      <p:bldP spid="25" grpId="0" build="allAtOnce"/>
      <p:bldP spid="26" grpId="0" build="allAtOnce"/>
      <p:bldP spid="2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অনুপাতগুলোর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মধ্যে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b="1" dirty="0" err="1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সম্পর্কঃ</a:t>
            </a:r>
            <a:r>
              <a:rPr lang="en-US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b="1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sin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  <m: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 smtClean="0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2000" b="1" dirty="0">
                    <a:solidFill>
                      <a:srgbClr val="0232CC"/>
                    </a:solidFill>
                  </a:rPr>
                  <a:t> </a:t>
                </a:r>
                <a:r>
                  <a:rPr lang="bn-IN" sz="2000" b="1" dirty="0" smtClean="0">
                    <a:solidFill>
                      <a:srgbClr val="0232CC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cosec</a:t>
                </a:r>
                <a:r>
                  <a:rPr lang="el-GR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 smtClean="0">
                  <a:solidFill>
                    <a:srgbClr val="0232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1301393"/>
                <a:ext cx="4267200" cy="1822807"/>
              </a:xfrm>
              <a:prstGeom prst="rect">
                <a:avLst/>
              </a:prstGeom>
              <a:blipFill>
                <a:blip r:embed="rId2"/>
                <a:stretch>
                  <a:fillRect l="-142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cos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</a:t>
                </a:r>
                <a:r>
                  <a:rPr lang="bn-IN" sz="3200" b="1" dirty="0">
                    <a:solidFill>
                      <a:srgbClr val="7030A0"/>
                    </a:solidFill>
                  </a:rPr>
                  <a:t>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sec</a:t>
                </a:r>
                <a:r>
                  <a:rPr lang="el-GR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371600"/>
                <a:ext cx="4267200" cy="2007473"/>
              </a:xfrm>
              <a:prstGeom prst="rect">
                <a:avLst/>
              </a:prstGeom>
              <a:blipFill>
                <a:blip r:embed="rId3"/>
                <a:stretch>
                  <a:fillRect l="-3571" b="-5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tan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 err="1">
                    <a:solidFill>
                      <a:srgbClr val="7030A0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7030A0"/>
                    </a:solidFill>
                  </a:rPr>
                  <a:t>তক্রমে,</a:t>
                </a:r>
              </a:p>
              <a:p>
                <a:r>
                  <a:rPr lang="bn-IN" sz="3200" b="1" dirty="0">
                    <a:solidFill>
                      <a:srgbClr val="7030A0"/>
                    </a:solidFill>
                  </a:rPr>
                  <a:t>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cot</a:t>
                </a:r>
                <a:r>
                  <a:rPr lang="el-GR" sz="32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  <m:r>
                          <a:rPr lang="el-GR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6200"/>
                <a:ext cx="4267200" cy="1822807"/>
              </a:xfrm>
              <a:prstGeom prst="rect">
                <a:avLst/>
              </a:prstGeom>
              <a:blipFill>
                <a:blip r:embed="rId4"/>
                <a:stretch>
                  <a:fillRect l="-357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④  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tan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</m:t>
                        </m:r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  <a:p>
                <a:r>
                  <a:rPr lang="en-US" sz="2000" b="1" dirty="0" err="1">
                    <a:solidFill>
                      <a:srgbClr val="0232CC"/>
                    </a:solidFill>
                  </a:rPr>
                  <a:t>বিপরী</a:t>
                </a:r>
                <a:r>
                  <a:rPr lang="bn-IN" sz="2000" b="1" dirty="0">
                    <a:solidFill>
                      <a:srgbClr val="0232CC"/>
                    </a:solidFill>
                  </a:rPr>
                  <a:t>তক্রমে,</a:t>
                </a:r>
              </a:p>
              <a:p>
                <a:r>
                  <a:rPr lang="bn-IN" sz="3200" b="1" dirty="0" smtClean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⑤</a:t>
                </a:r>
                <a:r>
                  <a:rPr lang="en-US" sz="3200" b="1" dirty="0" smtClean="0">
                    <a:solidFill>
                      <a:srgbClr val="0232CC"/>
                    </a:solidFill>
                  </a:rPr>
                  <a:t>      </a:t>
                </a:r>
                <a:r>
                  <a:rPr lang="en-US" sz="3200" b="1" dirty="0">
                    <a:solidFill>
                      <a:srgbClr val="0232CC"/>
                    </a:solidFill>
                  </a:rPr>
                  <a:t>cot</a:t>
                </a:r>
                <a:r>
                  <a:rPr lang="el-GR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θ</a:t>
                </a:r>
                <a:r>
                  <a:rPr lang="en-US" sz="3200" b="1" dirty="0">
                    <a:solidFill>
                      <a:srgbClr val="0232CC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</m:t>
                        </m:r>
                        <m:r>
                          <m:rPr>
                            <m:sty m:val="p"/>
                          </m:rPr>
                          <a:rPr lang="el-GR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θ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𝒔𝒊𝒏</m:t>
                        </m:r>
                        <m:r>
                          <a:rPr lang="el-GR" sz="32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𝜽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232CC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399" y="4038600"/>
                <a:ext cx="4267201" cy="1843966"/>
              </a:xfrm>
              <a:prstGeom prst="rect">
                <a:avLst/>
              </a:prstGeom>
              <a:blipFill>
                <a:blip r:embed="rId5"/>
                <a:stretch>
                  <a:fillRect l="-3571" b="-6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09600" y="6412468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232CC"/>
                </a:solidFill>
              </a:rPr>
              <a:t>bipulsarkar197@gmail.com       01730159555        </a:t>
            </a:r>
            <a:r>
              <a:rPr lang="pt-BR" dirty="0" smtClean="0">
                <a:solidFill>
                  <a:srgbClr val="0232CC"/>
                </a:solidFill>
              </a:rPr>
              <a:t>shibgonj - </a:t>
            </a:r>
            <a:r>
              <a:rPr lang="pt-BR" dirty="0">
                <a:solidFill>
                  <a:srgbClr val="0232CC"/>
                </a:solidFill>
              </a:rPr>
              <a:t>bogura</a:t>
            </a:r>
            <a:endParaRPr lang="en-US" dirty="0">
              <a:solidFill>
                <a:srgbClr val="0232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NikoshBAN" panose="02000000000000000000" pitchFamily="2" charset="0"/>
              </a:rPr>
              <a:t>Θ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মানের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313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en-US" sz="3200" b="1" dirty="0">
              <a:solidFill>
                <a:srgbClr val="1313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30139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232CC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6324600"/>
            <a:ext cx="838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solidFill>
                  <a:srgbClr val="0232CC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bipulsarkar197@gmail.com       </a:t>
            </a:r>
            <a:r>
              <a:rPr lang="pt-BR" sz="2000" b="1" dirty="0">
                <a:solidFill>
                  <a:srgbClr val="1313BD"/>
                </a:solidFill>
              </a:rPr>
              <a:t>01730159555      </a:t>
            </a:r>
            <a:r>
              <a:rPr lang="bn-IN" sz="2000" b="1" dirty="0" smtClean="0">
                <a:solidFill>
                  <a:srgbClr val="1313BD"/>
                </a:solidFill>
              </a:rPr>
              <a:t>  </a:t>
            </a:r>
            <a:r>
              <a:rPr lang="pt-BR" sz="2000" b="1" dirty="0" smtClean="0">
                <a:solidFill>
                  <a:srgbClr val="1313BD"/>
                </a:solidFill>
              </a:rPr>
              <a:t>  shibgonj - </a:t>
            </a:r>
            <a:r>
              <a:rPr lang="pt-BR" sz="2000" b="1" dirty="0">
                <a:solidFill>
                  <a:srgbClr val="1313BD"/>
                </a:solidFill>
              </a:rPr>
              <a:t>bogura</a:t>
            </a:r>
            <a:endParaRPr lang="en-US" sz="20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30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45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=60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 = 90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5163158"/>
                  </p:ext>
                </p:extLst>
              </p:nvPr>
            </p:nvGraphicFramePr>
            <p:xfrm>
              <a:off x="457200" y="1371601"/>
              <a:ext cx="8382000" cy="49962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4466">
                      <a:extLst>
                        <a:ext uri="{9D8B030D-6E8A-4147-A177-3AD203B41FA5}">
                          <a16:colId xmlns:a16="http://schemas.microsoft.com/office/drawing/2014/main" val="2833238686"/>
                        </a:ext>
                      </a:extLst>
                    </a:gridCol>
                    <a:gridCol w="1464816">
                      <a:extLst>
                        <a:ext uri="{9D8B030D-6E8A-4147-A177-3AD203B41FA5}">
                          <a16:colId xmlns:a16="http://schemas.microsoft.com/office/drawing/2014/main" val="2198632490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3729579678"/>
                        </a:ext>
                      </a:extLst>
                    </a:gridCol>
                    <a:gridCol w="1139301">
                      <a:extLst>
                        <a:ext uri="{9D8B030D-6E8A-4147-A177-3AD203B41FA5}">
                          <a16:colId xmlns:a16="http://schemas.microsoft.com/office/drawing/2014/main" val="2429725690"/>
                        </a:ext>
                      </a:extLst>
                    </a:gridCol>
                    <a:gridCol w="976543">
                      <a:extLst>
                        <a:ext uri="{9D8B030D-6E8A-4147-A177-3AD203B41FA5}">
                          <a16:colId xmlns:a16="http://schemas.microsoft.com/office/drawing/2014/main" val="2335628513"/>
                        </a:ext>
                      </a:extLst>
                    </a:gridCol>
                    <a:gridCol w="1627573">
                      <a:extLst>
                        <a:ext uri="{9D8B030D-6E8A-4147-A177-3AD203B41FA5}">
                          <a16:colId xmlns:a16="http://schemas.microsoft.com/office/drawing/2014/main" val="2321124475"/>
                        </a:ext>
                      </a:extLst>
                    </a:gridCol>
                  </a:tblGrid>
                  <a:tr h="4862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1600" dirty="0" smtClean="0">
                              <a:solidFill>
                                <a:srgbClr val="FF0000"/>
                              </a:solidFill>
                            </a:rPr>
                            <a:t>অনুপাত</a:t>
                          </a:r>
                          <a:r>
                            <a:rPr lang="bn-IN" sz="1600" baseline="0" dirty="0" smtClean="0">
                              <a:solidFill>
                                <a:srgbClr val="FF0000"/>
                              </a:solidFill>
                            </a:rPr>
                            <a:t> /কোণ</a:t>
                          </a:r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solidFill>
                                <a:srgbClr val="FF0000"/>
                              </a:solidFill>
                            </a:rPr>
                            <a:t>        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</a:rPr>
                            <a:t>০</a:t>
                          </a:r>
                          <a: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˚</a:t>
                          </a:r>
                          <a:endParaRPr lang="en-US" sz="1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1250" r="-3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1250" r="-231016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1250" r="-170000" b="-9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5730" t="-11250" r="-1873" b="-9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0230414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sin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76724" r="-3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76724" r="-231016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76724" r="-170000" b="-55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2841802"/>
                      </a:ext>
                    </a:extLst>
                  </a:tr>
                  <a:tr h="710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175214" r="-3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175214" r="-231016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175214" r="-170000" b="-44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2252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Tan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233333" r="-331016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233333" r="-170000" b="-278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35965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Cot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en-US" sz="1600" dirty="0" err="1" smtClean="0"/>
                            <a:t>অসংজ্ঞায়িত</a:t>
                          </a:r>
                          <a:endParaRPr lang="en-US" sz="16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00000" r="-331016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400000" r="-170000" b="-23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 0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4393836"/>
                      </a:ext>
                    </a:extLst>
                  </a:tr>
                  <a:tr h="8439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 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8021" t="-413669" r="-3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413669" r="-231016" b="-93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 smtClean="0"/>
                        </a:p>
                        <a:p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4155835"/>
                      </a:ext>
                    </a:extLst>
                  </a:tr>
                  <a:tr h="7009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cosec</a:t>
                          </a:r>
                          <a:r>
                            <a:rPr lang="el-GR" sz="3200" dirty="0" smtClean="0">
                              <a:latin typeface="Malgun Gothic Semilight" panose="020B0502040204020203" pitchFamily="34" charset="-128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a:t>θ</a:t>
                          </a:r>
                          <a:endParaRPr lang="en-US" sz="32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400" dirty="0" smtClean="0"/>
                        </a:p>
                        <a:p>
                          <a:pPr algn="l"/>
                          <a:r>
                            <a:rPr lang="bn-IN" sz="1400" dirty="0" smtClean="0"/>
                            <a:t>অসংজ্ঞায়িত</a:t>
                          </a:r>
                          <a:endParaRPr lang="en-US" sz="1400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2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8021" t="-620870" r="-231016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3750" t="-620870" r="-170000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      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4014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96774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অসংজ্ঞায়িত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8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94456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ত্রিকোণমিতিক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অভেদ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সমুহঃ</a:t>
            </a:r>
            <a:r>
              <a:rPr lang="en-US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    sin</a:t>
                </a: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 smtClean="0">
                  <a:solidFill>
                    <a:srgbClr val="1313BD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</a:rPr>
                  <a:t>             cos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1" i="1">
                        <a:solidFill>
                          <a:srgbClr val="1313BD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1313B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1" i="1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1313BD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82917"/>
                <a:ext cx="4267200" cy="2069926"/>
              </a:xfrm>
              <a:prstGeom prst="rect">
                <a:avLst/>
              </a:prstGeom>
              <a:blipFill>
                <a:blip r:embed="rId2"/>
                <a:stretch>
                  <a:fillRect l="-2286" t="-3235" b="-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②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𝒔𝒆𝒄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𝒕𝒂𝒏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</a:rPr>
                  <a:t>         sec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𝒕𝒂𝒏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4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</m:oMath>
                  </m:oMathPara>
                </a14:m>
                <a:endParaRPr lang="en-US" sz="2400" b="1" dirty="0">
                  <a:solidFill>
                    <a:srgbClr val="3333FF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3333FF"/>
                    </a:solidFill>
                  </a:rPr>
                  <a:t>         tan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4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4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4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581" y="1385480"/>
                <a:ext cx="4090219" cy="2149691"/>
              </a:xfrm>
              <a:prstGeom prst="rect">
                <a:avLst/>
              </a:prstGeom>
              <a:blipFill>
                <a:blip r:embed="rId3"/>
                <a:stretch>
                  <a:fillRect l="-2235" t="-3116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③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3" y="3851469"/>
                <a:ext cx="7696200" cy="872931"/>
              </a:xfrm>
              <a:prstGeom prst="rect">
                <a:avLst/>
              </a:prstGeom>
              <a:blipFill>
                <a:blip r:embed="rId4"/>
                <a:stretch>
                  <a:fillRect t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𝒄𝒐𝒔𝒆𝒄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𝟏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𝒄𝒐𝒕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sup>
                    </m:sSup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𝜽</m:t>
                    </m:r>
                  </m:oMath>
                </a14:m>
                <a:endParaRPr lang="en-US" sz="2800" b="1" dirty="0" smtClean="0">
                  <a:solidFill>
                    <a:srgbClr val="0232CC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0232CC"/>
                    </a:solidFill>
                  </a:rPr>
                  <a:t> cosec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0232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232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0232CC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rad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876800"/>
                <a:ext cx="3886200" cy="1503104"/>
              </a:xfrm>
              <a:prstGeom prst="rect">
                <a:avLst/>
              </a:prstGeom>
              <a:blipFill>
                <a:blip r:embed="rId5"/>
                <a:stretch>
                  <a:fillRect l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  </m:t>
                          </m:r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𝒄𝒐𝒕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ea typeface="Malgun Gothic Semilight" panose="020B0502040204020203" pitchFamily="34" charset="-128"/>
                              <a:cs typeface="Malgun Gothic Semilight" panose="020B0502040204020203" pitchFamily="34" charset="-128"/>
                            </a:rPr>
                            <m:t>𝟐</m:t>
                          </m:r>
                        </m:sup>
                      </m:sSup>
                      <m:r>
                        <a:rPr lang="el-GR" sz="2800" b="1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𝜽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Malgun Gothic Semilight" panose="020B0502040204020203" pitchFamily="34" charset="-128"/>
                          <a:cs typeface="Malgun Gothic Semilight" panose="020B0502040204020203" pitchFamily="34" charset="-128"/>
                        </a:rPr>
                        <m:t>𝟏</m:t>
                      </m:r>
                    </m:oMath>
                  </m:oMathPara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sz="2800" b="1" dirty="0" smtClean="0">
                    <a:solidFill>
                      <a:srgbClr val="3333FF"/>
                    </a:solidFill>
                  </a:rPr>
                  <a:t>   cot</a:t>
                </a:r>
                <a14:m>
                  <m:oMath xmlns:m="http://schemas.openxmlformats.org/officeDocument/2006/math">
                    <m:r>
                      <a:rPr lang="el-GR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𝒄𝒐𝒔𝒆𝒄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sz="28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sz="2800" b="1" dirty="0" smtClean="0">
                  <a:solidFill>
                    <a:srgbClr val="3333FF"/>
                  </a:solidFill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232" y="4876800"/>
                <a:ext cx="3886200" cy="1072217"/>
              </a:xfrm>
              <a:prstGeom prst="rect">
                <a:avLst/>
              </a:prstGeom>
              <a:blipFill>
                <a:blip r:embed="rId6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603504" y="6172200"/>
            <a:ext cx="8311896" cy="685800"/>
          </a:xfrm>
        </p:spPr>
        <p:txBody>
          <a:bodyPr/>
          <a:lstStyle/>
          <a:p>
            <a:r>
              <a:rPr lang="pt-BR" sz="2000" dirty="0" smtClean="0">
                <a:solidFill>
                  <a:srgbClr val="0232CC"/>
                </a:solidFill>
              </a:rPr>
              <a:t>bipulsarkar197@gmail.com       01730159555        shibgonj bogura</a:t>
            </a:r>
            <a:endParaRPr lang="en-US" sz="2000" dirty="0">
              <a:solidFill>
                <a:srgbClr val="0232CC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6172200" y="6305550"/>
            <a:ext cx="2476500" cy="476250"/>
          </a:xfrm>
        </p:spPr>
        <p:txBody>
          <a:bodyPr/>
          <a:lstStyle/>
          <a:p>
            <a:fld id="{1A426805-3AEE-4274-A06D-4A064237EE4C}" type="datetime3">
              <a:rPr lang="en-US" sz="2000" smtClean="0">
                <a:solidFill>
                  <a:srgbClr val="00B050"/>
                </a:solidFill>
              </a:rPr>
              <a:t>15 September 2020</a:t>
            </a:fld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329" y="1783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9/15/2020 11:42:35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6" y="279419"/>
            <a:ext cx="5791200" cy="116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604" y="3258234"/>
            <a:ext cx="8722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B050"/>
                </a:solidFill>
                <a:latin typeface="Kakpurosh"/>
              </a:rPr>
              <a:t>প্রশ্নঃ  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64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মিটার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লম্বা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একটি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খুটি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ভেংগে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গিয়ে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সম্পূর্ণ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বিচ্ছিন্ন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না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হয়ে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ভুমির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</a:rPr>
              <a:t>সাথে</a:t>
            </a:r>
            <a:r>
              <a:rPr lang="en-US" sz="2800" b="1" dirty="0">
                <a:solidFill>
                  <a:srgbClr val="00B050"/>
                </a:solidFill>
                <a:latin typeface="Kakpurosh"/>
              </a:rPr>
              <a:t>  60</a:t>
            </a:r>
            <a:r>
              <a:rPr lang="en-US" sz="2800" b="1" dirty="0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 </a:t>
            </a:r>
            <a:r>
              <a:rPr lang="en-US" sz="2800" b="1" dirty="0" err="1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</a:t>
            </a:r>
            <a:r>
              <a:rPr lang="en-US" sz="2800" b="1" dirty="0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</a:t>
            </a:r>
            <a:r>
              <a:rPr lang="bn-IN" sz="2800" b="1" dirty="0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ৎপন্ন করে।খুটির </a:t>
            </a:r>
            <a:r>
              <a:rPr lang="bn-IN" sz="2800" b="1" dirty="0">
                <a:solidFill>
                  <a:srgbClr val="1313BD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ভাংগা অংশের </a:t>
            </a:r>
            <a:r>
              <a:rPr lang="bn-IN" sz="2800" b="1" dirty="0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দৈর্ঘ্য </a:t>
            </a:r>
            <a:r>
              <a:rPr lang="bn-IN" sz="2800" b="1" dirty="0" smtClean="0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নির্ণয় </a:t>
            </a:r>
            <a:r>
              <a:rPr lang="bn-IN" sz="2800" b="1" dirty="0">
                <a:solidFill>
                  <a:srgbClr val="00B05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কর।</a:t>
            </a:r>
            <a:endParaRPr lang="en-US" sz="2800" b="1" dirty="0">
              <a:solidFill>
                <a:srgbClr val="00B050"/>
              </a:solidFill>
              <a:latin typeface="Kakpuros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111" y="1914348"/>
            <a:ext cx="855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13BD"/>
                </a:solidFill>
                <a:latin typeface="Kalpusosh"/>
              </a:rPr>
              <a:t>অনুশীলনী-১০,নং-১</a:t>
            </a:r>
            <a:r>
              <a:rPr lang="bn-IN" sz="3200" b="1" dirty="0" smtClean="0">
                <a:solidFill>
                  <a:srgbClr val="1313BD"/>
                </a:solidFill>
                <a:latin typeface="Kalpusosh"/>
              </a:rPr>
              <a:t>৭</a:t>
            </a:r>
            <a:endParaRPr lang="en-US" sz="3200" b="1" dirty="0">
              <a:solidFill>
                <a:srgbClr val="1313BD"/>
              </a:solidFill>
              <a:latin typeface="Kalpusosh"/>
            </a:endParaRPr>
          </a:p>
        </p:txBody>
      </p:sp>
    </p:spTree>
    <p:extLst>
      <p:ext uri="{BB962C8B-B14F-4D97-AF65-F5344CB8AC3E}">
        <p14:creationId xmlns:p14="http://schemas.microsoft.com/office/powerpoint/2010/main" val="3558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356351"/>
            <a:ext cx="9052330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A561C"/>
                </a:solidFill>
              </a:rPr>
              <a:t>Bipul</a:t>
            </a:r>
            <a:r>
              <a:rPr lang="en-US" sz="2000" b="1" dirty="0" smtClean="0">
                <a:solidFill>
                  <a:srgbClr val="0A561C"/>
                </a:solidFill>
              </a:rPr>
              <a:t> </a:t>
            </a:r>
            <a:r>
              <a:rPr lang="en-US" sz="2000" b="1" dirty="0">
                <a:solidFill>
                  <a:srgbClr val="0A561C"/>
                </a:solidFill>
              </a:rPr>
              <a:t>S</a:t>
            </a:r>
            <a:r>
              <a:rPr lang="en-US" sz="2000" b="1" dirty="0" smtClean="0">
                <a:solidFill>
                  <a:srgbClr val="0A561C"/>
                </a:solidFill>
              </a:rPr>
              <a:t>arkar - </a:t>
            </a:r>
            <a:r>
              <a:rPr lang="en-US" sz="2000" b="1" dirty="0" err="1" smtClean="0">
                <a:solidFill>
                  <a:srgbClr val="0A561C"/>
                </a:solidFill>
              </a:rPr>
              <a:t>Atmool</a:t>
            </a:r>
            <a:r>
              <a:rPr lang="en-US" sz="2000" b="1" dirty="0" smtClean="0">
                <a:solidFill>
                  <a:srgbClr val="0A561C"/>
                </a:solidFill>
              </a:rPr>
              <a:t> B/L  high School-</a:t>
            </a:r>
            <a:r>
              <a:rPr lang="en-US" sz="2000" b="1" dirty="0" err="1" smtClean="0">
                <a:solidFill>
                  <a:srgbClr val="0A561C"/>
                </a:solidFill>
              </a:rPr>
              <a:t>Shibgonj</a:t>
            </a:r>
            <a:r>
              <a:rPr lang="en-US" sz="2000" b="1" dirty="0" smtClean="0">
                <a:solidFill>
                  <a:srgbClr val="0A561C"/>
                </a:solidFill>
              </a:rPr>
              <a:t>-</a:t>
            </a:r>
            <a:r>
              <a:rPr lang="en-US" sz="2000" b="1" dirty="0" err="1">
                <a:solidFill>
                  <a:srgbClr val="0A561C"/>
                </a:solidFill>
              </a:rPr>
              <a:t>B</a:t>
            </a:r>
            <a:r>
              <a:rPr lang="en-US" sz="2000" b="1" dirty="0" err="1" smtClean="0">
                <a:solidFill>
                  <a:srgbClr val="0A561C"/>
                </a:solidFill>
              </a:rPr>
              <a:t>ogura</a:t>
            </a:r>
            <a:r>
              <a:rPr lang="en-US" sz="2000" b="1" dirty="0" smtClean="0">
                <a:solidFill>
                  <a:srgbClr val="0A561C"/>
                </a:solidFill>
              </a:rPr>
              <a:t>  01730169555</a:t>
            </a:r>
            <a:endParaRPr lang="en-US" sz="2000" b="1" dirty="0">
              <a:solidFill>
                <a:srgbClr val="0A561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1689" r="75272" b="4026"/>
          <a:stretch/>
        </p:blipFill>
        <p:spPr>
          <a:xfrm>
            <a:off x="8196925" y="3409211"/>
            <a:ext cx="253804" cy="2215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1689" r="79039" b="4168"/>
          <a:stretch/>
        </p:blipFill>
        <p:spPr>
          <a:xfrm rot="2378864" flipH="1">
            <a:off x="7343844" y="3210868"/>
            <a:ext cx="164091" cy="26679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30486" y="5512975"/>
            <a:ext cx="1871687" cy="1920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6327058" y="5132439"/>
            <a:ext cx="10323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6611496" y="5155298"/>
            <a:ext cx="754640" cy="722671"/>
          </a:xfrm>
          <a:prstGeom prst="arc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121843" y="5499468"/>
            <a:ext cx="85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52681" y="3313785"/>
            <a:ext cx="85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96925" y="5351034"/>
            <a:ext cx="85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323827" y="1137979"/>
            <a:ext cx="60640" cy="2404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152681" y="966937"/>
            <a:ext cx="85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8586642" y="1047519"/>
            <a:ext cx="557358" cy="4532531"/>
          </a:xfrm>
          <a:prstGeom prst="rightBrace">
            <a:avLst/>
          </a:prstGeom>
          <a:ln>
            <a:solidFill>
              <a:srgbClr val="0D0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52681" y="4289110"/>
            <a:ext cx="855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8066409" y="2120368"/>
            <a:ext cx="855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D0F53"/>
                </a:solidFill>
              </a:rPr>
              <a:t>64 - h</a:t>
            </a:r>
            <a:endParaRPr lang="en-US" sz="1400" b="1" dirty="0">
              <a:solidFill>
                <a:srgbClr val="0D0F53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73390">
            <a:off x="6823491" y="4171434"/>
            <a:ext cx="855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D0F53"/>
                </a:solidFill>
              </a:rPr>
              <a:t>64 - h</a:t>
            </a:r>
            <a:endParaRPr lang="en-US" sz="1400" b="1" dirty="0">
              <a:solidFill>
                <a:srgbClr val="0D0F5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8731087" y="2778239"/>
            <a:ext cx="55399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64 </a:t>
            </a:r>
            <a:r>
              <a:rPr lang="en-US" sz="1200" b="1" dirty="0" err="1" smtClean="0">
                <a:solidFill>
                  <a:srgbClr val="0D0F53"/>
                </a:solidFill>
              </a:rPr>
              <a:t>মি</a:t>
            </a:r>
            <a:endParaRPr lang="en-US" sz="1200" b="1" dirty="0">
              <a:solidFill>
                <a:srgbClr val="0D0F5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97740" y="5205198"/>
            <a:ext cx="855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D0F53"/>
                </a:solidFill>
              </a:rPr>
              <a:t>6</a:t>
            </a:r>
            <a:r>
              <a:rPr lang="bn-IN" sz="1400" b="1" dirty="0" smtClean="0">
                <a:solidFill>
                  <a:srgbClr val="0D0F53"/>
                </a:solidFill>
              </a:rPr>
              <a:t>০</a:t>
            </a:r>
            <a:r>
              <a:rPr lang="en-US" sz="1400" b="1" dirty="0" smtClean="0">
                <a:solidFill>
                  <a:srgbClr val="0D0F53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endParaRPr lang="en-US" sz="1400" b="1" dirty="0">
              <a:solidFill>
                <a:srgbClr val="0D0F53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735" y="1622323"/>
            <a:ext cx="801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Kakpurosh"/>
              </a:rPr>
              <a:t>মনে করি</a:t>
            </a:r>
            <a:r>
              <a:rPr lang="en-US" dirty="0" smtClean="0">
                <a:latin typeface="Kakpurosh"/>
              </a:rPr>
              <a:t>,</a:t>
            </a:r>
            <a:r>
              <a:rPr lang="bn-IN" dirty="0" smtClean="0">
                <a:latin typeface="Kakpurosh"/>
              </a:rPr>
              <a:t> </a:t>
            </a:r>
            <a:r>
              <a:rPr lang="en-US" dirty="0" smtClean="0">
                <a:latin typeface="Kakpurosh"/>
              </a:rPr>
              <a:t>AB </a:t>
            </a:r>
            <a:r>
              <a:rPr lang="bn-IN" dirty="0" smtClean="0">
                <a:latin typeface="Kakpurosh"/>
              </a:rPr>
              <a:t>খুটি</a:t>
            </a:r>
            <a:r>
              <a:rPr lang="en-US" dirty="0" smtClean="0">
                <a:latin typeface="Kakpurosh"/>
              </a:rPr>
              <a:t> 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h</a:t>
            </a:r>
            <a:r>
              <a:rPr lang="bn-IN" dirty="0" smtClean="0">
                <a:latin typeface="Kakpurosh"/>
              </a:rPr>
              <a:t> উচ্চতায় 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C</a:t>
            </a:r>
            <a:r>
              <a:rPr lang="en-US" dirty="0" smtClean="0">
                <a:latin typeface="Kakpurosh"/>
              </a:rPr>
              <a:t> </a:t>
            </a:r>
            <a:r>
              <a:rPr lang="bn-IN" dirty="0" smtClean="0">
                <a:latin typeface="Kakpurosh"/>
              </a:rPr>
              <a:t>বিন্দুতে ভাংগে।ভাংগা অংশ</a:t>
            </a:r>
            <a:r>
              <a:rPr lang="en-US" dirty="0" smtClean="0">
                <a:latin typeface="Kakpurosh"/>
              </a:rPr>
              <a:t> 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BC</a:t>
            </a:r>
            <a:r>
              <a:rPr lang="bn-IN" dirty="0" smtClean="0">
                <a:latin typeface="Kakpurosh"/>
              </a:rPr>
              <a:t> সম্পূর্ণ বিচ্ছিন্ন না হয়ে ভূমি 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D </a:t>
            </a:r>
            <a:r>
              <a:rPr lang="bn-IN" dirty="0" smtClean="0">
                <a:latin typeface="Kakpurosh"/>
              </a:rPr>
              <a:t>বিন্দুতে</a:t>
            </a:r>
            <a:r>
              <a:rPr lang="en-US" dirty="0" smtClean="0">
                <a:latin typeface="Kakpurosh"/>
              </a:rPr>
              <a:t> </a:t>
            </a:r>
            <a:r>
              <a:rPr lang="en-US" b="1" dirty="0" smtClean="0">
                <a:solidFill>
                  <a:srgbClr val="0A561C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∠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CDA=60</a:t>
            </a:r>
            <a:r>
              <a:rPr lang="en-US" dirty="0" smtClean="0"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dirty="0" smtClean="0">
                <a:latin typeface="Kakpurosh"/>
              </a:rPr>
              <a:t> কোণ উৎপন্ন করে ।</a:t>
            </a:r>
            <a:r>
              <a:rPr lang="en-US" dirty="0" smtClean="0">
                <a:latin typeface="Kakpurosh"/>
              </a:rPr>
              <a:t> </a:t>
            </a:r>
            <a:r>
              <a:rPr lang="en-US" dirty="0" err="1" smtClean="0">
                <a:latin typeface="Kakpurosh"/>
              </a:rPr>
              <a:t>এখানে</a:t>
            </a:r>
            <a:r>
              <a:rPr lang="en-US" b="1" dirty="0" err="1" smtClean="0">
                <a:solidFill>
                  <a:srgbClr val="0A561C"/>
                </a:solidFill>
                <a:latin typeface="Kakpurosh"/>
              </a:rPr>
              <a:t>,AB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=64</a:t>
            </a:r>
            <a:r>
              <a:rPr lang="en-US" dirty="0" smtClean="0">
                <a:latin typeface="Kakpurosh"/>
              </a:rPr>
              <a:t> </a:t>
            </a:r>
            <a:r>
              <a:rPr lang="bn-IN" dirty="0" smtClean="0">
                <a:latin typeface="Kakpurosh"/>
              </a:rPr>
              <a:t>মিটার</a:t>
            </a:r>
            <a:r>
              <a:rPr lang="en-US" dirty="0" smtClean="0">
                <a:latin typeface="Kakpurosh"/>
              </a:rPr>
              <a:t>,</a:t>
            </a:r>
            <a:r>
              <a:rPr lang="en-US" b="1" dirty="0" smtClean="0">
                <a:solidFill>
                  <a:srgbClr val="0A561C"/>
                </a:solidFill>
                <a:latin typeface="Kakpurosh"/>
              </a:rPr>
              <a:t>AC=h</a:t>
            </a:r>
            <a:r>
              <a:rPr lang="en-US" dirty="0" smtClean="0">
                <a:latin typeface="Kakpurosh"/>
              </a:rPr>
              <a:t> </a:t>
            </a:r>
            <a:r>
              <a:rPr lang="en-US" dirty="0" err="1" smtClean="0">
                <a:latin typeface="Kakpurosh"/>
              </a:rPr>
              <a:t>মিটার</a:t>
            </a:r>
            <a:r>
              <a:rPr lang="en-US" dirty="0" smtClean="0">
                <a:latin typeface="Kakpurosh"/>
              </a:rPr>
              <a:t> (</a:t>
            </a:r>
            <a:r>
              <a:rPr lang="en-US" dirty="0" err="1" smtClean="0">
                <a:latin typeface="Kakpurosh"/>
              </a:rPr>
              <a:t>ধরি</a:t>
            </a:r>
            <a:r>
              <a:rPr lang="en-US" dirty="0" smtClean="0">
                <a:latin typeface="Kakpurosh"/>
              </a:rPr>
              <a:t>)</a:t>
            </a:r>
            <a:r>
              <a:rPr lang="bn-IN" dirty="0" smtClean="0">
                <a:latin typeface="Kakpurosh"/>
              </a:rPr>
              <a:t> </a:t>
            </a:r>
            <a:r>
              <a:rPr lang="en-US" dirty="0" smtClean="0">
                <a:latin typeface="Kakpurosh"/>
                <a:ea typeface="Microsoft JhengHei UI" panose="020B0604030504040204" pitchFamily="34" charset="-120"/>
              </a:rPr>
              <a:t>∴ </a:t>
            </a:r>
            <a:r>
              <a:rPr lang="en-US" b="1" dirty="0" smtClean="0">
                <a:solidFill>
                  <a:srgbClr val="0A561C"/>
                </a:solidFill>
                <a:latin typeface="Kakpurosh"/>
                <a:ea typeface="Microsoft JhengHei UI" panose="020B0604030504040204" pitchFamily="34" charset="-120"/>
              </a:rPr>
              <a:t>BC=CD=64-h</a:t>
            </a:r>
            <a:r>
              <a:rPr lang="bn-IN" dirty="0" smtClean="0">
                <a:latin typeface="Kakpurosh"/>
                <a:ea typeface="Microsoft JhengHei UI" panose="020B0604030504040204" pitchFamily="34" charset="-120"/>
              </a:rPr>
              <a:t> মিটার </a:t>
            </a:r>
            <a:r>
              <a:rPr lang="bn-IN" dirty="0" smtClean="0">
                <a:latin typeface="Kakpurosh"/>
              </a:rPr>
              <a:t>।</a:t>
            </a:r>
            <a:endParaRPr lang="en-US" dirty="0">
              <a:latin typeface="Kakpuros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78163" y="2884264"/>
                <a:ext cx="7476871" cy="3407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1600" dirty="0" smtClean="0">
                    <a:solidFill>
                      <a:srgbClr val="0D0957"/>
                    </a:solidFill>
                    <a:latin typeface="Kakpurosh"/>
                  </a:rPr>
                  <a:t>সমকোণী হতে পাই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</a:rPr>
                  <a:t>।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sin</a:t>
                </a:r>
                <a:r>
                  <a:rPr lang="en-US" sz="2000" b="1" dirty="0" err="1" smtClean="0">
                    <a:solidFill>
                      <a:srgbClr val="0A561C"/>
                    </a:solidFill>
                    <a:latin typeface="Kak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sz="2000" b="1" dirty="0" err="1" smtClean="0">
                    <a:solidFill>
                      <a:srgbClr val="0A561C"/>
                    </a:solidFill>
                    <a:latin typeface="Kakpurosh"/>
                  </a:rPr>
                  <a:t>ADC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0D0957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Or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, sin60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h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64</m:t>
                        </m:r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:endParaRPr lang="bn-IN" sz="2000" dirty="0" smtClean="0">
                  <a:solidFill>
                    <a:srgbClr val="0D0957"/>
                  </a:solidFill>
                  <a:latin typeface="Kakpurosh"/>
                </a:endParaRPr>
              </a:p>
              <a:p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or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 =</a:t>
                </a:r>
                <a:r>
                  <a:rPr lang="bn-IN" sz="2000" b="1" dirty="0" smtClean="0">
                    <a:solidFill>
                      <a:srgbClr val="0A561C"/>
                    </a:solidFill>
                    <a:latin typeface="Kak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𝒉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𝟔𝟒</m:t>
                        </m:r>
                        <m:r>
                          <a:rPr lang="en-US" sz="20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{</a:t>
                </a:r>
                <a:r>
                  <a:rPr lang="en-US" sz="2000" dirty="0">
                    <a:solidFill>
                      <a:srgbClr val="FF0000"/>
                    </a:solidFill>
                    <a:latin typeface="Kakpurosh"/>
                  </a:rPr>
                  <a:t>, sin60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  <a:latin typeface="Kakpurosh"/>
                </a:endParaRPr>
              </a:p>
              <a:p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Or,</a:t>
                </a:r>
                <a:r>
                  <a:rPr lang="bn-IN" sz="2000" dirty="0" smtClean="0">
                    <a:solidFill>
                      <a:srgbClr val="FF0000"/>
                    </a:solidFill>
                    <a:latin typeface="Kakpurosh"/>
                  </a:rPr>
                  <a:t> 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2h=64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–h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  or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,  2h+ h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=64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</a:p>
              <a:p>
                <a:r>
                  <a:rPr lang="en-US" sz="2000" dirty="0" err="1" smtClean="0">
                    <a:solidFill>
                      <a:srgbClr val="FF0000"/>
                    </a:solidFill>
                    <a:latin typeface="Kakpurosh"/>
                  </a:rPr>
                  <a:t>Or</a:t>
                </a:r>
                <a:r>
                  <a:rPr lang="en-US" sz="2000" dirty="0" err="1" smtClean="0">
                    <a:solidFill>
                      <a:srgbClr val="0D0957"/>
                    </a:solidFill>
                    <a:latin typeface="Kakpurosh"/>
                  </a:rPr>
                  <a:t>,h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(2+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)=64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or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,</a:t>
                </a:r>
                <a:r>
                  <a:rPr lang="en-US" sz="2000" b="1" dirty="0" err="1" smtClean="0">
                    <a:solidFill>
                      <a:srgbClr val="0A561C"/>
                    </a:solidFill>
                    <a:latin typeface="Kakpurosh"/>
                  </a:rPr>
                  <a:t>h</a:t>
                </a:r>
                <a:r>
                  <a:rPr lang="bn-IN" sz="2000" b="1" dirty="0" smtClean="0">
                    <a:solidFill>
                      <a:srgbClr val="0A561C"/>
                    </a:solidFill>
                    <a:latin typeface="Kakpurosh"/>
                  </a:rPr>
                  <a:t> 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=</a:t>
                </a:r>
                <a:r>
                  <a:rPr lang="bn-IN" sz="2000" b="1" dirty="0" smtClean="0">
                    <a:solidFill>
                      <a:srgbClr val="0A561C"/>
                    </a:solidFill>
                    <a:latin typeface="Kak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𝟓𝟒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bn-IN" sz="2000" dirty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=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00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dirty="0" smtClean="0">
                                <a:solidFill>
                                  <a:srgbClr val="0D0957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</a:p>
              <a:p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=</a:t>
                </a:r>
                <a:r>
                  <a:rPr lang="bn-IN" sz="2000" b="1" dirty="0" smtClean="0">
                    <a:solidFill>
                      <a:srgbClr val="0A561C"/>
                    </a:solidFill>
                    <a:latin typeface="Kakpuros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𝟏𝟐𝟖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A561C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rgbClr val="0A561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rgbClr val="0A561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A561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bn-IN" sz="2000" dirty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Kakpurosh"/>
                  </a:rPr>
                  <a:t>or,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128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D0957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 -192 =  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</a:rPr>
                  <a:t>29.702 </a:t>
                </a:r>
                <a:r>
                  <a:rPr lang="en-US" sz="1600" b="1" dirty="0" err="1" smtClean="0">
                    <a:solidFill>
                      <a:srgbClr val="0A561C"/>
                    </a:solidFill>
                    <a:latin typeface="Kakpurosh"/>
                  </a:rPr>
                  <a:t>মিটার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,</a:t>
                </a:r>
              </a:p>
              <a:p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∴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 </a:t>
                </a:r>
                <a:r>
                  <a:rPr lang="bn-IN" sz="16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খুটির ভাংগা অংশের দৈর্ঘ্য 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=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</a:rPr>
                  <a:t> 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</a:rPr>
                  <a:t>(64 - 29.702)=34.298</a:t>
                </a:r>
              </a:p>
              <a:p>
                <a:endParaRPr lang="en-US" sz="2000" dirty="0" smtClean="0">
                  <a:solidFill>
                    <a:srgbClr val="0D0957"/>
                  </a:solidFill>
                  <a:latin typeface="Kakpurosh"/>
                </a:endParaRPr>
              </a:p>
              <a:p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∴ </a:t>
                </a:r>
                <a:r>
                  <a:rPr lang="bn-IN" sz="2000" dirty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খুটির ভাংগা অংশের দৈর্ঘ্য </a:t>
                </a:r>
                <a:r>
                  <a:rPr lang="en-US" sz="2000" b="1" dirty="0" smtClean="0">
                    <a:solidFill>
                      <a:srgbClr val="0A561C"/>
                    </a:solidFill>
                    <a:latin typeface="Kakpurosh"/>
                    <a:ea typeface="Microsoft JhengHei UI" panose="020B0604030504040204" pitchFamily="34" charset="-120"/>
                  </a:rPr>
                  <a:t>34.298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 </a:t>
                </a:r>
                <a:r>
                  <a:rPr lang="bn-IN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মিটার (প্রায়)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 (</a:t>
                </a:r>
                <a:r>
                  <a:rPr lang="en-US" sz="2000" b="1" dirty="0" err="1" smtClean="0">
                    <a:solidFill>
                      <a:srgbClr val="0A561C"/>
                    </a:solidFill>
                    <a:latin typeface="Kakpurosh"/>
                    <a:ea typeface="Microsoft JhengHei UI" panose="020B0604030504040204" pitchFamily="34" charset="-120"/>
                  </a:rPr>
                  <a:t>Ans</a:t>
                </a:r>
                <a:r>
                  <a:rPr lang="en-US" sz="2000" dirty="0" smtClean="0">
                    <a:solidFill>
                      <a:srgbClr val="0D0957"/>
                    </a:solidFill>
                    <a:latin typeface="Kakpurosh"/>
                    <a:ea typeface="Microsoft JhengHei UI" panose="020B0604030504040204" pitchFamily="34" charset="-120"/>
                  </a:rPr>
                  <a:t>)</a:t>
                </a:r>
                <a:endParaRPr lang="en-US" sz="2000" dirty="0" smtClean="0">
                  <a:solidFill>
                    <a:srgbClr val="0D0957"/>
                  </a:solidFill>
                  <a:latin typeface="Kakpurosh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3" y="2884264"/>
                <a:ext cx="7476871" cy="3407728"/>
              </a:xfrm>
              <a:prstGeom prst="rect">
                <a:avLst/>
              </a:prstGeom>
              <a:blipFill>
                <a:blip r:embed="rId3"/>
                <a:stretch>
                  <a:fillRect l="-815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39213" y="221226"/>
            <a:ext cx="851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002060"/>
                </a:solidFill>
                <a:latin typeface="Kakpurosh"/>
              </a:rPr>
              <a:t>প্রশ্নঃ  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64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মিটার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লম্বা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একটি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খুটি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ভেংগে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গিয়ে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সম্পূর্ণ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বিচ্ছিন্ন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না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হয়ে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ভুমির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</a:rPr>
              <a:t>সাথে</a:t>
            </a:r>
            <a:r>
              <a:rPr lang="en-US" b="1" dirty="0" smtClean="0">
                <a:solidFill>
                  <a:srgbClr val="002060"/>
                </a:solidFill>
                <a:latin typeface="Kakpurosh"/>
              </a:rPr>
              <a:t>  60</a:t>
            </a:r>
            <a:r>
              <a:rPr lang="en-US" b="1" dirty="0" smtClean="0">
                <a:solidFill>
                  <a:srgbClr val="00206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 </a:t>
            </a:r>
            <a:r>
              <a:rPr lang="en-US" b="1" dirty="0" err="1" smtClean="0">
                <a:solidFill>
                  <a:srgbClr val="00206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</a:t>
            </a:r>
            <a:r>
              <a:rPr lang="en-US" b="1" dirty="0" smtClean="0">
                <a:solidFill>
                  <a:srgbClr val="00206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</a:t>
            </a:r>
            <a:r>
              <a:rPr lang="bn-IN" b="1" dirty="0" smtClean="0">
                <a:solidFill>
                  <a:srgbClr val="002060"/>
                </a:solidFill>
                <a:latin typeface="Kakpurosh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ৎপন্ন করে।খুটির ভাংগা অংশের দৈর্ঘ্য নির্নয় কর।</a:t>
            </a:r>
            <a:endParaRPr lang="en-US" b="1" dirty="0">
              <a:solidFill>
                <a:srgbClr val="002060"/>
              </a:solidFill>
              <a:latin typeface="Kakpurosh"/>
            </a:endParaRPr>
          </a:p>
        </p:txBody>
      </p:sp>
    </p:spTree>
    <p:extLst>
      <p:ext uri="{BB962C8B-B14F-4D97-AF65-F5344CB8AC3E}">
        <p14:creationId xmlns:p14="http://schemas.microsoft.com/office/powerpoint/2010/main" val="350491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21361" y="3462514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9/15/2020 11:42:35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6400800" cy="46457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bipulsarkar1977@gmail.com        </a:t>
            </a:r>
            <a:r>
              <a:rPr lang="en-US" sz="2000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sz="2000" b="1" dirty="0" smtClean="0">
                <a:solidFill>
                  <a:srgbClr val="00B050"/>
                </a:solidFill>
              </a:rPr>
              <a:t>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87" y="258285"/>
            <a:ext cx="5010150" cy="866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462514"/>
            <a:ext cx="8667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smtClean="0"/>
              <a:t> </a:t>
            </a:r>
            <a:endParaRPr lang="en-US" sz="2800" dirty="0">
              <a:latin typeface="Kalpurosh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1" y="1892858"/>
            <a:ext cx="446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313BD"/>
                </a:solidFill>
                <a:latin typeface="Kalpusosh"/>
              </a:rPr>
              <a:t>অনুশীলনী-১০,নং-১</a:t>
            </a:r>
            <a:r>
              <a:rPr lang="en-US" sz="2800" b="1" dirty="0">
                <a:solidFill>
                  <a:srgbClr val="1313BD"/>
                </a:solidFill>
                <a:latin typeface="Kalpusosh"/>
              </a:rPr>
              <a:t>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941" y="3370181"/>
            <a:ext cx="8214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প্রশ্নঃ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bn-IN" sz="2400" dirty="0" smtClean="0">
                <a:solidFill>
                  <a:srgbClr val="7030A0"/>
                </a:solidFill>
              </a:rPr>
              <a:t>একটি গাছ ঝড়ে এমন ভাবে ভেংগে গেলো যে ,অবিচ্ছিন্ন ভাংগা অংশ দন্দায়মান অংশের সাথে </a:t>
            </a:r>
            <a:r>
              <a:rPr lang="en-US" sz="2400" dirty="0" smtClean="0">
                <a:solidFill>
                  <a:srgbClr val="7030A0"/>
                </a:solidFill>
              </a:rPr>
              <a:t>30</a:t>
            </a:r>
            <a:r>
              <a:rPr lang="en-US" sz="2400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sz="2400" dirty="0" smtClean="0">
                <a:solidFill>
                  <a:srgbClr val="7030A0"/>
                </a:solidFill>
              </a:rPr>
              <a:t> কোণ উৎপন্ন করে গাছের </a:t>
            </a:r>
            <a:r>
              <a:rPr lang="en-US" sz="2400" dirty="0" err="1" smtClean="0">
                <a:solidFill>
                  <a:srgbClr val="7030A0"/>
                </a:solidFill>
              </a:rPr>
              <a:t>গোড়া</a:t>
            </a:r>
            <a:r>
              <a:rPr lang="bn-IN" sz="2400" dirty="0" smtClean="0">
                <a:solidFill>
                  <a:srgbClr val="7030A0"/>
                </a:solidFill>
              </a:rPr>
              <a:t> থেকে </a:t>
            </a:r>
            <a:r>
              <a:rPr lang="en-US" sz="2400" dirty="0" smtClean="0">
                <a:solidFill>
                  <a:srgbClr val="7030A0"/>
                </a:solidFill>
              </a:rPr>
              <a:t>12 </a:t>
            </a:r>
            <a:r>
              <a:rPr lang="en-US" sz="2400" dirty="0" err="1" smtClean="0">
                <a:solidFill>
                  <a:srgbClr val="7030A0"/>
                </a:solidFill>
              </a:rPr>
              <a:t>মিটার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bn-IN" sz="2400" dirty="0" smtClean="0">
                <a:solidFill>
                  <a:srgbClr val="7030A0"/>
                </a:solidFill>
              </a:rPr>
              <a:t>দূরে মাটি স্পর্শ করে। সম্পূর্ন গাছটির দৈর্ঘ্য নির্ণয় কর।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9144000" cy="365125"/>
          </a:xfrm>
        </p:spPr>
        <p:txBody>
          <a:bodyPr/>
          <a:lstStyle/>
          <a:p>
            <a:r>
              <a:rPr lang="en-US" sz="2000" b="1" dirty="0" err="1">
                <a:solidFill>
                  <a:srgbClr val="0A561C"/>
                </a:solidFill>
              </a:rPr>
              <a:t>B</a:t>
            </a:r>
            <a:r>
              <a:rPr lang="en-US" sz="2000" b="1" dirty="0" err="1" smtClean="0">
                <a:solidFill>
                  <a:srgbClr val="0A561C"/>
                </a:solidFill>
              </a:rPr>
              <a:t>ipul</a:t>
            </a:r>
            <a:r>
              <a:rPr lang="en-US" sz="2000" b="1" dirty="0" smtClean="0">
                <a:solidFill>
                  <a:srgbClr val="0A561C"/>
                </a:solidFill>
              </a:rPr>
              <a:t> </a:t>
            </a:r>
            <a:r>
              <a:rPr lang="en-US" sz="2000" b="1" dirty="0">
                <a:solidFill>
                  <a:srgbClr val="0A561C"/>
                </a:solidFill>
              </a:rPr>
              <a:t>S</a:t>
            </a:r>
            <a:r>
              <a:rPr lang="en-US" sz="2000" b="1" dirty="0" smtClean="0">
                <a:solidFill>
                  <a:srgbClr val="0A561C"/>
                </a:solidFill>
              </a:rPr>
              <a:t>arkar - </a:t>
            </a:r>
            <a:r>
              <a:rPr lang="en-US" sz="2000" b="1" dirty="0" err="1" smtClean="0">
                <a:solidFill>
                  <a:srgbClr val="0A561C"/>
                </a:solidFill>
              </a:rPr>
              <a:t>Atmool</a:t>
            </a:r>
            <a:r>
              <a:rPr lang="en-US" sz="2000" b="1" dirty="0" smtClean="0">
                <a:solidFill>
                  <a:srgbClr val="0A561C"/>
                </a:solidFill>
              </a:rPr>
              <a:t> B/L  high School-</a:t>
            </a:r>
            <a:r>
              <a:rPr lang="en-US" sz="2000" b="1" dirty="0" err="1" smtClean="0">
                <a:solidFill>
                  <a:srgbClr val="0A561C"/>
                </a:solidFill>
              </a:rPr>
              <a:t>Shibgonj</a:t>
            </a:r>
            <a:r>
              <a:rPr lang="en-US" sz="2000" b="1" dirty="0" smtClean="0">
                <a:solidFill>
                  <a:srgbClr val="0A561C"/>
                </a:solidFill>
              </a:rPr>
              <a:t>-</a:t>
            </a:r>
            <a:r>
              <a:rPr lang="en-US" sz="2000" b="1" dirty="0" err="1">
                <a:solidFill>
                  <a:srgbClr val="0A561C"/>
                </a:solidFill>
              </a:rPr>
              <a:t>B</a:t>
            </a:r>
            <a:r>
              <a:rPr lang="en-US" sz="2000" b="1" dirty="0" err="1" smtClean="0">
                <a:solidFill>
                  <a:srgbClr val="0A561C"/>
                </a:solidFill>
              </a:rPr>
              <a:t>ogura</a:t>
            </a:r>
            <a:r>
              <a:rPr lang="en-US" sz="2000" b="1" dirty="0" smtClean="0">
                <a:solidFill>
                  <a:srgbClr val="0A561C"/>
                </a:solidFill>
              </a:rPr>
              <a:t>  01730169555</a:t>
            </a:r>
            <a:endParaRPr lang="en-US" sz="2000" b="1" dirty="0">
              <a:solidFill>
                <a:srgbClr val="0A561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2063">
            <a:off x="6905544" y="2394502"/>
            <a:ext cx="1295400" cy="299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4" t="7826" r="40892"/>
          <a:stretch/>
        </p:blipFill>
        <p:spPr>
          <a:xfrm>
            <a:off x="8436078" y="2757410"/>
            <a:ext cx="96394" cy="2271922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2"/>
          </p:cNvCxnSpPr>
          <p:nvPr/>
        </p:nvCxnSpPr>
        <p:spPr>
          <a:xfrm flipH="1" flipV="1">
            <a:off x="6400801" y="5015362"/>
            <a:ext cx="2083474" cy="13970"/>
          </a:xfrm>
          <a:prstGeom prst="line">
            <a:avLst/>
          </a:prstGeom>
          <a:ln w="28575">
            <a:solidFill>
              <a:srgbClr val="0D0F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0"/>
          </p:cNvCxnSpPr>
          <p:nvPr/>
        </p:nvCxnSpPr>
        <p:spPr>
          <a:xfrm flipH="1">
            <a:off x="6400801" y="2757410"/>
            <a:ext cx="2083474" cy="22579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0"/>
          </p:cNvCxnSpPr>
          <p:nvPr/>
        </p:nvCxnSpPr>
        <p:spPr>
          <a:xfrm flipV="1">
            <a:off x="8484275" y="575187"/>
            <a:ext cx="0" cy="2182223"/>
          </a:xfrm>
          <a:prstGeom prst="line">
            <a:avLst/>
          </a:prstGeom>
          <a:ln w="28575">
            <a:solidFill>
              <a:srgbClr val="0A561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64616" y="2557354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D0957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3414" y="5066781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D0957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23836" y="5066781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D0957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3836" y="242397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D0957"/>
                </a:solidFill>
              </a:rPr>
              <a:t>A</a:t>
            </a:r>
            <a:endParaRPr lang="en-US" sz="2000" b="1" dirty="0">
              <a:solidFill>
                <a:srgbClr val="0D0957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9462442">
            <a:off x="8090713" y="2761247"/>
            <a:ext cx="639604" cy="761486"/>
          </a:xfrm>
          <a:prstGeom prst="arc">
            <a:avLst>
              <a:gd name="adj1" fmla="val 17144919"/>
              <a:gd name="adj2" fmla="val 0"/>
            </a:avLst>
          </a:prstGeom>
          <a:ln w="28575">
            <a:solidFill>
              <a:srgbClr val="0D0957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7217781">
            <a:off x="7769526" y="3016669"/>
            <a:ext cx="1120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D0957"/>
                </a:solidFill>
              </a:rPr>
              <a:t>30</a:t>
            </a:r>
            <a:r>
              <a:rPr lang="en-US" sz="1600" b="1" dirty="0" smtClean="0">
                <a:solidFill>
                  <a:srgbClr val="0D0957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endParaRPr lang="en-US" sz="1600" b="1" dirty="0">
              <a:solidFill>
                <a:srgbClr val="0D0957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7051" y="4571137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60</a:t>
            </a:r>
            <a:r>
              <a:rPr lang="en-US" sz="2000" b="1" dirty="0" smtClean="0">
                <a:solidFill>
                  <a:srgbClr val="FF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>
            <a:off x="6400800" y="4572000"/>
            <a:ext cx="665653" cy="872833"/>
          </a:xfrm>
          <a:prstGeom prst="arc">
            <a:avLst/>
          </a:prstGeom>
          <a:ln w="28575">
            <a:solidFill>
              <a:srgbClr val="0D0F5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90186" y="5029332"/>
            <a:ext cx="112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D0957"/>
                </a:solidFill>
              </a:rPr>
              <a:t>12</a:t>
            </a:r>
            <a:endParaRPr lang="en-US" sz="2000" b="1" dirty="0">
              <a:solidFill>
                <a:srgbClr val="0D095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02" y="1545787"/>
            <a:ext cx="818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1313BD"/>
                </a:solidFill>
              </a:rPr>
              <a:t>ধরি</a:t>
            </a:r>
            <a:r>
              <a:rPr lang="en-US" b="1" dirty="0" smtClean="0">
                <a:solidFill>
                  <a:srgbClr val="1313BD"/>
                </a:solidFill>
              </a:rPr>
              <a:t>, AB </a:t>
            </a:r>
            <a:r>
              <a:rPr lang="en-US" b="1" dirty="0" err="1" smtClean="0">
                <a:solidFill>
                  <a:srgbClr val="1313BD"/>
                </a:solidFill>
              </a:rPr>
              <a:t>একটি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গাছ</a:t>
            </a:r>
            <a:r>
              <a:rPr lang="en-US" b="1" dirty="0" smtClean="0">
                <a:solidFill>
                  <a:srgbClr val="1313BD"/>
                </a:solidFill>
              </a:rPr>
              <a:t> ,</a:t>
            </a:r>
            <a:r>
              <a:rPr lang="en-US" b="1" dirty="0" err="1" smtClean="0">
                <a:solidFill>
                  <a:srgbClr val="1313BD"/>
                </a:solidFill>
              </a:rPr>
              <a:t>তা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ঝড়ে</a:t>
            </a:r>
            <a:r>
              <a:rPr lang="en-US" b="1" dirty="0" smtClean="0">
                <a:solidFill>
                  <a:srgbClr val="1313BD"/>
                </a:solidFill>
              </a:rPr>
              <a:t> D </a:t>
            </a:r>
            <a:r>
              <a:rPr lang="en-US" b="1" dirty="0" err="1" smtClean="0">
                <a:solidFill>
                  <a:srgbClr val="1313BD"/>
                </a:solidFill>
              </a:rPr>
              <a:t>বিন্দুতে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ভেংগে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দন্ডায়মান</a:t>
            </a:r>
            <a:r>
              <a:rPr lang="en-US" b="1" dirty="0" smtClean="0">
                <a:solidFill>
                  <a:srgbClr val="1313BD"/>
                </a:solidFill>
              </a:rPr>
              <a:t> BD </a:t>
            </a:r>
            <a:r>
              <a:rPr lang="en-US" b="1" dirty="0" err="1" smtClean="0">
                <a:solidFill>
                  <a:srgbClr val="1313BD"/>
                </a:solidFill>
              </a:rPr>
              <a:t>অংশের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সাথে</a:t>
            </a:r>
            <a:r>
              <a:rPr lang="en-US" b="1" dirty="0" smtClean="0">
                <a:solidFill>
                  <a:srgbClr val="1313BD"/>
                </a:solidFill>
              </a:rPr>
              <a:t> 30</a:t>
            </a:r>
            <a:r>
              <a:rPr lang="en-US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en-US" b="1" dirty="0" smtClean="0">
                <a:solidFill>
                  <a:srgbClr val="1313BD"/>
                </a:solidFill>
              </a:rPr>
              <a:t>কোণ উ</a:t>
            </a:r>
            <a:r>
              <a:rPr lang="bn-IN" b="1" dirty="0" smtClean="0">
                <a:solidFill>
                  <a:srgbClr val="1313BD"/>
                </a:solidFill>
              </a:rPr>
              <a:t>ৎপন্ন করে।অর্থাৎ</a:t>
            </a:r>
            <a:r>
              <a:rPr lang="bn-IN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∠</a:t>
            </a:r>
            <a:r>
              <a:rPr lang="en-US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BDC=30</a:t>
            </a:r>
            <a:r>
              <a:rPr lang="en-US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b="1" dirty="0" smtClean="0">
                <a:solidFill>
                  <a:srgbClr val="1313BD"/>
                </a:solidFill>
              </a:rPr>
              <a:t> </a:t>
            </a:r>
            <a:r>
              <a:rPr lang="bn-IN" b="1" dirty="0" smtClean="0">
                <a:solidFill>
                  <a:srgbClr val="1313BD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∴</a:t>
            </a:r>
            <a:r>
              <a:rPr lang="bn-IN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∠</a:t>
            </a:r>
            <a:r>
              <a:rPr lang="en-US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BCD=60</a:t>
            </a:r>
            <a:r>
              <a:rPr lang="en-US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b="1" dirty="0" smtClean="0">
                <a:solidFill>
                  <a:srgbClr val="1313BD"/>
                </a:solidFill>
              </a:rPr>
              <a:t>এবং গাছের গোড়া থেকে মাটিতে স্পর্শ বিন্দুর দূরত্ব </a:t>
            </a:r>
            <a:r>
              <a:rPr lang="en-US" b="1" dirty="0" smtClean="0">
                <a:solidFill>
                  <a:srgbClr val="1313BD"/>
                </a:solidFill>
              </a:rPr>
              <a:t>BC=12 </a:t>
            </a:r>
            <a:r>
              <a:rPr lang="bn-IN" b="1" dirty="0" smtClean="0">
                <a:solidFill>
                  <a:srgbClr val="1313BD"/>
                </a:solidFill>
              </a:rPr>
              <a:t>মিটার।এখানে,</a:t>
            </a:r>
            <a:r>
              <a:rPr lang="en-US" b="1" dirty="0" smtClean="0">
                <a:solidFill>
                  <a:srgbClr val="1313BD"/>
                </a:solidFill>
              </a:rPr>
              <a:t>AD=CD, </a:t>
            </a:r>
            <a:r>
              <a:rPr lang="en-US" b="1" dirty="0" smtClean="0">
                <a:solidFill>
                  <a:srgbClr val="1313BD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∴AB=(CD+BD) </a:t>
            </a:r>
            <a:endParaRPr lang="en-US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9431" y="3132927"/>
                <a:ext cx="5825613" cy="90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△</a:t>
                </a:r>
                <a:r>
                  <a:rPr lang="en-US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BDC </a:t>
                </a:r>
                <a:r>
                  <a:rPr lang="bn-IN" b="1" dirty="0" smtClean="0">
                    <a:solidFill>
                      <a:srgbClr val="002060"/>
                    </a:solidFill>
                  </a:rPr>
                  <a:t>সমকোণী হতে পাই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bn-IN" b="1" dirty="0" smtClean="0">
                    <a:solidFill>
                      <a:srgbClr val="00206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</a:rPr>
                  <a:t>sin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b="1" dirty="0" err="1" smtClean="0">
                    <a:solidFill>
                      <a:srgbClr val="002060"/>
                    </a:solidFill>
                  </a:rPr>
                  <a:t>BDC</a:t>
                </a:r>
                <a:r>
                  <a:rPr lang="en-US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𝑩𝑪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</a:rPr>
                  <a:t>  or,sin30</a:t>
                </a:r>
                <a:r>
                  <a:rPr lang="en-US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𝑪𝑫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00206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b="1" dirty="0" smtClean="0">
                    <a:solidFill>
                      <a:srgbClr val="002060"/>
                    </a:solidFill>
                  </a:rPr>
                  <a:t>Or,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2060"/>
                    </a:solidFill>
                  </a:rPr>
                  <a:t>  or,CD=24 </a:t>
                </a:r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1" y="3132927"/>
                <a:ext cx="5825613" cy="903774"/>
              </a:xfrm>
              <a:prstGeom prst="rect">
                <a:avLst/>
              </a:prstGeom>
              <a:blipFill>
                <a:blip r:embed="rId4"/>
                <a:stretch>
                  <a:fillRect l="-942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9102" y="4307956"/>
                <a:ext cx="8501743" cy="1644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/>
                  <a:t>,</a:t>
                </a:r>
                <a:r>
                  <a:rPr lang="bn-IN" b="1" dirty="0" smtClean="0">
                    <a:solidFill>
                      <a:srgbClr val="7030A0"/>
                    </a:solidFill>
                  </a:rPr>
                  <a:t>আবার,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cos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∠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BDC</a:t>
                </a:r>
                <a:r>
                  <a:rPr lang="en-US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𝑫</m:t>
                        </m:r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𝑪𝑫</m:t>
                        </m:r>
                      </m:den>
                    </m:f>
                  </m:oMath>
                </a14:m>
                <a:endParaRPr lang="en-US" b="1" dirty="0" smtClean="0">
                  <a:solidFill>
                    <a:srgbClr val="7030A0"/>
                  </a:solidFill>
                  <a:latin typeface="Malgun Gothic Semilight" panose="020B0502040204020203" pitchFamily="34" charset="-128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or,cos30</a:t>
                </a:r>
                <a:r>
                  <a:rPr lang="en-US" b="1" dirty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𝑩𝑫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 or,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Or,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BD=</a:t>
                </a:r>
                <a:r>
                  <a:rPr lang="en-US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𝟐𝟒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=12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 =20.784609</a:t>
                </a:r>
                <a:endParaRPr lang="bn-IN" b="1" dirty="0" smtClean="0">
                  <a:solidFill>
                    <a:srgbClr val="7030A0"/>
                  </a:solidFill>
                </a:endParaRPr>
              </a:p>
              <a:p>
                <a:r>
                  <a:rPr lang="en-US" b="1" dirty="0" smtClean="0">
                    <a:solidFill>
                      <a:srgbClr val="7030A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b="1" dirty="0" smtClean="0">
                    <a:solidFill>
                      <a:srgbClr val="7030A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গাছটির দৈর্ঘ্য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(CD+BD)=24+20.784609=44.784 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মিটার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প্রায়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)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2" y="4307956"/>
                <a:ext cx="8501743" cy="1644104"/>
              </a:xfrm>
              <a:prstGeom prst="rect">
                <a:avLst/>
              </a:prstGeom>
              <a:blipFill>
                <a:blip r:embed="rId5"/>
                <a:stretch>
                  <a:fillRect l="-573" b="-6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95664" y="214936"/>
            <a:ext cx="8214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প্রশ্নঃ</a:t>
            </a:r>
            <a:r>
              <a:rPr lang="en-US" dirty="0" smtClean="0"/>
              <a:t> </a:t>
            </a:r>
            <a:r>
              <a:rPr lang="bn-IN" dirty="0" smtClean="0"/>
              <a:t>একটি গাছ ঝড়ে এমন ভাবে ভেংগে গেলো যে ,অবিচ্ছিন্ন ভাংগা অংশ দন্দায়মান অংশের সাথে </a:t>
            </a:r>
            <a:r>
              <a:rPr lang="en-US" dirty="0" smtClean="0"/>
              <a:t>30</a:t>
            </a:r>
            <a:r>
              <a:rPr lang="en-US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dirty="0" smtClean="0"/>
              <a:t> কোণ উৎপন্ন করে গাছের </a:t>
            </a:r>
            <a:r>
              <a:rPr lang="en-US" dirty="0" err="1" smtClean="0"/>
              <a:t>গোড়া</a:t>
            </a:r>
            <a:r>
              <a:rPr lang="bn-IN" dirty="0" smtClean="0"/>
              <a:t> থেকে </a:t>
            </a:r>
            <a:r>
              <a:rPr lang="en-US" dirty="0" smtClean="0"/>
              <a:t>12 </a:t>
            </a:r>
            <a:r>
              <a:rPr lang="en-US" dirty="0" err="1" smtClean="0"/>
              <a:t>মিটার</a:t>
            </a:r>
            <a:r>
              <a:rPr lang="en-US" dirty="0" smtClean="0"/>
              <a:t> </a:t>
            </a:r>
            <a:r>
              <a:rPr lang="bn-IN" dirty="0" smtClean="0"/>
              <a:t>দূরে মাটি স্পর্শ করে। সম্পূর্ন গাছটির দৈর্ঘ্য নির্ণয়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2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9229" y="3500869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9/15/2020 11:42:35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53399" y="3535103"/>
            <a:ext cx="145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1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961" y="376099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0961" y="388549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68797"/>
            <a:ext cx="4428203" cy="461665"/>
          </a:xfrm>
          <a:prstGeom prst="rect">
            <a:avLst/>
          </a:prstGeom>
          <a:ln w="12700">
            <a:noFill/>
            <a:prstDash val="sysDash"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638"/>
            <a:ext cx="685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Content Placeholder 3" descr="20200214_180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71" y="161925"/>
            <a:ext cx="5962650" cy="96940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57800" y="156385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957" y="2032968"/>
            <a:ext cx="881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7699" y="2199672"/>
                <a:ext cx="8153400" cy="3535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b="1" dirty="0" smtClean="0">
                    <a:solidFill>
                      <a:srgbClr val="1313BD"/>
                    </a:solidFill>
                  </a:rPr>
                  <a:t>১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একটি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মিনারের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উচ্চতা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20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মিটার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এবং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ছায়ার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দৈর্ঘ্য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20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মিটার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হলে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অবনতি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কোণ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কত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1313BD"/>
                    </a:solidFill>
                  </a:rPr>
                  <a:t>ডিগ্রি</a:t>
                </a:r>
                <a:r>
                  <a:rPr lang="en-US" sz="2000" b="1" dirty="0" smtClean="0">
                    <a:solidFill>
                      <a:srgbClr val="1313BD"/>
                    </a:solidFill>
                  </a:rPr>
                  <a:t> ?</a:t>
                </a:r>
                <a:endParaRPr lang="bn-IN" sz="2000" b="1" dirty="0" smtClean="0">
                  <a:solidFill>
                    <a:srgbClr val="1313BD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sz="2000" b="1" dirty="0" smtClean="0">
                    <a:solidFill>
                      <a:srgbClr val="C00000"/>
                    </a:solidFill>
                  </a:rPr>
                  <a:t>২।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গাছের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দৈর্ঘ্য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20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মিটার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এবং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ছায়ার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দৈর্ঘ্য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মিটার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হলে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সূর্যের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ঊনটি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কোণ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rgbClr val="C00000"/>
                    </a:solidFill>
                  </a:rPr>
                  <a:t>কত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 ?</a:t>
                </a:r>
                <a:endParaRPr lang="bn-IN" sz="2000" b="1" dirty="0" smtClean="0">
                  <a:solidFill>
                    <a:srgbClr val="C00000"/>
                  </a:solidFill>
                </a:endParaRPr>
              </a:p>
              <a:p>
                <a:endParaRPr lang="en-US" sz="2000" b="1" dirty="0" smtClean="0">
                  <a:solidFill>
                    <a:srgbClr val="00B05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00B050"/>
                    </a:solidFill>
                  </a:rPr>
                  <a:t>৩।</a:t>
                </a:r>
                <a:r>
                  <a:rPr lang="bn-IN" sz="2000" b="1" dirty="0" smtClean="0">
                    <a:solidFill>
                      <a:srgbClr val="00B050"/>
                    </a:solidFill>
                  </a:rPr>
                  <a:t>10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bn-IN" sz="2000" b="1" dirty="0" smtClean="0">
                    <a:solidFill>
                      <a:srgbClr val="00B050"/>
                    </a:solidFill>
                  </a:rPr>
                  <a:t>মিটার লম্বা একটি মই ভুমির সাথে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45</a:t>
                </a:r>
                <a:r>
                  <a:rPr lang="en-US" sz="2000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˚</a:t>
                </a:r>
                <a:r>
                  <a:rPr lang="bn-IN" sz="2000" b="1" dirty="0" smtClean="0">
                    <a:solidFill>
                      <a:srgbClr val="00B050"/>
                    </a:solidFill>
                  </a:rPr>
                  <a:t> কোণ উৎপন্ন করে </a:t>
                </a:r>
                <a:r>
                  <a:rPr lang="bn-IN" sz="2000" b="1" dirty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 </a:t>
                </a:r>
                <a:r>
                  <a:rPr lang="bn-IN" sz="2000" b="1" dirty="0" smtClean="0">
                    <a:solidFill>
                      <a:srgbClr val="00B05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দেওয়ালের ছাদ স্পর্শ করে,দেওয়ালের উচ্চতা কত?</a:t>
                </a:r>
              </a:p>
              <a:p>
                <a:endParaRPr lang="bn-IN" sz="2000" b="1" dirty="0" smtClean="0">
                  <a:solidFill>
                    <a:srgbClr val="00B050"/>
                  </a:solidFill>
                </a:endParaRPr>
              </a:p>
              <a:p>
                <a:r>
                  <a:rPr lang="bn-IN" sz="2000" b="1" dirty="0" smtClean="0">
                    <a:solidFill>
                      <a:srgbClr val="7030A0"/>
                    </a:solidFill>
                  </a:rPr>
                  <a:t>৪। একটি টাওয়ারের পাদদেশ থেকে 76 মিটার দূরে ভুতলস্থ কোনো বিন্দুতে টাওয়ারের ঊনটি  কোণ 45</a:t>
                </a:r>
                <a:r>
                  <a:rPr lang="bn-IN" sz="2000" b="1" dirty="0" smtClean="0">
                    <a:solidFill>
                      <a:srgbClr val="7030A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</a:rPr>
                  <a:t>˚</a:t>
                </a:r>
                <a:r>
                  <a:rPr lang="bn-IN" sz="2000" b="1" dirty="0" smtClean="0">
                    <a:solidFill>
                      <a:srgbClr val="7030A0"/>
                    </a:solidFill>
                  </a:rPr>
                  <a:t> হলে ,টাওয়ারের উচ্চতা কত?</a:t>
                </a:r>
                <a:endParaRPr lang="en-US" sz="20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" y="2199672"/>
                <a:ext cx="8153400" cy="3535840"/>
              </a:xfrm>
              <a:prstGeom prst="rect">
                <a:avLst/>
              </a:prstGeom>
              <a:blipFill>
                <a:blip r:embed="rId4"/>
                <a:stretch>
                  <a:fillRect l="-747" t="-690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188029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80243"/>
              </p:ext>
            </p:extLst>
          </p:nvPr>
        </p:nvGraphicFramePr>
        <p:xfrm>
          <a:off x="304800" y="2209800"/>
          <a:ext cx="60960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9834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9/15/2020 11:42:35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-282202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9" y="178118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00400" y="3124200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3552" y="12192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3581400" y="1066800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5" name="Rectangle 64"/>
          <p:cNvSpPr/>
          <p:nvPr/>
        </p:nvSpPr>
        <p:spPr>
          <a:xfrm>
            <a:off x="3200400" y="2057400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8634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229600" y="47961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r>
              <a:rPr lang="bn-IN" sz="2400" b="1" dirty="0" smtClean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299" y="495469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33968" y="49990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13BD"/>
                </a:solidFill>
              </a:rPr>
              <a:t>  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162" y="2981162"/>
            <a:ext cx="83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en-US" sz="2400" b="1" dirty="0" err="1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উদ্দিপকের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তথ্যানুসারে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</a:t>
            </a:r>
            <a:r>
              <a:rPr lang="bn-IN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 </a:t>
            </a:r>
            <a:r>
              <a:rPr lang="en-US" sz="2400" b="1" dirty="0" err="1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bn-IN" sz="2400" b="1" dirty="0" smtClean="0">
              <a:solidFill>
                <a:srgbClr val="1313B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2400" b="1" dirty="0" smtClean="0">
              <a:solidFill>
                <a:srgbClr val="1313B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en-US" sz="24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গাছটি</a:t>
            </a:r>
            <a:r>
              <a:rPr lang="en-US" sz="24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4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উচ্চতায়</a:t>
            </a:r>
            <a:r>
              <a:rPr lang="en-US" sz="24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ভেঙ্গেছিল</a:t>
            </a:r>
            <a:r>
              <a:rPr lang="en-US" sz="24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bn-IN" sz="2400" b="1" dirty="0" smtClean="0"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নির্ণয় কর।</a:t>
            </a:r>
            <a:endParaRPr lang="bn-IN" sz="2400" b="1" dirty="0" smtClean="0">
              <a:solidFill>
                <a:srgbClr val="1313B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bn-IN" sz="2400" b="1" dirty="0" smtClean="0">
              <a:solidFill>
                <a:srgbClr val="1313B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smtClean="0">
                <a:solidFill>
                  <a:srgbClr val="1313B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 </a:t>
            </a:r>
            <a:r>
              <a:rPr lang="bn-IN" sz="2400" b="1" dirty="0" smtClean="0">
                <a:solidFill>
                  <a:srgbClr val="1313BD"/>
                </a:solidFill>
              </a:rPr>
              <a:t>সম্পূর্ণ </a:t>
            </a:r>
            <a:r>
              <a:rPr lang="bn-IN" sz="2400" b="1" dirty="0">
                <a:solidFill>
                  <a:srgbClr val="1313BD"/>
                </a:solidFill>
              </a:rPr>
              <a:t>গাছটির দৈর্ঘ্য নির্ণয় কর।</a:t>
            </a:r>
            <a:endParaRPr lang="en-US" sz="2400" b="1" dirty="0">
              <a:solidFill>
                <a:srgbClr val="1313BD"/>
              </a:solidFill>
            </a:endParaRPr>
          </a:p>
          <a:p>
            <a:endParaRPr lang="en-US" sz="2400" b="1" dirty="0">
              <a:solidFill>
                <a:srgbClr val="1313B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5075" y="1755132"/>
            <a:ext cx="818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1313BD"/>
                </a:solidFill>
              </a:rPr>
              <a:t>প্রশ্নঃ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bn-IN" b="1" dirty="0" smtClean="0">
                <a:solidFill>
                  <a:srgbClr val="1313BD"/>
                </a:solidFill>
              </a:rPr>
              <a:t>একটি গাছ ঝড়ে এমন ভাবে ভেংগে গেলো যে ,অবিচ্ছিন্ন ভাংগা অংশ দন্দায়মান অংশের সাথে </a:t>
            </a:r>
            <a:r>
              <a:rPr lang="en-US" b="1" dirty="0" smtClean="0">
                <a:solidFill>
                  <a:srgbClr val="1313BD"/>
                </a:solidFill>
              </a:rPr>
              <a:t>30</a:t>
            </a:r>
            <a:r>
              <a:rPr lang="en-US" b="1" dirty="0" smtClean="0">
                <a:solidFill>
                  <a:srgbClr val="1313B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b="1" dirty="0" smtClean="0">
                <a:solidFill>
                  <a:srgbClr val="1313BD"/>
                </a:solidFill>
              </a:rPr>
              <a:t> কোণ উৎপন্ন করে গাছের </a:t>
            </a:r>
            <a:r>
              <a:rPr lang="en-US" b="1" dirty="0" err="1" smtClean="0">
                <a:solidFill>
                  <a:srgbClr val="1313BD"/>
                </a:solidFill>
              </a:rPr>
              <a:t>গোড়া</a:t>
            </a:r>
            <a:r>
              <a:rPr lang="bn-IN" b="1" dirty="0" smtClean="0">
                <a:solidFill>
                  <a:srgbClr val="1313BD"/>
                </a:solidFill>
              </a:rPr>
              <a:t> থেকে 20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en-US" b="1" dirty="0" err="1" smtClean="0">
                <a:solidFill>
                  <a:srgbClr val="1313BD"/>
                </a:solidFill>
              </a:rPr>
              <a:t>মিটার</a:t>
            </a:r>
            <a:r>
              <a:rPr lang="en-US" b="1" dirty="0" smtClean="0">
                <a:solidFill>
                  <a:srgbClr val="1313BD"/>
                </a:solidFill>
              </a:rPr>
              <a:t> </a:t>
            </a:r>
            <a:r>
              <a:rPr lang="bn-IN" b="1" dirty="0" smtClean="0">
                <a:solidFill>
                  <a:srgbClr val="1313BD"/>
                </a:solidFill>
              </a:rPr>
              <a:t>দূরে মাটি স্পর্শ করে। সম্পূর্ন গাছটির দৈর্ঘ্য নির্ণয় কর।</a:t>
            </a:r>
            <a:endParaRPr lang="en-US" b="1" dirty="0">
              <a:solidFill>
                <a:srgbClr val="131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599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301" y="5257800"/>
            <a:ext cx="5181600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3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8458200" y="457200"/>
            <a:ext cx="533400" cy="60197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2941" r="5517" b="-1"/>
          <a:stretch/>
        </p:blipFill>
        <p:spPr>
          <a:xfrm flipH="1">
            <a:off x="6890038" y="609600"/>
            <a:ext cx="1625311" cy="586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89" y="2982190"/>
            <a:ext cx="184785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r="5405" b="11706"/>
          <a:stretch/>
        </p:blipFill>
        <p:spPr>
          <a:xfrm>
            <a:off x="723900" y="2605809"/>
            <a:ext cx="4000500" cy="402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7"/>
          <a:stretch/>
        </p:blipFill>
        <p:spPr>
          <a:xfrm>
            <a:off x="228599" y="979630"/>
            <a:ext cx="6661439" cy="138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ছবিগুলোতে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দূরত্ব</a:t>
            </a:r>
            <a:r>
              <a:rPr lang="en-US" sz="2800" b="1" i="1" dirty="0" smtClean="0">
                <a:solidFill>
                  <a:srgbClr val="FF0000"/>
                </a:solidFill>
              </a:rPr>
              <a:t>  ও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উচ্চতার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মিল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খুঁজে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পাচ্ছি</a:t>
            </a:r>
            <a:r>
              <a:rPr lang="en-US" sz="2800" b="1" dirty="0" smtClean="0">
                <a:solidFill>
                  <a:srgbClr val="FF0000"/>
                </a:solidFill>
              </a:rPr>
              <a:t>।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19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   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762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20200214_181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1000"/>
            <a:ext cx="6524625" cy="1457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7772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72225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" y="1905000"/>
            <a:ext cx="8808900" cy="4399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000" y="19812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ত্রিকোণমিতি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(দূরত্ত্ব উচ্চতা</a:t>
            </a:r>
            <a:r>
              <a:rPr lang="bn-IN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bn-IN" sz="3600" b="1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তারিখঃ১৫/০৯/২০২০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100" y="2438400"/>
            <a:ext cx="8458200" cy="3124200"/>
          </a:xfrm>
        </p:spPr>
        <p:txBody>
          <a:bodyPr>
            <a:normAutofit/>
          </a:bodyPr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এই পাঠ শেষে শিক্ষার্থীরা-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- - -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ভূরেখা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উর্ধরেখা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উলম্ব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তল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২।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খুটির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ভাংগা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অংশের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দৈর্ঘ্য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নির্ণয়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৩।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নদীর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অপর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প্রান্তে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দ্বাড়িয়ে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টাওয়ারের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উচ্চতা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নদীর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বিস্তার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নির্ণয়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।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 descr="20200214_2137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3152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464" y="6333929"/>
            <a:ext cx="9015199" cy="580898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bipul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sarkar</a:t>
            </a:r>
            <a:r>
              <a:rPr lang="en-US" sz="2000" dirty="0" smtClean="0">
                <a:solidFill>
                  <a:srgbClr val="00B050"/>
                </a:solidFill>
              </a:rPr>
              <a:t> - </a:t>
            </a:r>
            <a:r>
              <a:rPr lang="en-US" sz="2000" dirty="0" err="1" smtClean="0">
                <a:solidFill>
                  <a:srgbClr val="00B050"/>
                </a:solidFill>
              </a:rPr>
              <a:t>Atmool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b/l</a:t>
            </a:r>
            <a:r>
              <a:rPr lang="en-US" sz="2000" dirty="0" smtClean="0">
                <a:solidFill>
                  <a:srgbClr val="00B050"/>
                </a:solidFill>
              </a:rPr>
              <a:t>  high school-</a:t>
            </a:r>
            <a:r>
              <a:rPr lang="en-US" sz="2000" dirty="0" err="1" smtClean="0">
                <a:solidFill>
                  <a:srgbClr val="00B050"/>
                </a:solidFill>
              </a:rPr>
              <a:t>shibgonj</a:t>
            </a:r>
            <a:r>
              <a:rPr lang="en-US" sz="2000" dirty="0" smtClean="0">
                <a:solidFill>
                  <a:srgbClr val="00B050"/>
                </a:solidFill>
              </a:rPr>
              <a:t>-</a:t>
            </a:r>
            <a:r>
              <a:rPr lang="en-US" sz="2000" dirty="0" err="1" smtClean="0">
                <a:solidFill>
                  <a:srgbClr val="00B050"/>
                </a:solidFill>
              </a:rPr>
              <a:t>bogura</a:t>
            </a:r>
            <a:r>
              <a:rPr lang="en-US" sz="2000" dirty="0" smtClean="0">
                <a:solidFill>
                  <a:srgbClr val="00B050"/>
                </a:solidFill>
              </a:rPr>
              <a:t>    </a:t>
            </a:r>
            <a:r>
              <a:rPr lang="en-US" sz="2000" dirty="0" smtClean="0">
                <a:solidFill>
                  <a:srgbClr val="002060"/>
                </a:solidFill>
              </a:rPr>
              <a:t>01730169555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3" y="88488"/>
            <a:ext cx="2628900" cy="2193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rc 5"/>
          <p:cNvSpPr/>
          <p:nvPr/>
        </p:nvSpPr>
        <p:spPr>
          <a:xfrm rot="12041274">
            <a:off x="6433869" y="1190847"/>
            <a:ext cx="1305460" cy="1128422"/>
          </a:xfrm>
          <a:prstGeom prst="arc">
            <a:avLst>
              <a:gd name="adj1" fmla="val 2132256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8180968">
            <a:off x="6302202" y="3282227"/>
            <a:ext cx="2273124" cy="2282958"/>
          </a:xfrm>
          <a:prstGeom prst="arc">
            <a:avLst>
              <a:gd name="adj1" fmla="val 20968926"/>
              <a:gd name="adj2" fmla="val 20936326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76642" y="1704654"/>
            <a:ext cx="4026300" cy="5040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58645" y="2577071"/>
            <a:ext cx="5987845" cy="10987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6642" y="1755058"/>
            <a:ext cx="6362122" cy="342162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9893" y="4644883"/>
            <a:ext cx="7313515" cy="15604"/>
          </a:xfrm>
          <a:prstGeom prst="line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78845" y="2686943"/>
            <a:ext cx="1533099" cy="1973544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500437" y="3553509"/>
            <a:ext cx="945247" cy="109137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7353" r="11413" b="9397"/>
          <a:stretch/>
        </p:blipFill>
        <p:spPr>
          <a:xfrm>
            <a:off x="2718864" y="2618681"/>
            <a:ext cx="2725680" cy="1960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251" y="2513483"/>
            <a:ext cx="551267" cy="7466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Connector 4"/>
          <p:cNvCxnSpPr/>
          <p:nvPr/>
        </p:nvCxnSpPr>
        <p:spPr>
          <a:xfrm flipV="1">
            <a:off x="5775202" y="1283110"/>
            <a:ext cx="2203678" cy="8580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28506" y="501445"/>
            <a:ext cx="0" cy="1548581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3174" y="6209071"/>
            <a:ext cx="2227007" cy="0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2168" y="5161936"/>
            <a:ext cx="973393" cy="1061884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700975" y="5344115"/>
            <a:ext cx="1032871" cy="899373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952567" y="5161936"/>
            <a:ext cx="1909762" cy="14748"/>
          </a:xfrm>
          <a:prstGeom prst="line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140653" y="5161936"/>
            <a:ext cx="726317" cy="104713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29940" y="5151292"/>
            <a:ext cx="758023" cy="1072527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11175181">
            <a:off x="2209472" y="2329531"/>
            <a:ext cx="544350" cy="710034"/>
          </a:xfrm>
          <a:prstGeom prst="arc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386472">
            <a:off x="1450252" y="1715733"/>
            <a:ext cx="545691" cy="683852"/>
          </a:xfrm>
          <a:prstGeom prst="arc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1258534" y="4326190"/>
            <a:ext cx="545691" cy="683852"/>
          </a:xfrm>
          <a:prstGeom prst="arc">
            <a:avLst/>
          </a:prstGeom>
          <a:ln w="2857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6538460" y="4326192"/>
            <a:ext cx="545691" cy="683852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3318879">
            <a:off x="6671027" y="4553847"/>
            <a:ext cx="542366" cy="490862"/>
          </a:xfrm>
          <a:prstGeom prst="arc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3589353">
            <a:off x="4615103" y="5002189"/>
            <a:ext cx="545691" cy="683852"/>
          </a:xfrm>
          <a:prstGeom prst="arc">
            <a:avLst>
              <a:gd name="adj1" fmla="val 16200000"/>
              <a:gd name="adj2" fmla="val 20469498"/>
            </a:avLst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rot="12581495">
            <a:off x="4503640" y="4996151"/>
            <a:ext cx="455649" cy="581699"/>
          </a:xfrm>
          <a:prstGeom prst="arc">
            <a:avLst/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9326092" flipH="1">
            <a:off x="1755114" y="5623818"/>
            <a:ext cx="402868" cy="610625"/>
          </a:xfrm>
          <a:prstGeom prst="arc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2581495">
            <a:off x="1322901" y="5679480"/>
            <a:ext cx="455649" cy="581699"/>
          </a:xfrm>
          <a:prstGeom prst="arc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084151" y="501445"/>
            <a:ext cx="133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59040" y="901555"/>
            <a:ext cx="138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উলম্বতল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3876" y="1755058"/>
            <a:ext cx="141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8288992">
            <a:off x="1199098" y="3765270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উন্নতি কোণ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5243" y="4183893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উন্নতি কোণ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97992" y="5908941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উন্নতি কোণ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4" y="5874156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উন্নতি কোণ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8328" y="2718606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7046" y="4775293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3008184">
            <a:off x="4635152" y="5677307"/>
            <a:ext cx="175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8309790">
            <a:off x="3368034" y="5628589"/>
            <a:ext cx="1752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sz="1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13754" y="1765702"/>
            <a:ext cx="1752751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অবনতি কোণ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88" y="209368"/>
            <a:ext cx="2196430" cy="96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573" y="5183609"/>
            <a:ext cx="1275662" cy="154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2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826" y="212112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221468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581400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endParaRPr lang="en-US" b="1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6172200" y="6381750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t>9/15/2020 11:42:34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174" y="3207774"/>
            <a:ext cx="836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   </a:t>
            </a:r>
            <a:endParaRPr lang="bn-IN" sz="3600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762000" y="956418"/>
            <a:ext cx="3023419" cy="1554162"/>
          </a:xfrm>
          <a:prstGeom prst="rtTriangle">
            <a:avLst/>
          </a:prstGeom>
          <a:solidFill>
            <a:schemeClr val="bg1"/>
          </a:solidFill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2221468"/>
            <a:ext cx="304800" cy="28911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4319875">
            <a:off x="2740292" y="2059111"/>
            <a:ext cx="737419" cy="585982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41654">
            <a:off x="1259416" y="1327091"/>
            <a:ext cx="216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solidFill>
                  <a:srgbClr val="7030A0"/>
                </a:solidFill>
              </a:rPr>
              <a:t>অতিভুজ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2034" y="1758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লম্ব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602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ভুমি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19069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 </a:t>
            </a:r>
            <a:r>
              <a:rPr lang="en-US" sz="2000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θ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730994"/>
            <a:ext cx="8343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232CC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①</a:t>
            </a:r>
            <a:r>
              <a:rPr lang="bn-IN" sz="2000" b="1" dirty="0" smtClean="0">
                <a:solidFill>
                  <a:srgbClr val="0232CC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ভূ-রেখা হচ্ছে ভূমি তলে অবস্থিত যেকোনো সরলরেখা ।একে শয়ানরেখাও বলা হয়।</a:t>
            </a:r>
          </a:p>
          <a:p>
            <a:endParaRPr lang="bn-IN" sz="2000" b="1" dirty="0" smtClean="0"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②</a:t>
            </a:r>
            <a:r>
              <a:rPr lang="bn-IN" sz="20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উর্ধরেখা বা উলম্ব রেখা হচ্ছে ভূমি তলের উপর লম্ব যেকোনো সরল রেখা ।</a:t>
            </a:r>
          </a:p>
          <a:p>
            <a:endParaRPr lang="bn-IN" sz="2000" b="1" dirty="0" smtClean="0">
              <a:solidFill>
                <a:srgbClr val="00206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③</a:t>
            </a:r>
            <a:r>
              <a:rPr lang="bn-IN" sz="2000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উলম্ব তল ,ভূমি তলের উপর লম্ব ভাবে অবস্থিত পরস্পরছেদি ভু-রেখা উর্ধরেখা একটি তল নির্দেশ করে।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8377" y="1454598"/>
            <a:ext cx="4935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30</a:t>
            </a:r>
            <a:r>
              <a:rPr lang="en-US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˚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-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ক্ষেত্রে , 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</a:t>
            </a:r>
            <a:r>
              <a:rPr lang="en-US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&lt;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ভূমি </a:t>
            </a:r>
          </a:p>
          <a:p>
            <a:pPr algn="ctr"/>
            <a:endParaRPr lang="bn-IN" b="1" dirty="0" smtClean="0">
              <a:solidFill>
                <a:srgbClr val="7030A0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algn="ctr"/>
            <a:r>
              <a:rPr lang="bn-IN" b="1" dirty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45˚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-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</a:t>
            </a:r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ক্ষেত্রে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= ভূমি</a:t>
            </a:r>
          </a:p>
          <a:p>
            <a:pPr algn="ctr"/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bn-IN" b="1" dirty="0" smtClean="0">
                <a:solidFill>
                  <a:srgbClr val="00B05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60˚-</a:t>
            </a:r>
            <a:r>
              <a:rPr lang="bn-IN" b="1" dirty="0" smtClean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কোণের </a:t>
            </a:r>
            <a:r>
              <a:rPr lang="bn-IN" b="1" dirty="0">
                <a:solidFill>
                  <a:srgbClr val="7030A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ক্ষেত্রে 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, </a:t>
            </a:r>
            <a:r>
              <a:rPr lang="bn-IN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লম্ব </a:t>
            </a:r>
            <a:r>
              <a:rPr lang="en-US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&gt;</a:t>
            </a:r>
            <a:r>
              <a:rPr lang="bn-IN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ভূমি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52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সমকোণী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ত্রিভুজে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693098" y="3330566"/>
            <a:ext cx="5601533" cy="6913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 OH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  A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H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1313BD"/>
                </a:solidFill>
              </a:rPr>
              <a:t>T O A</a:t>
            </a:r>
            <a:endParaRPr lang="en-US" sz="3200" b="1" dirty="0">
              <a:solidFill>
                <a:srgbClr val="1313B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Secant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sin</a:t>
                </a:r>
                <a:r>
                  <a:rPr lang="el-GR" sz="2400" b="1" dirty="0" smtClean="0">
                    <a:solidFill>
                      <a:srgbClr val="002060"/>
                    </a:solidFill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বিপরীত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  <a:endParaRPr lang="en-US" sz="2400" b="1" dirty="0">
                  <a:solidFill>
                    <a:srgbClr val="00206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023" y="914400"/>
                <a:ext cx="7001175" cy="1547668"/>
              </a:xfrm>
              <a:prstGeom prst="rect">
                <a:avLst/>
              </a:prstGeom>
              <a:blipFill>
                <a:blip r:embed="rId2"/>
                <a:stretch>
                  <a:fillRect l="-1394" t="-3150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cosecant</a:t>
                </a:r>
                <a:endParaRPr lang="en-US" sz="24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side         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COS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𝒉𝒚𝒑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সন্নিহিত</m:t>
                        </m:r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বাহু</m:t>
                        </m:r>
                      </m:num>
                      <m:den>
                        <m:r>
                          <a:rPr lang="bn-IN" sz="20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অতিভুজ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>
                    <a:solidFill>
                      <a:srgbClr val="00B05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hypotenuse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7" y="2895600"/>
                <a:ext cx="6966763" cy="1530484"/>
              </a:xfrm>
              <a:prstGeom prst="rect">
                <a:avLst/>
              </a:prstGeom>
              <a:blipFill>
                <a:blip r:embed="rId3"/>
                <a:stretch>
                  <a:fillRect l="-1312" t="-3187" b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Tangent</a:t>
                </a: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Opposite side          </a:t>
                </a:r>
                <a:r>
                  <a:rPr lang="en-US" sz="2400" b="1" dirty="0" err="1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Tan</a:t>
                </a:r>
                <a:r>
                  <a:rPr lang="en-US" sz="2400" b="1" dirty="0" err="1" smtClean="0">
                    <a:solidFill>
                      <a:srgbClr val="1313BD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θ</a:t>
                </a:r>
                <a:r>
                  <a:rPr lang="en-US" sz="28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ea typeface="Malgun Gothic Semilight" panose="020B0502040204020203" pitchFamily="34" charset="-128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𝒐𝒑𝒑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𝒂𝒅𝒋</m:t>
                        </m:r>
                      </m:den>
                    </m:f>
                    <m:r>
                      <a:rPr lang="bn-IN" sz="2000" b="1" i="1" smtClean="0">
                        <a:solidFill>
                          <a:srgbClr val="1313BD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বিপরীত</m:t>
                        </m:r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num>
                      <m:den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সন্নিহিত</m:t>
                        </m:r>
                        <m:r>
                          <a:rPr lang="bn-IN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1313BD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বাহু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1313BD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400" b="1" dirty="0" smtClean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adjacent </a:t>
                </a:r>
                <a:r>
                  <a:rPr lang="en-US" sz="2400" b="1" dirty="0">
                    <a:solidFill>
                      <a:srgbClr val="1313BD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side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436" y="4800600"/>
                <a:ext cx="6966763" cy="1547668"/>
              </a:xfrm>
              <a:prstGeom prst="rect">
                <a:avLst/>
              </a:prstGeom>
              <a:blipFill>
                <a:blip r:embed="rId4"/>
                <a:stretch>
                  <a:fillRect l="-1312" t="-3162" b="-7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1295400" y="1143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1371600" y="1676400"/>
            <a:ext cx="466423" cy="1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95400" y="22098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71600" y="3200400"/>
            <a:ext cx="4664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>
            <a:off x="1295400" y="3657600"/>
            <a:ext cx="577037" cy="3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95400" y="4114800"/>
            <a:ext cx="542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295400" y="50292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251764" y="55626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219200" y="6096000"/>
            <a:ext cx="577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>
            <a:off x="3962400" y="914400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2" name="Right Brace 41"/>
          <p:cNvSpPr/>
          <p:nvPr/>
        </p:nvSpPr>
        <p:spPr>
          <a:xfrm>
            <a:off x="3962400" y="2795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e 42"/>
          <p:cNvSpPr/>
          <p:nvPr/>
        </p:nvSpPr>
        <p:spPr>
          <a:xfrm>
            <a:off x="3962400" y="4700732"/>
            <a:ext cx="304800" cy="15476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287626"/>
            <a:ext cx="822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 অনুপাত মনে রাখার সহজ পদ্ধতি</a:t>
            </a:r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>
          <a:xfrm>
            <a:off x="184964" y="6400800"/>
            <a:ext cx="8654234" cy="457200"/>
          </a:xfrm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0070C0"/>
                </a:solidFill>
              </a:rPr>
              <a:t>Bipul</a:t>
            </a:r>
            <a:r>
              <a:rPr lang="en-US" sz="1800" b="1" dirty="0" smtClean="0">
                <a:solidFill>
                  <a:srgbClr val="0070C0"/>
                </a:solidFill>
              </a:rPr>
              <a:t> Sarkar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1313BD"/>
                </a:solidFill>
              </a:rPr>
              <a:t>Atmool</a:t>
            </a:r>
            <a:r>
              <a:rPr lang="en-US" sz="1800" b="1" dirty="0" smtClean="0">
                <a:solidFill>
                  <a:srgbClr val="1313BD"/>
                </a:solidFill>
              </a:rPr>
              <a:t> high school</a:t>
            </a:r>
            <a:r>
              <a:rPr lang="bn-IN" sz="1800" b="1" dirty="0" smtClean="0">
                <a:solidFill>
                  <a:srgbClr val="1313BD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00B050"/>
                </a:solidFill>
              </a:rPr>
              <a:t>Shibgonj</a:t>
            </a:r>
            <a:r>
              <a:rPr lang="bn-IN" sz="1800" b="1" dirty="0" smtClean="0">
                <a:solidFill>
                  <a:srgbClr val="00B050"/>
                </a:solidFill>
              </a:rPr>
              <a:t> 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err="1" smtClean="0">
                <a:solidFill>
                  <a:srgbClr val="7030A0"/>
                </a:solidFill>
              </a:rPr>
              <a:t>Bogura</a:t>
            </a:r>
            <a:r>
              <a:rPr lang="bn-IN" sz="1800" b="1" dirty="0" smtClean="0">
                <a:solidFill>
                  <a:srgbClr val="0070C0"/>
                </a:solidFill>
              </a:rPr>
              <a:t>  </a:t>
            </a:r>
            <a:r>
              <a:rPr lang="en-US" sz="1800" b="1" dirty="0" smtClean="0">
                <a:solidFill>
                  <a:srgbClr val="0070C0"/>
                </a:solidFill>
              </a:rPr>
              <a:t>-</a:t>
            </a:r>
            <a:r>
              <a:rPr lang="bn-IN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01730169555</a:t>
            </a:r>
            <a:endParaRPr lang="en-US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4412</TotalTime>
  <Words>905</Words>
  <Application>Microsoft Office PowerPoint</Application>
  <PresentationFormat>On-screen Show (4:3)</PresentationFormat>
  <Paragraphs>278</Paragraphs>
  <Slides>21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Malgun Gothic Semilight</vt:lpstr>
      <vt:lpstr>Microsoft JhengHei UI</vt:lpstr>
      <vt:lpstr>Arial</vt:lpstr>
      <vt:lpstr>Calibri</vt:lpstr>
      <vt:lpstr>Cambria Math</vt:lpstr>
      <vt:lpstr>Franklin Gothic Book</vt:lpstr>
      <vt:lpstr>Kakpurosh</vt:lpstr>
      <vt:lpstr>Kalpurosh</vt:lpstr>
      <vt:lpstr>Kalpurush</vt:lpstr>
      <vt:lpstr>Kalpusosh</vt:lpstr>
      <vt:lpstr>NikoshBAN</vt:lpstr>
      <vt:lpstr>Perpetua</vt:lpstr>
      <vt:lpstr>Symbol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ত্রিকোণমিতিক অনুপাতগুলোর মধ্যে      সম্পর্কঃ  </vt:lpstr>
      <vt:lpstr>Θ এর বিভিন্ন মানের জন্য ত্রিকোণমিতিক  অনুপাতের মান</vt:lpstr>
      <vt:lpstr>ত্রিকোণমিতিক অভেদ সমুহঃ </vt:lpstr>
      <vt:lpstr>     </vt:lpstr>
      <vt:lpstr>PowerPoint Presentation</vt:lpstr>
      <vt:lpstr>     </vt:lpstr>
      <vt:lpstr>PowerPoint Presentation</vt:lpstr>
      <vt:lpstr>     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 sarkar</dc:creator>
  <cp:lastModifiedBy>Microsoft</cp:lastModifiedBy>
  <cp:revision>759</cp:revision>
  <dcterms:created xsi:type="dcterms:W3CDTF">2006-08-16T00:00:00Z</dcterms:created>
  <dcterms:modified xsi:type="dcterms:W3CDTF">2020-09-15T17:44:04Z</dcterms:modified>
</cp:coreProperties>
</file>