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323" r:id="rId2"/>
    <p:sldId id="295" r:id="rId3"/>
    <p:sldId id="296" r:id="rId4"/>
    <p:sldId id="256" r:id="rId5"/>
    <p:sldId id="259" r:id="rId6"/>
    <p:sldId id="264" r:id="rId7"/>
    <p:sldId id="262" r:id="rId8"/>
    <p:sldId id="263" r:id="rId9"/>
    <p:sldId id="265" r:id="rId10"/>
    <p:sldId id="260" r:id="rId11"/>
    <p:sldId id="267" r:id="rId12"/>
    <p:sldId id="266" r:id="rId13"/>
    <p:sldId id="258" r:id="rId14"/>
    <p:sldId id="268" r:id="rId15"/>
    <p:sldId id="269" r:id="rId16"/>
    <p:sldId id="270" r:id="rId17"/>
    <p:sldId id="271" r:id="rId18"/>
    <p:sldId id="274" r:id="rId19"/>
    <p:sldId id="273" r:id="rId20"/>
    <p:sldId id="272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57" r:id="rId40"/>
    <p:sldId id="32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6" y="11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919BC-6613-47AB-B4A8-2910BAC0AA9E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E079E-3FC7-4EA2-8266-FD10411B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5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4BB5-6345-46EB-BC13-5D8E6A148C0B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A65B-4CDE-44C1-9379-212986DB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8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4BB5-6345-46EB-BC13-5D8E6A148C0B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A65B-4CDE-44C1-9379-212986DB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7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4BB5-6345-46EB-BC13-5D8E6A148C0B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A65B-4CDE-44C1-9379-212986DB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04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4BB5-6345-46EB-BC13-5D8E6A148C0B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A65B-4CDE-44C1-9379-212986DB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5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4BB5-6345-46EB-BC13-5D8E6A148C0B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A65B-4CDE-44C1-9379-212986DB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8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4BB5-6345-46EB-BC13-5D8E6A148C0B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A65B-4CDE-44C1-9379-212986DB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29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4BB5-6345-46EB-BC13-5D8E6A148C0B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A65B-4CDE-44C1-9379-212986DB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0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4BB5-6345-46EB-BC13-5D8E6A148C0B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A65B-4CDE-44C1-9379-212986DB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2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4BB5-6345-46EB-BC13-5D8E6A148C0B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A65B-4CDE-44C1-9379-212986DB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7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4BB5-6345-46EB-BC13-5D8E6A148C0B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A65B-4CDE-44C1-9379-212986DB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6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4BB5-6345-46EB-BC13-5D8E6A148C0B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2A65B-4CDE-44C1-9379-212986DB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64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E4BB5-6345-46EB-BC13-5D8E6A148C0B}" type="datetimeFigureOut">
              <a:rPr lang="en-US" smtClean="0"/>
              <a:t>15-Sep-20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2A65B-4CDE-44C1-9379-212986DBF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40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68528E-91BA-4B80-A565-C1C9301DCB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209" y="467139"/>
            <a:ext cx="3048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1958C4-9AA6-441D-98EE-B275A7878E3B}"/>
              </a:ext>
            </a:extLst>
          </p:cNvPr>
          <p:cNvSpPr txBox="1"/>
          <p:nvPr/>
        </p:nvSpPr>
        <p:spPr>
          <a:xfrm>
            <a:off x="2057400" y="4419600"/>
            <a:ext cx="419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মনিরুল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ভূঁঞা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মাইলস্টোন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68CC1E-A447-4BF3-827D-A5F6C87599CC}"/>
              </a:ext>
            </a:extLst>
          </p:cNvPr>
          <p:cNvSpPr txBox="1"/>
          <p:nvPr/>
        </p:nvSpPr>
        <p:spPr>
          <a:xfrm>
            <a:off x="6791178" y="511660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D0FA4-495D-4890-B2BA-70A4E651C1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892" y="368665"/>
            <a:ext cx="3668972" cy="462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2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4D3ECB-B367-4F2E-8A7A-4AEA407A4789}"/>
              </a:ext>
            </a:extLst>
          </p:cNvPr>
          <p:cNvSpPr/>
          <p:nvPr/>
        </p:nvSpPr>
        <p:spPr>
          <a:xfrm>
            <a:off x="2240530" y="1166004"/>
            <a:ext cx="7710940" cy="9443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Traffic Police of Cell- Golgi Body 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2B0181F-4EC5-45B1-9704-B13833022ACC}"/>
              </a:ext>
            </a:extLst>
          </p:cNvPr>
          <p:cNvSpPr/>
          <p:nvPr/>
        </p:nvSpPr>
        <p:spPr>
          <a:xfrm>
            <a:off x="1838793" y="3168460"/>
            <a:ext cx="8514413" cy="17088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Golgi Body-কোষের কেন্দ্রিয় অংশ হতে ঝিল্লিবদ্ধ </a:t>
            </a:r>
            <a:r>
              <a:rPr lang="en-US" sz="3600" dirty="0" err="1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কোষের পরিধির দিকে প্লাজমামেমব্রেন পর্যন্ত নিয়ে যায়- এ জন্য একে কোষের ট্রফিক পুলিশ বলা হয়।  </a:t>
            </a:r>
          </a:p>
        </p:txBody>
      </p:sp>
    </p:spTree>
    <p:extLst>
      <p:ext uri="{BB962C8B-B14F-4D97-AF65-F5344CB8AC3E}">
        <p14:creationId xmlns:p14="http://schemas.microsoft.com/office/powerpoint/2010/main" val="36762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0AB7C1-B03A-42F3-80B6-442C8A28C8D0}"/>
              </a:ext>
            </a:extLst>
          </p:cNvPr>
          <p:cNvSpPr/>
          <p:nvPr/>
        </p:nvSpPr>
        <p:spPr>
          <a:xfrm>
            <a:off x="520506" y="2235610"/>
            <a:ext cx="11268220" cy="20831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কোষে Golgi Body-র প্রধান কাজ হলো পলিস্যাকারাইড সংশ্লেষ ও </a:t>
            </a:r>
            <a:r>
              <a:rPr lang="en-US" sz="4000" dirty="0" err="1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নিঃসরণ</a:t>
            </a:r>
            <a:r>
              <a:rPr lang="en-US" sz="4000" dirty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করা। তাই উদ্ভিদ কোষে গলগি বডি কে কার্বোহাড্রেট তৈরীর ফ্যাক্টরি বলা হয়।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929137-F892-4498-ABBE-91E70FCA1887}"/>
              </a:ext>
            </a:extLst>
          </p:cNvPr>
          <p:cNvSpPr txBox="1"/>
          <p:nvPr/>
        </p:nvSpPr>
        <p:spPr>
          <a:xfrm>
            <a:off x="2599007" y="300669"/>
            <a:ext cx="750159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কার্বোহাড্রেট তৈরীর ফ্যাক্টরি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6416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48C002-169D-4ED6-ABF8-ABB1CEE523BD}"/>
              </a:ext>
            </a:extLst>
          </p:cNvPr>
          <p:cNvSpPr/>
          <p:nvPr/>
        </p:nvSpPr>
        <p:spPr>
          <a:xfrm>
            <a:off x="4127694" y="82744"/>
            <a:ext cx="3362179" cy="918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গলগি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বডির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92F1CB-7886-402C-8EC5-E149FCF8AB8A}"/>
              </a:ext>
            </a:extLst>
          </p:cNvPr>
          <p:cNvSpPr txBox="1"/>
          <p:nvPr/>
        </p:nvSpPr>
        <p:spPr>
          <a:xfrm>
            <a:off x="869852" y="2116948"/>
            <a:ext cx="7976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২. অ-প্রোটিন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করা,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915A4-A2C4-493E-AB94-B7AF2D10685E}"/>
              </a:ext>
            </a:extLst>
          </p:cNvPr>
          <p:cNvSpPr txBox="1"/>
          <p:nvPr/>
        </p:nvSpPr>
        <p:spPr>
          <a:xfrm>
            <a:off x="897987" y="1420883"/>
            <a:ext cx="7976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লাইসোসোম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ভিটামিন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করা।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D7E602-DCC0-42DC-8128-620AD1E56B09}"/>
              </a:ext>
            </a:extLst>
          </p:cNvPr>
          <p:cNvSpPr txBox="1"/>
          <p:nvPr/>
        </p:nvSpPr>
        <p:spPr>
          <a:xfrm>
            <a:off x="869852" y="2801137"/>
            <a:ext cx="9793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এনজাইম, প্রোটিন,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হেমিসেলুলোজ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মাইক্রোফাইব্রিল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করা,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21FFE-D284-4024-809F-5FFE8561CD14}"/>
              </a:ext>
            </a:extLst>
          </p:cNvPr>
          <p:cNvSpPr txBox="1"/>
          <p:nvPr/>
        </p:nvSpPr>
        <p:spPr>
          <a:xfrm>
            <a:off x="917915" y="3488782"/>
            <a:ext cx="9793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৪.কোষ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কোষপ্লেট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করা,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35094C-43DC-4225-BA5C-AC9BE5CA5D80}"/>
              </a:ext>
            </a:extLst>
          </p:cNvPr>
          <p:cNvSpPr txBox="1"/>
          <p:nvPr/>
        </p:nvSpPr>
        <p:spPr>
          <a:xfrm>
            <a:off x="923775" y="4139276"/>
            <a:ext cx="7976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পানি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33470C-447E-41C5-ACD6-53A060764BCE}"/>
              </a:ext>
            </a:extLst>
          </p:cNvPr>
          <p:cNvSpPr txBox="1"/>
          <p:nvPr/>
        </p:nvSpPr>
        <p:spPr>
          <a:xfrm>
            <a:off x="917915" y="4724051"/>
            <a:ext cx="7976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মাইটোকন্ড্রিয়াকে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ATP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করা,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2D4AC1-C03D-4BE2-A71A-6A9DA62DC564}"/>
              </a:ext>
            </a:extLst>
          </p:cNvPr>
          <p:cNvSpPr txBox="1"/>
          <p:nvPr/>
        </p:nvSpPr>
        <p:spPr>
          <a:xfrm>
            <a:off x="917915" y="5342521"/>
            <a:ext cx="7976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৭.প্রোটিন ও Vit-C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সঞ্চয়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করা,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CD3F6D-C0FD-4623-8C41-B6B773431DA8}"/>
              </a:ext>
            </a:extLst>
          </p:cNvPr>
          <p:cNvSpPr txBox="1"/>
          <p:nvPr/>
        </p:nvSpPr>
        <p:spPr>
          <a:xfrm>
            <a:off x="917915" y="5959320"/>
            <a:ext cx="7976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জন্য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করা। </a:t>
            </a:r>
          </a:p>
        </p:txBody>
      </p:sp>
    </p:spTree>
    <p:extLst>
      <p:ext uri="{BB962C8B-B14F-4D97-AF65-F5344CB8AC3E}">
        <p14:creationId xmlns:p14="http://schemas.microsoft.com/office/powerpoint/2010/main" val="203468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029B7DB-AB47-4797-9346-D59A9875A961}"/>
              </a:ext>
            </a:extLst>
          </p:cNvPr>
          <p:cNvSpPr/>
          <p:nvPr/>
        </p:nvSpPr>
        <p:spPr>
          <a:xfrm>
            <a:off x="1386588" y="92911"/>
            <a:ext cx="8754255" cy="1505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Endoplasmic Reticulum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এন্ডোপ্লাজমিক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রেটিকুলাম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8BB3EB-B2FF-48F1-AE67-0D7460563D28}"/>
              </a:ext>
            </a:extLst>
          </p:cNvPr>
          <p:cNvSpPr txBox="1"/>
          <p:nvPr/>
        </p:nvSpPr>
        <p:spPr>
          <a:xfrm>
            <a:off x="794477" y="3967928"/>
            <a:ext cx="99384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কোষের সাইটোপ্লাজমে অবস্থিত একপ্রকার জালিকাকার অঙ্গাণু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একক আবরণী ঝিল্লি দ্বারা বেষ্টিত অসংখ্য সূক্ষ্ম সূক্ষ্ম নালিকা এবং পরস্পর সংযোগ স্থাপন করে একটি জালকের সৃষ্টি 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তাদের এন্ডোপ্লাজমিক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রেটিকুলাম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বলে । 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E90375-BE8D-44F6-BA69-A6E5E05E81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" b="9961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77" y="884421"/>
            <a:ext cx="9788577" cy="597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9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4E603F-8DC1-4BC1-8853-2B148BA2F37B}"/>
              </a:ext>
            </a:extLst>
          </p:cNvPr>
          <p:cNvSpPr/>
          <p:nvPr/>
        </p:nvSpPr>
        <p:spPr>
          <a:xfrm>
            <a:off x="809468" y="374754"/>
            <a:ext cx="4107305" cy="103432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নামকরণঃ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50E28B-B2FC-4BE7-85FA-1B40E9AEDD01}"/>
              </a:ext>
            </a:extLst>
          </p:cNvPr>
          <p:cNvSpPr txBox="1"/>
          <p:nvPr/>
        </p:nvSpPr>
        <p:spPr>
          <a:xfrm>
            <a:off x="374754" y="1959739"/>
            <a:ext cx="72552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১৯৪৫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পোর্টার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Keith Roberts Porter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মুরগির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ভ্রূণীয়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কোষের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যকৃৎকোষে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এন্ডোপ্লাজমিক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রেটিকুলাম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FC6DA3-3A9F-48E5-9CD5-E4661F58C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979" y="164892"/>
            <a:ext cx="38481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9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26F585-B95A-478E-B7D7-68F2D045518B}"/>
              </a:ext>
            </a:extLst>
          </p:cNvPr>
          <p:cNvSpPr txBox="1"/>
          <p:nvPr/>
        </p:nvSpPr>
        <p:spPr>
          <a:xfrm>
            <a:off x="1454045" y="917111"/>
            <a:ext cx="29343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উৎপত্তিঃ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A0564-3546-4793-BF95-CC652F06BA2C}"/>
              </a:ext>
            </a:extLst>
          </p:cNvPr>
          <p:cNvSpPr txBox="1"/>
          <p:nvPr/>
        </p:nvSpPr>
        <p:spPr>
          <a:xfrm>
            <a:off x="1139253" y="1563442"/>
            <a:ext cx="10133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সাইটোপ্লাজমীয়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ঝিল্লি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মেমব্রেণ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প্লাজমামেমব্রেণ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হয় । 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885C4A-5148-49BD-AA56-BCB898BFFEE6}"/>
              </a:ext>
            </a:extLst>
          </p:cNvPr>
          <p:cNvSpPr txBox="1"/>
          <p:nvPr/>
        </p:nvSpPr>
        <p:spPr>
          <a:xfrm>
            <a:off x="884421" y="3453480"/>
            <a:ext cx="29343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অবস্থান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বিস্তৃতিঃ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881A9F-26BB-4DC9-81D8-E56F1472F223}"/>
              </a:ext>
            </a:extLst>
          </p:cNvPr>
          <p:cNvSpPr txBox="1"/>
          <p:nvPr/>
        </p:nvSpPr>
        <p:spPr>
          <a:xfrm>
            <a:off x="730770" y="4186563"/>
            <a:ext cx="107304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আদিকোষ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স্পার্মাটিজোয়া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ব্যাতীত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কোষে ER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যায়।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যকৃ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অগ্ন্যাশয়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অন্তঃক্ষরা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কোষে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6613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86F0B2-D04B-458F-B96A-01EE60E741A9}"/>
              </a:ext>
            </a:extLst>
          </p:cNvPr>
          <p:cNvSpPr/>
          <p:nvPr/>
        </p:nvSpPr>
        <p:spPr>
          <a:xfrm>
            <a:off x="659568" y="209862"/>
            <a:ext cx="4467069" cy="11842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2EAE5-15BD-488B-B02C-A8CCEC4C56ED}"/>
              </a:ext>
            </a:extLst>
          </p:cNvPr>
          <p:cNvSpPr txBox="1"/>
          <p:nvPr/>
        </p:nvSpPr>
        <p:spPr>
          <a:xfrm>
            <a:off x="6762438" y="1761472"/>
            <a:ext cx="36875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টিউবিউল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Tubules):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D4ED79-9497-47DC-967D-1A85A520F094}"/>
              </a:ext>
            </a:extLst>
          </p:cNvPr>
          <p:cNvSpPr txBox="1"/>
          <p:nvPr/>
        </p:nvSpPr>
        <p:spPr>
          <a:xfrm>
            <a:off x="6134725" y="259056"/>
            <a:ext cx="46132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সিস্টার্নি (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Cisternae): </a:t>
            </a:r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D1E77F-A0C9-40A2-80AB-994C18F71F63}"/>
              </a:ext>
            </a:extLst>
          </p:cNvPr>
          <p:cNvSpPr txBox="1"/>
          <p:nvPr/>
        </p:nvSpPr>
        <p:spPr>
          <a:xfrm>
            <a:off x="6434528" y="988951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ভেসিকল(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Vesicles)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149436-5A3B-43BE-8AC0-F20241C2D7D2}"/>
              </a:ext>
            </a:extLst>
          </p:cNvPr>
          <p:cNvSpPr txBox="1"/>
          <p:nvPr/>
        </p:nvSpPr>
        <p:spPr>
          <a:xfrm>
            <a:off x="959998" y="1427285"/>
            <a:ext cx="4797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ঠনগতভাবে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ER-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তিন প্রকার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66D96E-9444-4173-B762-BDAA2F1EA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61" y="2255878"/>
            <a:ext cx="11362544" cy="45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6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86F0B2-D04B-458F-B96A-01EE60E741A9}"/>
              </a:ext>
            </a:extLst>
          </p:cNvPr>
          <p:cNvSpPr/>
          <p:nvPr/>
        </p:nvSpPr>
        <p:spPr>
          <a:xfrm>
            <a:off x="659568" y="209862"/>
            <a:ext cx="4467069" cy="11842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15C0D-05D0-4917-A7A7-E4BF4DFF1CAC}"/>
              </a:ext>
            </a:extLst>
          </p:cNvPr>
          <p:cNvSpPr txBox="1"/>
          <p:nvPr/>
        </p:nvSpPr>
        <p:spPr>
          <a:xfrm>
            <a:off x="659568" y="4645885"/>
            <a:ext cx="103731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সিস্টার্নি 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Cisternae):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এরা দেখতে চেপ্টা,শাখাহীন ও লম্বা চৌবাচ্চার মতো। সাইটোপ্লাজমে পরস্পর সমান্তরালে বিন্যস্ত থাকে। এগুলো ৪০-৫০ মিলি মাইক্রন পুরু। এদের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অনেক সম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রাইবোসোম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 থাকে।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149436-5A3B-43BE-8AC0-F20241C2D7D2}"/>
              </a:ext>
            </a:extLst>
          </p:cNvPr>
          <p:cNvSpPr txBox="1"/>
          <p:nvPr/>
        </p:nvSpPr>
        <p:spPr>
          <a:xfrm>
            <a:off x="959998" y="1427285"/>
            <a:ext cx="4797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ঠনগতভাবে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ER-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তিন প্রকার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66D96E-9444-4173-B762-BDAA2F1EA3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860" y="209862"/>
            <a:ext cx="4797475" cy="40877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E1464E-5F52-49D9-874C-0FDB6C4A5C4C}"/>
              </a:ext>
            </a:extLst>
          </p:cNvPr>
          <p:cNvSpPr txBox="1"/>
          <p:nvPr/>
        </p:nvSpPr>
        <p:spPr>
          <a:xfrm>
            <a:off x="856317" y="2421850"/>
            <a:ext cx="4797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সিস্টার্নি (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Cisternae):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9142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86F0B2-D04B-458F-B96A-01EE60E741A9}"/>
              </a:ext>
            </a:extLst>
          </p:cNvPr>
          <p:cNvSpPr/>
          <p:nvPr/>
        </p:nvSpPr>
        <p:spPr>
          <a:xfrm>
            <a:off x="659568" y="209862"/>
            <a:ext cx="4467069" cy="11842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68CDD1-F9F7-4818-8E6F-4567D423257B}"/>
              </a:ext>
            </a:extLst>
          </p:cNvPr>
          <p:cNvSpPr txBox="1"/>
          <p:nvPr/>
        </p:nvSpPr>
        <p:spPr>
          <a:xfrm>
            <a:off x="227351" y="4384363"/>
            <a:ext cx="117372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ভেসিকল(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Vesicles):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বরতুলাকার ফোস্কার মতো। ২৫-৫০ মিলি মাইক্রন ব্যাস যুক্ত।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149436-5A3B-43BE-8AC0-F20241C2D7D2}"/>
              </a:ext>
            </a:extLst>
          </p:cNvPr>
          <p:cNvSpPr txBox="1"/>
          <p:nvPr/>
        </p:nvSpPr>
        <p:spPr>
          <a:xfrm>
            <a:off x="959998" y="1427285"/>
            <a:ext cx="4797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ঠনগতভাবে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ER-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তিন প্রকার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B79923-3D71-4E6A-BC57-F11E518A86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6529" y="393066"/>
            <a:ext cx="3732551" cy="30684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78F908-8EA2-4AA6-8073-90248A96C155}"/>
              </a:ext>
            </a:extLst>
          </p:cNvPr>
          <p:cNvSpPr txBox="1"/>
          <p:nvPr/>
        </p:nvSpPr>
        <p:spPr>
          <a:xfrm>
            <a:off x="801975" y="2571117"/>
            <a:ext cx="41934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ভেসিকল(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Vesicles):</a:t>
            </a:r>
          </a:p>
        </p:txBody>
      </p:sp>
    </p:spTree>
    <p:extLst>
      <p:ext uri="{BB962C8B-B14F-4D97-AF65-F5344CB8AC3E}">
        <p14:creationId xmlns:p14="http://schemas.microsoft.com/office/powerpoint/2010/main" val="243026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86F0B2-D04B-458F-B96A-01EE60E741A9}"/>
              </a:ext>
            </a:extLst>
          </p:cNvPr>
          <p:cNvSpPr/>
          <p:nvPr/>
        </p:nvSpPr>
        <p:spPr>
          <a:xfrm>
            <a:off x="659568" y="209862"/>
            <a:ext cx="4467069" cy="11842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55F5C7-9A67-44D9-AAE9-01B39FD16D4F}"/>
              </a:ext>
            </a:extLst>
          </p:cNvPr>
          <p:cNvSpPr txBox="1"/>
          <p:nvPr/>
        </p:nvSpPr>
        <p:spPr>
          <a:xfrm>
            <a:off x="194873" y="4563257"/>
            <a:ext cx="113625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টিউবিউল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Tubules):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এগুলো নালিকার মতো,শাখান্বিত বা অশাখ। এদের ব্যাস ৫০-১৯০ মিলি মাইক্রন। এদের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সাধারণত রাইবোসোম যুক্ত থাকে না।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149436-5A3B-43BE-8AC0-F20241C2D7D2}"/>
              </a:ext>
            </a:extLst>
          </p:cNvPr>
          <p:cNvSpPr txBox="1"/>
          <p:nvPr/>
        </p:nvSpPr>
        <p:spPr>
          <a:xfrm>
            <a:off x="959998" y="1427285"/>
            <a:ext cx="4797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ঠনগতভাবে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ER-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তিন প্রকার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7458B2-89D6-46B6-94F2-54CE7A14F1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4717" y="209862"/>
            <a:ext cx="3432748" cy="38029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171DA8-3542-43FB-8FED-87AC8C784E25}"/>
              </a:ext>
            </a:extLst>
          </p:cNvPr>
          <p:cNvSpPr txBox="1"/>
          <p:nvPr/>
        </p:nvSpPr>
        <p:spPr>
          <a:xfrm>
            <a:off x="1109898" y="2610550"/>
            <a:ext cx="4797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টিউবিউল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Tubules):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162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8E0FDB-D6E9-4F06-B238-24F8AAFC2A6F}"/>
              </a:ext>
            </a:extLst>
          </p:cNvPr>
          <p:cNvSpPr/>
          <p:nvPr/>
        </p:nvSpPr>
        <p:spPr>
          <a:xfrm>
            <a:off x="2368062" y="239150"/>
            <a:ext cx="7455877" cy="16037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অধ্যায়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EBE912-8793-48B8-8846-33C8981471FB}"/>
              </a:ext>
            </a:extLst>
          </p:cNvPr>
          <p:cNvSpPr/>
          <p:nvPr/>
        </p:nvSpPr>
        <p:spPr>
          <a:xfrm>
            <a:off x="2674034" y="2627141"/>
            <a:ext cx="7455877" cy="160371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2140675-0C12-448A-BBFB-650E9E626594}"/>
              </a:ext>
            </a:extLst>
          </p:cNvPr>
          <p:cNvSpPr/>
          <p:nvPr/>
        </p:nvSpPr>
        <p:spPr>
          <a:xfrm>
            <a:off x="2028092" y="4608341"/>
            <a:ext cx="8747760" cy="160371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Cell &amp; It’s Structure </a:t>
            </a:r>
          </a:p>
        </p:txBody>
      </p:sp>
    </p:spTree>
    <p:extLst>
      <p:ext uri="{BB962C8B-B14F-4D97-AF65-F5344CB8AC3E}">
        <p14:creationId xmlns:p14="http://schemas.microsoft.com/office/powerpoint/2010/main" val="226024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F73257-F4C0-47CB-BC69-D0EBD5A402DB}"/>
              </a:ext>
            </a:extLst>
          </p:cNvPr>
          <p:cNvSpPr txBox="1"/>
          <p:nvPr/>
        </p:nvSpPr>
        <p:spPr>
          <a:xfrm>
            <a:off x="1167619" y="1041009"/>
            <a:ext cx="277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345BFD-F887-41E0-96EA-1BB02C2C848D}"/>
              </a:ext>
            </a:extLst>
          </p:cNvPr>
          <p:cNvSpPr txBox="1"/>
          <p:nvPr/>
        </p:nvSpPr>
        <p:spPr>
          <a:xfrm>
            <a:off x="1167619" y="2431366"/>
            <a:ext cx="277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প্রোটিন-৬০-৭০%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0A3635-1D34-4B81-8E52-4C63E00C1C05}"/>
              </a:ext>
            </a:extLst>
          </p:cNvPr>
          <p:cNvSpPr txBox="1"/>
          <p:nvPr/>
        </p:nvSpPr>
        <p:spPr>
          <a:xfrm>
            <a:off x="1167619" y="3184770"/>
            <a:ext cx="277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লিপিড-৩০-৪০%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9C26CB-03C7-4E7C-9CC1-1881BDB02CF1}"/>
              </a:ext>
            </a:extLst>
          </p:cNvPr>
          <p:cNvSpPr txBox="1"/>
          <p:nvPr/>
        </p:nvSpPr>
        <p:spPr>
          <a:xfrm>
            <a:off x="1010529" y="3876431"/>
            <a:ext cx="561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১৫ ধরনের এনজাইম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যায় </a:t>
            </a:r>
          </a:p>
        </p:txBody>
      </p:sp>
    </p:spTree>
    <p:extLst>
      <p:ext uri="{BB962C8B-B14F-4D97-AF65-F5344CB8AC3E}">
        <p14:creationId xmlns:p14="http://schemas.microsoft.com/office/powerpoint/2010/main" val="378231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9FC700-A479-43AD-BD90-508049320C76}"/>
              </a:ext>
            </a:extLst>
          </p:cNvPr>
          <p:cNvSpPr txBox="1"/>
          <p:nvPr/>
        </p:nvSpPr>
        <p:spPr>
          <a:xfrm>
            <a:off x="5359791" y="395655"/>
            <a:ext cx="7737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মসৃণ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এন্ডোপ্লাজমিক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রেটিকুলাম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 SER)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A96DC5-EF22-498B-ADA8-C8D0F0ED29FE}"/>
              </a:ext>
            </a:extLst>
          </p:cNvPr>
          <p:cNvSpPr txBox="1"/>
          <p:nvPr/>
        </p:nvSpPr>
        <p:spPr>
          <a:xfrm>
            <a:off x="5022166" y="999588"/>
            <a:ext cx="7737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অমসৃণ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এন্ডোপ্লাজমিক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রেটিকুলাম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 RER)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5F6F8-5540-475A-8BEB-78B89747B9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941" y="1645919"/>
            <a:ext cx="8679767" cy="4944600"/>
          </a:xfrm>
          <a:prstGeom prst="rect">
            <a:avLst/>
          </a:prstGeom>
        </p:spPr>
      </p:pic>
      <p:sp>
        <p:nvSpPr>
          <p:cNvPr id="2" name="Callout: Right Arrow 1">
            <a:extLst>
              <a:ext uri="{FF2B5EF4-FFF2-40B4-BE49-F238E27FC236}">
                <a16:creationId xmlns:a16="http://schemas.microsoft.com/office/drawing/2014/main" id="{30CC13D8-541F-4086-915D-FAD531D89C2D}"/>
              </a:ext>
            </a:extLst>
          </p:cNvPr>
          <p:cNvSpPr/>
          <p:nvPr/>
        </p:nvSpPr>
        <p:spPr>
          <a:xfrm>
            <a:off x="358729" y="0"/>
            <a:ext cx="3221500" cy="4557542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রাইবোজোমের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 এন্ডোপ্লাজমিক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রেটিকুলাম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ধরনের ।</a:t>
            </a:r>
          </a:p>
        </p:txBody>
      </p:sp>
    </p:spTree>
    <p:extLst>
      <p:ext uri="{BB962C8B-B14F-4D97-AF65-F5344CB8AC3E}">
        <p14:creationId xmlns:p14="http://schemas.microsoft.com/office/powerpoint/2010/main" val="356218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87950A-54BB-46B1-B026-3CC438790EB0}"/>
              </a:ext>
            </a:extLst>
          </p:cNvPr>
          <p:cNvSpPr txBox="1"/>
          <p:nvPr/>
        </p:nvSpPr>
        <p:spPr>
          <a:xfrm>
            <a:off x="3052689" y="128486"/>
            <a:ext cx="55989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এন্ডোপ্লাজমিক রেটিকুলামের কাজঃ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5AB0AC-ACCB-47D7-9936-06AA4EEF06E0}"/>
              </a:ext>
            </a:extLst>
          </p:cNvPr>
          <p:cNvSpPr txBox="1"/>
          <p:nvPr/>
        </p:nvSpPr>
        <p:spPr>
          <a:xfrm>
            <a:off x="675249" y="1015727"/>
            <a:ext cx="113526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 কোষের সাইটোপ্লাজমীয়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প্রোটোপ্লাজমকে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দৃঢ়তা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করা।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89057E-A7BD-42C6-B18C-FE539D7B2553}"/>
              </a:ext>
            </a:extLst>
          </p:cNvPr>
          <p:cNvSpPr txBox="1"/>
          <p:nvPr/>
        </p:nvSpPr>
        <p:spPr>
          <a:xfrm>
            <a:off x="548640" y="2390688"/>
            <a:ext cx="11352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অমসৃণ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এন্ডোপ্লাজমিক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রেটিকুলাম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প্রোটিন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সংশ্লেষণ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করে।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283779-73A4-42F7-BDDC-1435FEB31D1D}"/>
              </a:ext>
            </a:extLst>
          </p:cNvPr>
          <p:cNvSpPr txBox="1"/>
          <p:nvPr/>
        </p:nvSpPr>
        <p:spPr>
          <a:xfrm>
            <a:off x="572086" y="3141599"/>
            <a:ext cx="113526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৩.মসৃণ এন্ডোপ্লাজমিক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রেটিকুলাম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ফ্যাট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সংশ্লেষ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হরমোন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নিঃসরণে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করে।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5EFBE2-0898-47A6-B553-0A0E1EFDD874}"/>
              </a:ext>
            </a:extLst>
          </p:cNvPr>
          <p:cNvSpPr txBox="1"/>
          <p:nvPr/>
        </p:nvSpPr>
        <p:spPr>
          <a:xfrm>
            <a:off x="572086" y="5034588"/>
            <a:ext cx="11352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কোষপ্রচীরের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জন্য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সেলুলোজ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করে।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FF7E74-2266-4822-8CD0-6E2A0C7FDCE0}"/>
              </a:ext>
            </a:extLst>
          </p:cNvPr>
          <p:cNvSpPr txBox="1"/>
          <p:nvPr/>
        </p:nvSpPr>
        <p:spPr>
          <a:xfrm>
            <a:off x="572086" y="4257042"/>
            <a:ext cx="11352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৪. লিপিড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প্রোটিনের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অন্তঃবাহক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কাজ করে।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33DB19-E3FD-4ABD-98D1-B80D520DCB3F}"/>
              </a:ext>
            </a:extLst>
          </p:cNvPr>
          <p:cNvSpPr txBox="1"/>
          <p:nvPr/>
        </p:nvSpPr>
        <p:spPr>
          <a:xfrm>
            <a:off x="548640" y="5812134"/>
            <a:ext cx="11352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কোষে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বিষাক্ত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করে। </a:t>
            </a:r>
          </a:p>
        </p:txBody>
      </p:sp>
    </p:spTree>
    <p:extLst>
      <p:ext uri="{BB962C8B-B14F-4D97-AF65-F5344CB8AC3E}">
        <p14:creationId xmlns:p14="http://schemas.microsoft.com/office/powerpoint/2010/main" val="303277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62FD32-E6DA-4828-9360-04A1E4C21600}"/>
              </a:ext>
            </a:extLst>
          </p:cNvPr>
          <p:cNvSpPr txBox="1"/>
          <p:nvPr/>
        </p:nvSpPr>
        <p:spPr>
          <a:xfrm>
            <a:off x="3970020" y="258466"/>
            <a:ext cx="4251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সেন্ট্রিয়োল (Centriole)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834A20-46EA-4C87-B2E5-53F8D384C0BB}"/>
              </a:ext>
            </a:extLst>
          </p:cNvPr>
          <p:cNvSpPr txBox="1"/>
          <p:nvPr/>
        </p:nvSpPr>
        <p:spPr>
          <a:xfrm>
            <a:off x="464818" y="1045309"/>
            <a:ext cx="115771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 কাছে অবস্থিত স্বপ্রজননক্ষম, আবরণবিহীন একটি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গহ্বরকে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ঘিরে ৯ টি ত্রয়ী অনুনালিকা দ্বারা গঠিত দন্ডাকৃতির যে অঙ্গানু দুটি পাশাপাশি অবস্থান করে , তাদের সেন্ট্রিয়োল বলে।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C8F069-471D-4E28-966C-77F4750552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784" y="2683238"/>
            <a:ext cx="11332332" cy="406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8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F0359-4388-4C2D-986C-4D0B288CE00B}"/>
              </a:ext>
            </a:extLst>
          </p:cNvPr>
          <p:cNvSpPr txBox="1"/>
          <p:nvPr/>
        </p:nvSpPr>
        <p:spPr>
          <a:xfrm>
            <a:off x="377483" y="3962052"/>
            <a:ext cx="2855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উৎপত্তিঃ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E0B61C-ABB1-458E-9851-FD3D4D9FBDAF}"/>
              </a:ext>
            </a:extLst>
          </p:cNvPr>
          <p:cNvSpPr txBox="1"/>
          <p:nvPr/>
        </p:nvSpPr>
        <p:spPr>
          <a:xfrm>
            <a:off x="370448" y="515370"/>
            <a:ext cx="5725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নামকরণঃ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1F156F-3B3A-41EC-A294-E889CE258E2F}"/>
              </a:ext>
            </a:extLst>
          </p:cNvPr>
          <p:cNvSpPr txBox="1"/>
          <p:nvPr/>
        </p:nvSpPr>
        <p:spPr>
          <a:xfrm>
            <a:off x="194603" y="1986934"/>
            <a:ext cx="11802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বেন্ডেন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 Van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Benden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1887)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টি.বোভেরি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( T.Bovery-1888)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D03949-3074-402F-B3C7-DE26A6C0769E}"/>
              </a:ext>
            </a:extLst>
          </p:cNvPr>
          <p:cNvSpPr txBox="1"/>
          <p:nvPr/>
        </p:nvSpPr>
        <p:spPr>
          <a:xfrm>
            <a:off x="3233224" y="4115941"/>
            <a:ext cx="8281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সেন্ট্রিওল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অপত্য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সেন্ট্রিওলের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099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E08DDC-73FF-419A-BD01-B67D60A32CE2}"/>
              </a:ext>
            </a:extLst>
          </p:cNvPr>
          <p:cNvSpPr txBox="1"/>
          <p:nvPr/>
        </p:nvSpPr>
        <p:spPr>
          <a:xfrm>
            <a:off x="475958" y="459197"/>
            <a:ext cx="2717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বিস্তৃতিঃ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6207FF-BDD1-40D9-ACC2-17640231B975}"/>
              </a:ext>
            </a:extLst>
          </p:cNvPr>
          <p:cNvSpPr txBox="1"/>
          <p:nvPr/>
        </p:nvSpPr>
        <p:spPr>
          <a:xfrm>
            <a:off x="3076135" y="724139"/>
            <a:ext cx="7952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নিম্নশ্রেণির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উদ্ভিদ কোষে ,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ফ্লাজেলা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শৈবাল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ব্রায়োফাইটা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জিমনোস্পার্ম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কোষে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প্রাণিকোষে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সেন্ট্রিয়োল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যায়।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6F821-FA84-4317-BA66-985528041A25}"/>
              </a:ext>
            </a:extLst>
          </p:cNvPr>
          <p:cNvSpPr txBox="1"/>
          <p:nvPr/>
        </p:nvSpPr>
        <p:spPr>
          <a:xfrm>
            <a:off x="2854570" y="2831948"/>
            <a:ext cx="7952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আদিকোষ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ডায়াটম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ঈস্ট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অ্যানজিওস্পার্ম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লোহিত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অনুচক্রিকায়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সেন্ট্রিয়োল থাকে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36919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C68F4D-EFF9-4634-A13E-C1E9174C1BA5}"/>
              </a:ext>
            </a:extLst>
          </p:cNvPr>
          <p:cNvSpPr txBox="1"/>
          <p:nvPr/>
        </p:nvSpPr>
        <p:spPr>
          <a:xfrm>
            <a:off x="475958" y="459197"/>
            <a:ext cx="353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গঠনঃ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C5666-9F35-424E-8D33-928C1521B030}"/>
              </a:ext>
            </a:extLst>
          </p:cNvPr>
          <p:cNvSpPr txBox="1"/>
          <p:nvPr/>
        </p:nvSpPr>
        <p:spPr>
          <a:xfrm>
            <a:off x="1050388" y="1645497"/>
            <a:ext cx="9441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নলাকার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০.১৫-০.২৫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মাইক্রোমিটার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439A96-2472-4FAB-90FA-6C872D8DBF5D}"/>
              </a:ext>
            </a:extLst>
          </p:cNvPr>
          <p:cNvSpPr txBox="1"/>
          <p:nvPr/>
        </p:nvSpPr>
        <p:spPr>
          <a:xfrm>
            <a:off x="475958" y="2416023"/>
            <a:ext cx="6829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সেন্ট্রিয়োল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অংশ নিয়ে গঠিত,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22D66-098D-422F-87E6-E01E380A380A}"/>
              </a:ext>
            </a:extLst>
          </p:cNvPr>
          <p:cNvSpPr txBox="1"/>
          <p:nvPr/>
        </p:nvSpPr>
        <p:spPr>
          <a:xfrm>
            <a:off x="369748" y="3897337"/>
            <a:ext cx="3330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১.প্রাচীর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২.ত্রয়ী অনুনালিকা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৩.যোজক/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লিংকার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C86549-1E0B-4998-B756-27C99E8C8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784" y="2291828"/>
            <a:ext cx="7264469" cy="429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C68F4D-EFF9-4634-A13E-C1E9174C1BA5}"/>
              </a:ext>
            </a:extLst>
          </p:cNvPr>
          <p:cNvSpPr txBox="1"/>
          <p:nvPr/>
        </p:nvSpPr>
        <p:spPr>
          <a:xfrm>
            <a:off x="475958" y="459197"/>
            <a:ext cx="3533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গঠনঃ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C5666-9F35-424E-8D33-928C1521B030}"/>
              </a:ext>
            </a:extLst>
          </p:cNvPr>
          <p:cNvSpPr txBox="1"/>
          <p:nvPr/>
        </p:nvSpPr>
        <p:spPr>
          <a:xfrm>
            <a:off x="1050388" y="1645497"/>
            <a:ext cx="94417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সেন্ট্রিয়োলের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অবস্থিত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গাঢ়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সেন্ট্রোস্ফিয়ার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বলে।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সেন্ট্রোস্ফিয়ার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সেন্ট্রিওল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করে।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ED2C1-0BE0-4C4E-8FC6-48420967F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449" y="2303481"/>
            <a:ext cx="6192936" cy="42348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2530E3-0722-47E9-B0B1-434B974F1A67}"/>
              </a:ext>
            </a:extLst>
          </p:cNvPr>
          <p:cNvSpPr txBox="1"/>
          <p:nvPr/>
        </p:nvSpPr>
        <p:spPr>
          <a:xfrm>
            <a:off x="117231" y="3873068"/>
            <a:ext cx="597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সেন্ট্রিয়োল +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সেন্ট্রোস্ফিয়ার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সেন্ট্রোসোম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164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991083-09FE-4AB0-95F1-1ABFE0EF1121}"/>
              </a:ext>
            </a:extLst>
          </p:cNvPr>
          <p:cNvSpPr txBox="1"/>
          <p:nvPr/>
        </p:nvSpPr>
        <p:spPr>
          <a:xfrm>
            <a:off x="475957" y="459197"/>
            <a:ext cx="4391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রাসায়নিক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গঠনঃ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16DDC-278D-45E8-A9E6-A29627921A47}"/>
              </a:ext>
            </a:extLst>
          </p:cNvPr>
          <p:cNvSpPr txBox="1"/>
          <p:nvPr/>
        </p:nvSpPr>
        <p:spPr>
          <a:xfrm>
            <a:off x="1181687" y="1854687"/>
            <a:ext cx="10227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সেন্ট্রিয়োল সাধারণত প্রোটিন, লিপিড ও ATP নিয়ে গঠিত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32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707F31-02A1-49A2-B5A3-88A35E5D8AD5}"/>
              </a:ext>
            </a:extLst>
          </p:cNvPr>
          <p:cNvSpPr txBox="1"/>
          <p:nvPr/>
        </p:nvSpPr>
        <p:spPr>
          <a:xfrm>
            <a:off x="475958" y="459197"/>
            <a:ext cx="5038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সেন্ট্রিয়োলের কাজঃ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5181D0-53EA-43B0-8669-7D744CE8DBA1}"/>
              </a:ext>
            </a:extLst>
          </p:cNvPr>
          <p:cNvSpPr txBox="1"/>
          <p:nvPr/>
        </p:nvSpPr>
        <p:spPr>
          <a:xfrm>
            <a:off x="475958" y="1307269"/>
            <a:ext cx="10752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মাকুতন্তু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করা ।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DCA5F4-3FAA-4615-81F6-51EE9737F1D0}"/>
              </a:ext>
            </a:extLst>
          </p:cNvPr>
          <p:cNvSpPr txBox="1"/>
          <p:nvPr/>
        </p:nvSpPr>
        <p:spPr>
          <a:xfrm>
            <a:off x="475958" y="2155341"/>
            <a:ext cx="10752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বিভাজনে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করা।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A5DEEB-3384-4B97-BE20-B23434EEA56F}"/>
              </a:ext>
            </a:extLst>
          </p:cNvPr>
          <p:cNvSpPr txBox="1"/>
          <p:nvPr/>
        </p:nvSpPr>
        <p:spPr>
          <a:xfrm>
            <a:off x="595880" y="3328318"/>
            <a:ext cx="117160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সিলিয়া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ফ্ল্যাজেলাযুক্ত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কোষে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সিলিয়া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  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ফ্ল্যাজেলা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করা।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94FD0B-18A4-4D00-8199-68BC09828E64}"/>
              </a:ext>
            </a:extLst>
          </p:cNvPr>
          <p:cNvSpPr txBox="1"/>
          <p:nvPr/>
        </p:nvSpPr>
        <p:spPr>
          <a:xfrm>
            <a:off x="475958" y="5332291"/>
            <a:ext cx="10752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শুক্রাণুর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কর।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67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DFC393-9FD1-49B3-A82D-52543E8B8D15}"/>
              </a:ext>
            </a:extLst>
          </p:cNvPr>
          <p:cNvSpPr/>
          <p:nvPr/>
        </p:nvSpPr>
        <p:spPr>
          <a:xfrm>
            <a:off x="2695136" y="239151"/>
            <a:ext cx="7455877" cy="834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ফলঃ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948DBA-1807-41E4-9E17-FDFDA487055E}"/>
              </a:ext>
            </a:extLst>
          </p:cNvPr>
          <p:cNvSpPr/>
          <p:nvPr/>
        </p:nvSpPr>
        <p:spPr>
          <a:xfrm>
            <a:off x="1809708" y="1355685"/>
            <a:ext cx="8846234" cy="13439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অঙ্গানুর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ও কাজ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পারবো-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3AA11B-04A3-426D-9EE8-30E7B0C47853}"/>
              </a:ext>
            </a:extLst>
          </p:cNvPr>
          <p:cNvSpPr/>
          <p:nvPr/>
        </p:nvSpPr>
        <p:spPr>
          <a:xfrm>
            <a:off x="1443111" y="3390900"/>
            <a:ext cx="2504050" cy="8513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গলগি  বডি </a:t>
            </a:r>
            <a:endParaRPr lang="en-US" sz="4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8ACC80-7FF0-4E55-BC52-F38C391CF4AB}"/>
              </a:ext>
            </a:extLst>
          </p:cNvPr>
          <p:cNvSpPr/>
          <p:nvPr/>
        </p:nvSpPr>
        <p:spPr>
          <a:xfrm>
            <a:off x="622761" y="4082200"/>
            <a:ext cx="4232868" cy="8513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এন্ডোপ্লাজমিক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রেটিকুলাম</a:t>
            </a:r>
            <a:endParaRPr lang="en-US" sz="4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630750-B659-4434-9FBE-99680E3ECBA6}"/>
              </a:ext>
            </a:extLst>
          </p:cNvPr>
          <p:cNvSpPr/>
          <p:nvPr/>
        </p:nvSpPr>
        <p:spPr>
          <a:xfrm>
            <a:off x="6683940" y="4268810"/>
            <a:ext cx="3630023" cy="8513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পারঅক্সিজোম</a:t>
            </a:r>
            <a:endParaRPr lang="en-US" sz="40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F186CE1-A8C0-4068-B969-92F2A1D70193}"/>
              </a:ext>
            </a:extLst>
          </p:cNvPr>
          <p:cNvSpPr/>
          <p:nvPr/>
        </p:nvSpPr>
        <p:spPr>
          <a:xfrm>
            <a:off x="7169554" y="3390900"/>
            <a:ext cx="2818227" cy="8513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কঙ্কাল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E74839D-F325-437D-8DA0-F62DFF10D2C5}"/>
              </a:ext>
            </a:extLst>
          </p:cNvPr>
          <p:cNvSpPr/>
          <p:nvPr/>
        </p:nvSpPr>
        <p:spPr>
          <a:xfrm>
            <a:off x="1195266" y="4933520"/>
            <a:ext cx="3087858" cy="8513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সেন্ট্রিয়োল </a:t>
            </a:r>
            <a:endParaRPr lang="en-US" sz="40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8E0405-1C10-43CA-BB77-7B4E58FCC9B4}"/>
              </a:ext>
            </a:extLst>
          </p:cNvPr>
          <p:cNvSpPr/>
          <p:nvPr/>
        </p:nvSpPr>
        <p:spPr>
          <a:xfrm>
            <a:off x="6763657" y="5193074"/>
            <a:ext cx="3630023" cy="8513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গ্লাইঅক্সিজোম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399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6" grpId="0"/>
      <p:bldP spid="7" grpId="0"/>
      <p:bldP spid="10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02DCC-FC08-4330-AA2B-5F9C44439213}"/>
              </a:ext>
            </a:extLst>
          </p:cNvPr>
          <p:cNvSpPr txBox="1"/>
          <p:nvPr/>
        </p:nvSpPr>
        <p:spPr>
          <a:xfrm>
            <a:off x="647401" y="3467101"/>
            <a:ext cx="11522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কোল্টজফ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(Koltzoff-1928)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সাইটোস্ক্লেলিটন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6AB87E-71CB-4E0E-BD3F-0B8DAEE33D71}"/>
              </a:ext>
            </a:extLst>
          </p:cNvPr>
          <p:cNvSpPr txBox="1"/>
          <p:nvPr/>
        </p:nvSpPr>
        <p:spPr>
          <a:xfrm>
            <a:off x="334943" y="1267242"/>
            <a:ext cx="11522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কোষের সাইটোপ্লাজমীয়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অঙ্গানুগুলোর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অন্তর্বর্তী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সম্মিলিতভাবে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জালিকার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করে।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কঙ্কাল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সাইটোস্ক্লেলিটন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বলে।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F9C285-FFCB-433C-BF9B-C05962F92A3A}"/>
              </a:ext>
            </a:extLst>
          </p:cNvPr>
          <p:cNvSpPr txBox="1"/>
          <p:nvPr/>
        </p:nvSpPr>
        <p:spPr>
          <a:xfrm>
            <a:off x="4052667" y="461696"/>
            <a:ext cx="4391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কোষীয়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কঙ্কাল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219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59E666-56D6-4075-8210-18011E075286}"/>
              </a:ext>
            </a:extLst>
          </p:cNvPr>
          <p:cNvSpPr txBox="1"/>
          <p:nvPr/>
        </p:nvSpPr>
        <p:spPr>
          <a:xfrm>
            <a:off x="1052136" y="214236"/>
            <a:ext cx="3040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70C186-CCA3-4708-B71D-93BDE2C05242}"/>
              </a:ext>
            </a:extLst>
          </p:cNvPr>
          <p:cNvSpPr txBox="1"/>
          <p:nvPr/>
        </p:nvSpPr>
        <p:spPr>
          <a:xfrm>
            <a:off x="167716" y="1548360"/>
            <a:ext cx="11522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প্রোটিন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ধরনের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নিয়ে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কঙ্কাল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গঠিত।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হলো-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মাইক্রোটিউবিউলল্‌স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মাইক্রোফিলামেন্ট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ইন্টারমিডিয়েট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ফিলামেন্ট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5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24E692-D43F-423C-A55B-C8B95178A61A}"/>
              </a:ext>
            </a:extLst>
          </p:cNvPr>
          <p:cNvSpPr txBox="1"/>
          <p:nvPr/>
        </p:nvSpPr>
        <p:spPr>
          <a:xfrm>
            <a:off x="1052136" y="214236"/>
            <a:ext cx="3040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কাজঃ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B3F0CF-200E-4923-A801-DF3274C2E676}"/>
              </a:ext>
            </a:extLst>
          </p:cNvPr>
          <p:cNvSpPr txBox="1"/>
          <p:nvPr/>
        </p:nvSpPr>
        <p:spPr>
          <a:xfrm>
            <a:off x="1309466" y="802200"/>
            <a:ext cx="459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মাইক্রোফিলামেন্টঃ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F5ABC-AA23-494E-B5B4-2869E5D8CCDF}"/>
              </a:ext>
            </a:extLst>
          </p:cNvPr>
          <p:cNvSpPr txBox="1"/>
          <p:nvPr/>
        </p:nvSpPr>
        <p:spPr>
          <a:xfrm>
            <a:off x="714692" y="1744107"/>
            <a:ext cx="10382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১. কোষের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দৃঢ়তা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করে 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B1CF1-C9B1-454C-9E80-8AE4B3BDD0B3}"/>
              </a:ext>
            </a:extLst>
          </p:cNvPr>
          <p:cNvSpPr txBox="1"/>
          <p:nvPr/>
        </p:nvSpPr>
        <p:spPr>
          <a:xfrm>
            <a:off x="714692" y="2855934"/>
            <a:ext cx="11617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সাইটোপ্লাজমীয়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ফ্যাগোসাইটোসিস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পিনোসাইটোসিস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করে।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D30211-6568-4293-924B-A96EE82BE86B}"/>
              </a:ext>
            </a:extLst>
          </p:cNvPr>
          <p:cNvSpPr txBox="1"/>
          <p:nvPr/>
        </p:nvSpPr>
        <p:spPr>
          <a:xfrm>
            <a:off x="629667" y="4583315"/>
            <a:ext cx="10932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.এরা কোষের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সাইটোকাইনেসিস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করে 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0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24E692-D43F-423C-A55B-C8B95178A61A}"/>
              </a:ext>
            </a:extLst>
          </p:cNvPr>
          <p:cNvSpPr txBox="1"/>
          <p:nvPr/>
        </p:nvSpPr>
        <p:spPr>
          <a:xfrm>
            <a:off x="1052136" y="214236"/>
            <a:ext cx="3040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কাজঃ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B3F0CF-200E-4923-A801-DF3274C2E676}"/>
              </a:ext>
            </a:extLst>
          </p:cNvPr>
          <p:cNvSpPr txBox="1"/>
          <p:nvPr/>
        </p:nvSpPr>
        <p:spPr>
          <a:xfrm>
            <a:off x="1309466" y="802200"/>
            <a:ext cx="459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ইন্টারমিডিয়েট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ফিলামেন্টঃ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F5ABC-AA23-494E-B5B4-2869E5D8CCDF}"/>
              </a:ext>
            </a:extLst>
          </p:cNvPr>
          <p:cNvSpPr txBox="1"/>
          <p:nvPr/>
        </p:nvSpPr>
        <p:spPr>
          <a:xfrm>
            <a:off x="714692" y="2014767"/>
            <a:ext cx="10382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১. কোষের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দৃঢ়তা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B1CF1-C9B1-454C-9E80-8AE4B3BDD0B3}"/>
              </a:ext>
            </a:extLst>
          </p:cNvPr>
          <p:cNvSpPr txBox="1"/>
          <p:nvPr/>
        </p:nvSpPr>
        <p:spPr>
          <a:xfrm>
            <a:off x="714692" y="3036957"/>
            <a:ext cx="11617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 কোষের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তন্তুকে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করে।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4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24E692-D43F-423C-A55B-C8B95178A61A}"/>
              </a:ext>
            </a:extLst>
          </p:cNvPr>
          <p:cNvSpPr txBox="1"/>
          <p:nvPr/>
        </p:nvSpPr>
        <p:spPr>
          <a:xfrm>
            <a:off x="1052136" y="214236"/>
            <a:ext cx="3040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কাজঃ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B3F0CF-200E-4923-A801-DF3274C2E676}"/>
              </a:ext>
            </a:extLst>
          </p:cNvPr>
          <p:cNvSpPr txBox="1"/>
          <p:nvPr/>
        </p:nvSpPr>
        <p:spPr>
          <a:xfrm>
            <a:off x="1309466" y="802200"/>
            <a:ext cx="459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মাইক্রোটিউবিয়লসঃ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F5ABC-AA23-494E-B5B4-2869E5D8CCDF}"/>
              </a:ext>
            </a:extLst>
          </p:cNvPr>
          <p:cNvSpPr txBox="1"/>
          <p:nvPr/>
        </p:nvSpPr>
        <p:spPr>
          <a:xfrm>
            <a:off x="714692" y="1744107"/>
            <a:ext cx="10382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ফ্ল্যাজেলা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সিলিয়া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বিচলনে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করে।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B1CF1-C9B1-454C-9E80-8AE4B3BDD0B3}"/>
              </a:ext>
            </a:extLst>
          </p:cNvPr>
          <p:cNvSpPr txBox="1"/>
          <p:nvPr/>
        </p:nvSpPr>
        <p:spPr>
          <a:xfrm>
            <a:off x="714692" y="2970569"/>
            <a:ext cx="11617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মাকুযন্ত্র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করে।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D30211-6568-4293-924B-A96EE82BE86B}"/>
              </a:ext>
            </a:extLst>
          </p:cNvPr>
          <p:cNvSpPr txBox="1"/>
          <p:nvPr/>
        </p:nvSpPr>
        <p:spPr>
          <a:xfrm>
            <a:off x="714692" y="4197031"/>
            <a:ext cx="10932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করে 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7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AFAE5F-48D6-429F-B37C-C1145F1623B6}"/>
              </a:ext>
            </a:extLst>
          </p:cNvPr>
          <p:cNvSpPr txBox="1"/>
          <p:nvPr/>
        </p:nvSpPr>
        <p:spPr>
          <a:xfrm>
            <a:off x="1052136" y="214236"/>
            <a:ext cx="606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পারঅক্সিসোম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/ Peroxisome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A9F908-2A2E-49CD-8080-290530267BD4}"/>
              </a:ext>
            </a:extLst>
          </p:cNvPr>
          <p:cNvSpPr txBox="1"/>
          <p:nvPr/>
        </p:nvSpPr>
        <p:spPr>
          <a:xfrm>
            <a:off x="634746" y="1460918"/>
            <a:ext cx="10922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পারঅক্সিসোম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হলো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বেষ্টিত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অঙ্গাণু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এনজাইম থাকে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করে।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D8575B-B7AE-4536-94C5-8C32309BBCA1}"/>
              </a:ext>
            </a:extLst>
          </p:cNvPr>
          <p:cNvSpPr txBox="1"/>
          <p:nvPr/>
        </p:nvSpPr>
        <p:spPr>
          <a:xfrm>
            <a:off x="634745" y="3075057"/>
            <a:ext cx="10922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বেলজিয়াম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সাইটোলজিস্ট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Christian de Duve -1967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পারঅক্সিসোম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FF5C49-BDEA-4004-9C11-73E0CA94B908}"/>
              </a:ext>
            </a:extLst>
          </p:cNvPr>
          <p:cNvSpPr txBox="1"/>
          <p:nvPr/>
        </p:nvSpPr>
        <p:spPr>
          <a:xfrm>
            <a:off x="505791" y="4403150"/>
            <a:ext cx="10922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ফল,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ভ্রূনমুকুল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আবরণী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যকৃত,ও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বৃক্কের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কোষে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থাকে।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6E82F-B5DB-41C9-A053-B677FEF9D639}"/>
              </a:ext>
            </a:extLst>
          </p:cNvPr>
          <p:cNvSpPr txBox="1"/>
          <p:nvPr/>
        </p:nvSpPr>
        <p:spPr>
          <a:xfrm>
            <a:off x="634744" y="5694123"/>
            <a:ext cx="10922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অমসৃণ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এন্ডোপ্লাজমিক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রেটিকুলাম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হয়। </a:t>
            </a:r>
          </a:p>
        </p:txBody>
      </p:sp>
    </p:spTree>
    <p:extLst>
      <p:ext uri="{BB962C8B-B14F-4D97-AF65-F5344CB8AC3E}">
        <p14:creationId xmlns:p14="http://schemas.microsoft.com/office/powerpoint/2010/main" val="376738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E8E1A7-E5F0-4FF3-9FD5-F3F54C6E8406}"/>
              </a:ext>
            </a:extLst>
          </p:cNvPr>
          <p:cNvSpPr txBox="1"/>
          <p:nvPr/>
        </p:nvSpPr>
        <p:spPr>
          <a:xfrm>
            <a:off x="451864" y="418738"/>
            <a:ext cx="105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কাজঃ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4ABB56-5ECB-48E2-93EE-F7B9701C5B1C}"/>
              </a:ext>
            </a:extLst>
          </p:cNvPr>
          <p:cNvSpPr txBox="1"/>
          <p:nvPr/>
        </p:nvSpPr>
        <p:spPr>
          <a:xfrm>
            <a:off x="1048890" y="1065069"/>
            <a:ext cx="10691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প্রধান কাজ –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বিটা-অক্সিডেশন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প্রক্রিয়ায় ফ্যাটি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অ্যাসিটাইল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করা।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813B1D-0F94-4A72-9D76-BE45B8CF3E44}"/>
              </a:ext>
            </a:extLst>
          </p:cNvPr>
          <p:cNvSpPr txBox="1"/>
          <p:nvPr/>
        </p:nvSpPr>
        <p:spPr>
          <a:xfrm>
            <a:off x="750377" y="2582035"/>
            <a:ext cx="1069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২.হাইড্রোজেন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অক্সাইডের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বিপাক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করা।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AEF347-6DE9-4889-9F67-112DA6B374FB}"/>
              </a:ext>
            </a:extLst>
          </p:cNvPr>
          <p:cNvSpPr txBox="1"/>
          <p:nvPr/>
        </p:nvSpPr>
        <p:spPr>
          <a:xfrm>
            <a:off x="750377" y="3629635"/>
            <a:ext cx="10691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অঙ্গাণুগুলোকে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অক্সাইডের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করা।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526EC6-D6C2-4677-BACC-F3414F1A14C6}"/>
              </a:ext>
            </a:extLst>
          </p:cNvPr>
          <p:cNvSpPr txBox="1"/>
          <p:nvPr/>
        </p:nvSpPr>
        <p:spPr>
          <a:xfrm>
            <a:off x="978553" y="5146600"/>
            <a:ext cx="10691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উদ্ভিদের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ফটোরেসপিরেশান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করা। </a:t>
            </a:r>
          </a:p>
        </p:txBody>
      </p:sp>
    </p:spTree>
    <p:extLst>
      <p:ext uri="{BB962C8B-B14F-4D97-AF65-F5344CB8AC3E}">
        <p14:creationId xmlns:p14="http://schemas.microsoft.com/office/powerpoint/2010/main" val="289276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1EB0D2-F970-40DA-8F37-6E42911C0901}"/>
              </a:ext>
            </a:extLst>
          </p:cNvPr>
          <p:cNvSpPr txBox="1"/>
          <p:nvPr/>
        </p:nvSpPr>
        <p:spPr>
          <a:xfrm>
            <a:off x="948921" y="1895845"/>
            <a:ext cx="106287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পর্দাবেষ্টিত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ডিম্বাকার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অঙ্গাণু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স্নেহ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বিপাকের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এনজাইম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করে, তাদের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গ্লাইঅক্সিজোম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বলে 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B88DB-F2D2-4A5C-93DF-025CC2A10F62}"/>
              </a:ext>
            </a:extLst>
          </p:cNvPr>
          <p:cNvSpPr txBox="1"/>
          <p:nvPr/>
        </p:nvSpPr>
        <p:spPr>
          <a:xfrm>
            <a:off x="3460005" y="585205"/>
            <a:ext cx="514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গ্লাইঅক্সিজোম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Glyoxisome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C1FCA2-A998-44F0-8346-FFC979770DB0}"/>
              </a:ext>
            </a:extLst>
          </p:cNvPr>
          <p:cNvSpPr txBox="1"/>
          <p:nvPr/>
        </p:nvSpPr>
        <p:spPr>
          <a:xfrm>
            <a:off x="1117732" y="4453821"/>
            <a:ext cx="1062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Briendenbeck-1967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আবষ্কার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85506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E8D264-8C11-40DC-B255-242104B31AB8}"/>
              </a:ext>
            </a:extLst>
          </p:cNvPr>
          <p:cNvSpPr txBox="1"/>
          <p:nvPr/>
        </p:nvSpPr>
        <p:spPr>
          <a:xfrm>
            <a:off x="510478" y="1724689"/>
            <a:ext cx="1062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ফ্যাটি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অ্যাসিডের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বিপাক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করে।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950DC-0722-4C88-99FD-820F7A61060E}"/>
              </a:ext>
            </a:extLst>
          </p:cNvPr>
          <p:cNvSpPr txBox="1"/>
          <p:nvPr/>
        </p:nvSpPr>
        <p:spPr>
          <a:xfrm>
            <a:off x="510478" y="582861"/>
            <a:ext cx="2007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কাজঃ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B6FF9-CA9C-443C-8C50-F81CC17E75A6}"/>
              </a:ext>
            </a:extLst>
          </p:cNvPr>
          <p:cNvSpPr txBox="1"/>
          <p:nvPr/>
        </p:nvSpPr>
        <p:spPr>
          <a:xfrm>
            <a:off x="510477" y="2543351"/>
            <a:ext cx="1062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অঙ্কুরোদগমের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লিপিডকে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শর্করাতে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করে।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20E7E1-C56E-45B6-A98E-D6CF512520C2}"/>
              </a:ext>
            </a:extLst>
          </p:cNvPr>
          <p:cNvSpPr txBox="1"/>
          <p:nvPr/>
        </p:nvSpPr>
        <p:spPr>
          <a:xfrm>
            <a:off x="781605" y="3668319"/>
            <a:ext cx="10628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গ্লাইঅক্সালেট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চক্রের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শ্বসন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33728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77F743-B7E2-4CA8-91EF-FD08299C8223}"/>
              </a:ext>
            </a:extLst>
          </p:cNvPr>
          <p:cNvSpPr/>
          <p:nvPr/>
        </p:nvSpPr>
        <p:spPr>
          <a:xfrm>
            <a:off x="4042423" y="1591206"/>
            <a:ext cx="7774591" cy="48955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6D2CAE-A50A-42CD-82E1-17EADB937115}"/>
              </a:ext>
            </a:extLst>
          </p:cNvPr>
          <p:cNvCxnSpPr/>
          <p:nvPr/>
        </p:nvCxnSpPr>
        <p:spPr>
          <a:xfrm>
            <a:off x="3953022" y="2301436"/>
            <a:ext cx="79201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A891E0-56DB-46D2-8E53-76EEC2D167B6}"/>
              </a:ext>
            </a:extLst>
          </p:cNvPr>
          <p:cNvCxnSpPr/>
          <p:nvPr/>
        </p:nvCxnSpPr>
        <p:spPr>
          <a:xfrm>
            <a:off x="3925190" y="3292039"/>
            <a:ext cx="79201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0F1BDD-87F3-499C-B513-75F73376E0AC}"/>
              </a:ext>
            </a:extLst>
          </p:cNvPr>
          <p:cNvCxnSpPr/>
          <p:nvPr/>
        </p:nvCxnSpPr>
        <p:spPr>
          <a:xfrm>
            <a:off x="4048572" y="4195106"/>
            <a:ext cx="79201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F4590E-13DF-491B-BB82-39FB20184DCA}"/>
              </a:ext>
            </a:extLst>
          </p:cNvPr>
          <p:cNvCxnSpPr/>
          <p:nvPr/>
        </p:nvCxnSpPr>
        <p:spPr>
          <a:xfrm>
            <a:off x="3953022" y="5099538"/>
            <a:ext cx="79201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F45F80-8C7C-43CA-8DA9-1E4E09036563}"/>
              </a:ext>
            </a:extLst>
          </p:cNvPr>
          <p:cNvCxnSpPr/>
          <p:nvPr/>
        </p:nvCxnSpPr>
        <p:spPr>
          <a:xfrm>
            <a:off x="6870888" y="1685194"/>
            <a:ext cx="0" cy="489555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C19B5A-8683-4715-A851-81EE216C448D}"/>
              </a:ext>
            </a:extLst>
          </p:cNvPr>
          <p:cNvCxnSpPr/>
          <p:nvPr/>
        </p:nvCxnSpPr>
        <p:spPr>
          <a:xfrm>
            <a:off x="10248314" y="1463040"/>
            <a:ext cx="0" cy="4895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460352F-43E6-4D9F-987B-66683FFE9503}"/>
              </a:ext>
            </a:extLst>
          </p:cNvPr>
          <p:cNvSpPr txBox="1"/>
          <p:nvPr/>
        </p:nvSpPr>
        <p:spPr>
          <a:xfrm>
            <a:off x="4080948" y="1665173"/>
            <a:ext cx="250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অঙ্গাণুর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A56334-E45B-424C-B827-1988A71EA217}"/>
              </a:ext>
            </a:extLst>
          </p:cNvPr>
          <p:cNvSpPr txBox="1"/>
          <p:nvPr/>
        </p:nvSpPr>
        <p:spPr>
          <a:xfrm>
            <a:off x="7757236" y="1681193"/>
            <a:ext cx="1318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ED8609-4D02-489D-97FC-E229A187F83A}"/>
              </a:ext>
            </a:extLst>
          </p:cNvPr>
          <p:cNvSpPr txBox="1"/>
          <p:nvPr/>
        </p:nvSpPr>
        <p:spPr>
          <a:xfrm>
            <a:off x="10687639" y="1685194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CB1F36-6DD0-4145-AF2B-3E289A77F4E3}"/>
              </a:ext>
            </a:extLst>
          </p:cNvPr>
          <p:cNvSpPr txBox="1"/>
          <p:nvPr/>
        </p:nvSpPr>
        <p:spPr>
          <a:xfrm>
            <a:off x="4366844" y="2424141"/>
            <a:ext cx="250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গলগি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400B3F-512C-415F-B1A3-8F89D1414E94}"/>
              </a:ext>
            </a:extLst>
          </p:cNvPr>
          <p:cNvSpPr txBox="1"/>
          <p:nvPr/>
        </p:nvSpPr>
        <p:spPr>
          <a:xfrm>
            <a:off x="4366844" y="3517314"/>
            <a:ext cx="250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সেন্ট্রিয়োল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3CD29A1-163C-427A-98BC-F6010F50C865}"/>
              </a:ext>
            </a:extLst>
          </p:cNvPr>
          <p:cNvSpPr/>
          <p:nvPr/>
        </p:nvSpPr>
        <p:spPr>
          <a:xfrm>
            <a:off x="149841" y="365765"/>
            <a:ext cx="11399733" cy="75184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702051-457B-4F0D-A81C-926D8A6B7050}"/>
              </a:ext>
            </a:extLst>
          </p:cNvPr>
          <p:cNvSpPr txBox="1"/>
          <p:nvPr/>
        </p:nvSpPr>
        <p:spPr>
          <a:xfrm>
            <a:off x="1450285" y="513696"/>
            <a:ext cx="1026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কাজঃ 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অঙ্গাণুগুলোর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কাজ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মুখস্ত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898E5B-D926-417D-A1E1-C788EAD69523}"/>
              </a:ext>
            </a:extLst>
          </p:cNvPr>
          <p:cNvCxnSpPr/>
          <p:nvPr/>
        </p:nvCxnSpPr>
        <p:spPr>
          <a:xfrm>
            <a:off x="3953022" y="3292039"/>
            <a:ext cx="79201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5ADB3C-934D-4390-914E-F5282FDAB0B4}"/>
              </a:ext>
            </a:extLst>
          </p:cNvPr>
          <p:cNvCxnSpPr/>
          <p:nvPr/>
        </p:nvCxnSpPr>
        <p:spPr>
          <a:xfrm>
            <a:off x="3953022" y="4195106"/>
            <a:ext cx="79201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99D1D54-5C6E-44ED-98AE-050940E5D3B7}"/>
              </a:ext>
            </a:extLst>
          </p:cNvPr>
          <p:cNvCxnSpPr/>
          <p:nvPr/>
        </p:nvCxnSpPr>
        <p:spPr>
          <a:xfrm>
            <a:off x="3925190" y="5099538"/>
            <a:ext cx="79201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94A460-9647-4542-95C1-30CD8D92FACC}"/>
              </a:ext>
            </a:extLst>
          </p:cNvPr>
          <p:cNvCxnSpPr/>
          <p:nvPr/>
        </p:nvCxnSpPr>
        <p:spPr>
          <a:xfrm>
            <a:off x="10248314" y="1418493"/>
            <a:ext cx="0" cy="489555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4A646BC-800D-4BAD-979A-78A3B4BDA307}"/>
              </a:ext>
            </a:extLst>
          </p:cNvPr>
          <p:cNvSpPr txBox="1"/>
          <p:nvPr/>
        </p:nvSpPr>
        <p:spPr>
          <a:xfrm>
            <a:off x="3660102" y="4455304"/>
            <a:ext cx="32107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এন্ডোপ্লাজমিক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রেটিকুলাম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62A6C2-C78B-4AD9-A2BA-A6AE0206A0FD}"/>
              </a:ext>
            </a:extLst>
          </p:cNvPr>
          <p:cNvSpPr txBox="1"/>
          <p:nvPr/>
        </p:nvSpPr>
        <p:spPr>
          <a:xfrm>
            <a:off x="3496413" y="5357639"/>
            <a:ext cx="35381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পারঅক্সিজোম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গ্লাইঅক্সিজোম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16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9D45397-15D3-414C-A30F-4E60EE46B8B3}"/>
              </a:ext>
            </a:extLst>
          </p:cNvPr>
          <p:cNvSpPr/>
          <p:nvPr/>
        </p:nvSpPr>
        <p:spPr>
          <a:xfrm>
            <a:off x="3671668" y="154745"/>
            <a:ext cx="4642338" cy="16740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Golgi Body  গলগি বডি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3F3F1B8-046D-4FB6-97D6-B502D55911DC}"/>
              </a:ext>
            </a:extLst>
          </p:cNvPr>
          <p:cNvSpPr/>
          <p:nvPr/>
        </p:nvSpPr>
        <p:spPr>
          <a:xfrm>
            <a:off x="881575" y="2176977"/>
            <a:ext cx="10428850" cy="12660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অবস্থিত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দ্বিস্তরবিশিষ্ট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ঝিল্লি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দ্বারা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নালিকা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ফোস্কা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চৌবাচ্চা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ল্যামেলির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অঙ্গাণুর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গলগি বডি।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EF0833-CC6A-497A-B2AE-AAE2C8404EDE}"/>
              </a:ext>
            </a:extLst>
          </p:cNvPr>
          <p:cNvSpPr/>
          <p:nvPr/>
        </p:nvSpPr>
        <p:spPr>
          <a:xfrm>
            <a:off x="984738" y="4164037"/>
            <a:ext cx="10213145" cy="19835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ইতালীয়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স্নায়ুতত্ববিদ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ক্যামিলো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গলগি ( Camillo Golgi-1898)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পেঁচা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স্নায়ুকোষে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গলগি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নামানুসারে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1172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E521AA-3B58-4810-9743-7506763B8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821" y="281354"/>
            <a:ext cx="8693834" cy="614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6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8D0E1BA-849C-4629-A103-BE6745A8E3C6}"/>
              </a:ext>
            </a:extLst>
          </p:cNvPr>
          <p:cNvSpPr/>
          <p:nvPr/>
        </p:nvSpPr>
        <p:spPr>
          <a:xfrm>
            <a:off x="4241294" y="130683"/>
            <a:ext cx="4642338" cy="1266092"/>
          </a:xfrm>
          <a:prstGeom prst="ellipse">
            <a:avLst/>
          </a:prstGeom>
          <a:solidFill>
            <a:srgbClr val="7030A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গলগি বডি –র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8EFCD92-C8FD-4BAB-A277-D7D7A10B985E}"/>
              </a:ext>
            </a:extLst>
          </p:cNvPr>
          <p:cNvSpPr/>
          <p:nvPr/>
        </p:nvSpPr>
        <p:spPr>
          <a:xfrm>
            <a:off x="3595046" y="5287744"/>
            <a:ext cx="4642338" cy="1439573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লিপোকন্ড্রিয়া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F75F65-FD89-4512-92D8-11E1E90C37DC}"/>
              </a:ext>
            </a:extLst>
          </p:cNvPr>
          <p:cNvSpPr/>
          <p:nvPr/>
        </p:nvSpPr>
        <p:spPr>
          <a:xfrm>
            <a:off x="6812108" y="2905889"/>
            <a:ext cx="4642338" cy="1439573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ডিকটিওজোম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C12D377-043F-49A6-9657-5A46102C0102}"/>
              </a:ext>
            </a:extLst>
          </p:cNvPr>
          <p:cNvSpPr/>
          <p:nvPr/>
        </p:nvSpPr>
        <p:spPr>
          <a:xfrm>
            <a:off x="6562463" y="1396775"/>
            <a:ext cx="4642338" cy="1439573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গলগি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অ্যাপারেটাস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DD566F-651C-48EB-81E9-EA5B1490EDBF}"/>
              </a:ext>
            </a:extLst>
          </p:cNvPr>
          <p:cNvSpPr/>
          <p:nvPr/>
        </p:nvSpPr>
        <p:spPr>
          <a:xfrm>
            <a:off x="377983" y="4308028"/>
            <a:ext cx="4642338" cy="1439573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গলগি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কমপ্লেক্স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0AE98AA-3FC4-4D4A-9203-548DC0C2FB7B}"/>
              </a:ext>
            </a:extLst>
          </p:cNvPr>
          <p:cNvSpPr/>
          <p:nvPr/>
        </p:nvSpPr>
        <p:spPr>
          <a:xfrm>
            <a:off x="377983" y="2807077"/>
            <a:ext cx="4642338" cy="1439573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গলগি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8D19EE8-40EE-426C-990E-09F38C611E4A}"/>
              </a:ext>
            </a:extLst>
          </p:cNvPr>
          <p:cNvSpPr/>
          <p:nvPr/>
        </p:nvSpPr>
        <p:spPr>
          <a:xfrm>
            <a:off x="377983" y="1306127"/>
            <a:ext cx="4642338" cy="1439573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গলগি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D61AD90-E064-403F-9930-7959D68F5113}"/>
              </a:ext>
            </a:extLst>
          </p:cNvPr>
          <p:cNvSpPr/>
          <p:nvPr/>
        </p:nvSpPr>
        <p:spPr>
          <a:xfrm>
            <a:off x="6812108" y="4325927"/>
            <a:ext cx="4642338" cy="1439573"/>
          </a:xfrm>
          <a:prstGeom prst="ellipse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ইডিওজোম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571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62E4D4-C99F-4C1F-8763-17B4BC3A39A9}"/>
              </a:ext>
            </a:extLst>
          </p:cNvPr>
          <p:cNvSpPr txBox="1"/>
          <p:nvPr/>
        </p:nvSpPr>
        <p:spPr>
          <a:xfrm>
            <a:off x="1434903" y="503646"/>
            <a:ext cx="2855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উৎপত্তিঃ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F1DAA3-E979-4D83-965E-D206C4E7F7D6}"/>
              </a:ext>
            </a:extLst>
          </p:cNvPr>
          <p:cNvSpPr txBox="1"/>
          <p:nvPr/>
        </p:nvSpPr>
        <p:spPr>
          <a:xfrm>
            <a:off x="1434903" y="5351363"/>
            <a:ext cx="9805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মসৃণ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এন্ডোপ্লাজমিক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রেটিকুলাম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হতে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0AB8FF-9642-44AA-AA8A-89A3F4763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547" y="490974"/>
            <a:ext cx="9014453" cy="46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8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C558B9-209B-428E-860C-3263445E8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799" y="375725"/>
            <a:ext cx="8593821" cy="6229057"/>
          </a:xfrm>
          <a:prstGeom prst="rect">
            <a:avLst/>
          </a:prstGeom>
        </p:spPr>
      </p:pic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76ACEE5B-7742-4D02-80E9-9D3AC66A128D}"/>
              </a:ext>
            </a:extLst>
          </p:cNvPr>
          <p:cNvSpPr/>
          <p:nvPr/>
        </p:nvSpPr>
        <p:spPr>
          <a:xfrm>
            <a:off x="3124498" y="455055"/>
            <a:ext cx="3742006" cy="748538"/>
          </a:xfrm>
          <a:prstGeom prst="downArrowCallout">
            <a:avLst>
              <a:gd name="adj1" fmla="val 10020"/>
              <a:gd name="adj2" fmla="val 18548"/>
              <a:gd name="adj3" fmla="val 15085"/>
              <a:gd name="adj4" fmla="val 40312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সিস-সিস্টার্না </a:t>
            </a:r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973848C1-47FE-445D-BC37-1EF855FA11AD}"/>
              </a:ext>
            </a:extLst>
          </p:cNvPr>
          <p:cNvSpPr/>
          <p:nvPr/>
        </p:nvSpPr>
        <p:spPr>
          <a:xfrm>
            <a:off x="7203355" y="4628036"/>
            <a:ext cx="2360258" cy="1893453"/>
          </a:xfrm>
          <a:prstGeom prst="upArrowCallout">
            <a:avLst>
              <a:gd name="adj1" fmla="val 7362"/>
              <a:gd name="adj2" fmla="val 15082"/>
              <a:gd name="adj3" fmla="val 25000"/>
              <a:gd name="adj4" fmla="val 30102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 -সিস্টার্না </a:t>
            </a: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F327EAEB-DCB9-43A5-9E83-7DAF59BB4D69}"/>
              </a:ext>
            </a:extLst>
          </p:cNvPr>
          <p:cNvSpPr/>
          <p:nvPr/>
        </p:nvSpPr>
        <p:spPr>
          <a:xfrm>
            <a:off x="4295089" y="-30548"/>
            <a:ext cx="3742006" cy="1333437"/>
          </a:xfrm>
          <a:prstGeom prst="downArrowCallout">
            <a:avLst>
              <a:gd name="adj1" fmla="val 6853"/>
              <a:gd name="adj2" fmla="val 18548"/>
              <a:gd name="adj3" fmla="val 25000"/>
              <a:gd name="adj4" fmla="val 27645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সিস-ফেইস </a:t>
            </a:r>
          </a:p>
        </p:txBody>
      </p:sp>
      <p:sp>
        <p:nvSpPr>
          <p:cNvPr id="9" name="Callout: Up Arrow 8">
            <a:extLst>
              <a:ext uri="{FF2B5EF4-FFF2-40B4-BE49-F238E27FC236}">
                <a16:creationId xmlns:a16="http://schemas.microsoft.com/office/drawing/2014/main" id="{DFC414D7-1663-4894-B06A-39CEDC0ADB79}"/>
              </a:ext>
            </a:extLst>
          </p:cNvPr>
          <p:cNvSpPr/>
          <p:nvPr/>
        </p:nvSpPr>
        <p:spPr>
          <a:xfrm>
            <a:off x="4753212" y="4531571"/>
            <a:ext cx="2360258" cy="1618854"/>
          </a:xfrm>
          <a:prstGeom prst="upArrowCallout">
            <a:avLst>
              <a:gd name="adj1" fmla="val 7362"/>
              <a:gd name="adj2" fmla="val 15082"/>
              <a:gd name="adj3" fmla="val 25000"/>
              <a:gd name="adj4" fmla="val 48180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 –ফেইস </a:t>
            </a:r>
          </a:p>
        </p:txBody>
      </p:sp>
      <p:sp>
        <p:nvSpPr>
          <p:cNvPr id="10" name="Callout: Right Arrow 9">
            <a:extLst>
              <a:ext uri="{FF2B5EF4-FFF2-40B4-BE49-F238E27FC236}">
                <a16:creationId xmlns:a16="http://schemas.microsoft.com/office/drawing/2014/main" id="{E6C912AD-244D-4B81-9AF0-EA1980C28EF1}"/>
              </a:ext>
            </a:extLst>
          </p:cNvPr>
          <p:cNvSpPr/>
          <p:nvPr/>
        </p:nvSpPr>
        <p:spPr>
          <a:xfrm>
            <a:off x="0" y="2793508"/>
            <a:ext cx="3446583" cy="1738063"/>
          </a:xfrm>
          <a:prstGeom prst="rightArrowCallout">
            <a:avLst>
              <a:gd name="adj1" fmla="val 15287"/>
              <a:gd name="adj2" fmla="val 33094"/>
              <a:gd name="adj3" fmla="val 26618"/>
              <a:gd name="adj4" fmla="val 4779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মেডিয়্যাল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সিস্টার্নি </a:t>
            </a:r>
          </a:p>
        </p:txBody>
      </p:sp>
      <p:sp>
        <p:nvSpPr>
          <p:cNvPr id="11" name="Callout: Right Arrow 10">
            <a:extLst>
              <a:ext uri="{FF2B5EF4-FFF2-40B4-BE49-F238E27FC236}">
                <a16:creationId xmlns:a16="http://schemas.microsoft.com/office/drawing/2014/main" id="{357B7472-2853-43F8-B569-61C961E6D4F0}"/>
              </a:ext>
            </a:extLst>
          </p:cNvPr>
          <p:cNvSpPr/>
          <p:nvPr/>
        </p:nvSpPr>
        <p:spPr>
          <a:xfrm rot="1874696">
            <a:off x="1240433" y="1266871"/>
            <a:ext cx="4133575" cy="1738063"/>
          </a:xfrm>
          <a:prstGeom prst="rightArrowCallout">
            <a:avLst>
              <a:gd name="adj1" fmla="val 15287"/>
              <a:gd name="adj2" fmla="val 33094"/>
              <a:gd name="adj3" fmla="val 26618"/>
              <a:gd name="adj4" fmla="val 41673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সিস্টার্নি </a:t>
            </a:r>
          </a:p>
        </p:txBody>
      </p:sp>
      <p:sp>
        <p:nvSpPr>
          <p:cNvPr id="13" name="Callout: Left Arrow 12">
            <a:extLst>
              <a:ext uri="{FF2B5EF4-FFF2-40B4-BE49-F238E27FC236}">
                <a16:creationId xmlns:a16="http://schemas.microsoft.com/office/drawing/2014/main" id="{52350FCE-87C8-4FD3-8E2C-5678AD3698B2}"/>
              </a:ext>
            </a:extLst>
          </p:cNvPr>
          <p:cNvSpPr/>
          <p:nvPr/>
        </p:nvSpPr>
        <p:spPr>
          <a:xfrm>
            <a:off x="7896912" y="719464"/>
            <a:ext cx="3005797" cy="748537"/>
          </a:xfrm>
          <a:prstGeom prst="leftArrowCallou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ভেসিকল </a:t>
            </a:r>
          </a:p>
        </p:txBody>
      </p:sp>
      <p:sp>
        <p:nvSpPr>
          <p:cNvPr id="15" name="Callout: Left Arrow 14">
            <a:extLst>
              <a:ext uri="{FF2B5EF4-FFF2-40B4-BE49-F238E27FC236}">
                <a16:creationId xmlns:a16="http://schemas.microsoft.com/office/drawing/2014/main" id="{57FABAFF-06F6-4C7A-96AE-D44857C25B85}"/>
              </a:ext>
            </a:extLst>
          </p:cNvPr>
          <p:cNvSpPr/>
          <p:nvPr/>
        </p:nvSpPr>
        <p:spPr>
          <a:xfrm>
            <a:off x="9026455" y="1510415"/>
            <a:ext cx="3005797" cy="748537"/>
          </a:xfrm>
          <a:prstGeom prst="leftArrowCallou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ভ্যাকুওল</a:t>
            </a:r>
          </a:p>
        </p:txBody>
      </p:sp>
    </p:spTree>
    <p:extLst>
      <p:ext uri="{BB962C8B-B14F-4D97-AF65-F5344CB8AC3E}">
        <p14:creationId xmlns:p14="http://schemas.microsoft.com/office/powerpoint/2010/main" val="136837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879B4F-2A3E-4621-B257-5A74BA565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157" y="11992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09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E2C7DF-A24D-4AAF-BAA2-81B2C0D68ED6}"/>
              </a:ext>
            </a:extLst>
          </p:cNvPr>
          <p:cNvSpPr txBox="1"/>
          <p:nvPr/>
        </p:nvSpPr>
        <p:spPr>
          <a:xfrm>
            <a:off x="1491175" y="872197"/>
            <a:ext cx="3193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15E088-2D2F-4894-95BD-DCA00A36A1F4}"/>
              </a:ext>
            </a:extLst>
          </p:cNvPr>
          <p:cNvSpPr/>
          <p:nvPr/>
        </p:nvSpPr>
        <p:spPr>
          <a:xfrm>
            <a:off x="872198" y="1885070"/>
            <a:ext cx="9922412" cy="1853419"/>
          </a:xfrm>
          <a:prstGeom prst="ellipse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গলগি বডি-র  আবরণীতে ৬০% প্রোটিন,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৪০% লিপিড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966811-D569-427B-A063-6E2F301CAC8E}"/>
              </a:ext>
            </a:extLst>
          </p:cNvPr>
          <p:cNvSpPr/>
          <p:nvPr/>
        </p:nvSpPr>
        <p:spPr>
          <a:xfrm>
            <a:off x="1758462" y="4164037"/>
            <a:ext cx="8792307" cy="196947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এছাড়া এতে ফ্যাটি অ্যাসিড, ভিটামিন –K,ক্যারোটিন  ও বিভিন্ন ধরনের এনজাইম থাকে । </a:t>
            </a:r>
          </a:p>
        </p:txBody>
      </p:sp>
    </p:spTree>
    <p:extLst>
      <p:ext uri="{BB962C8B-B14F-4D97-AF65-F5344CB8AC3E}">
        <p14:creationId xmlns:p14="http://schemas.microsoft.com/office/powerpoint/2010/main" val="397608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1066</TotalTime>
  <Words>1215</Words>
  <Application>Microsoft Office PowerPoint</Application>
  <PresentationFormat>Widescreen</PresentationFormat>
  <Paragraphs>173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Monirul Islam Bhuiyan</dc:creator>
  <cp:lastModifiedBy>Mohammed Monirul Islam Bhuiyan</cp:lastModifiedBy>
  <cp:revision>93</cp:revision>
  <dcterms:created xsi:type="dcterms:W3CDTF">2020-09-05T15:19:41Z</dcterms:created>
  <dcterms:modified xsi:type="dcterms:W3CDTF">2020-09-15T13:05:32Z</dcterms:modified>
</cp:coreProperties>
</file>