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80" r:id="rId2"/>
    <p:sldId id="282" r:id="rId3"/>
    <p:sldId id="258" r:id="rId4"/>
    <p:sldId id="259" r:id="rId5"/>
    <p:sldId id="296" r:id="rId6"/>
    <p:sldId id="261" r:id="rId7"/>
    <p:sldId id="262" r:id="rId8"/>
    <p:sldId id="265" r:id="rId9"/>
    <p:sldId id="266" r:id="rId10"/>
    <p:sldId id="267" r:id="rId11"/>
    <p:sldId id="273" r:id="rId12"/>
    <p:sldId id="274" r:id="rId13"/>
    <p:sldId id="278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286" r:id="rId22"/>
    <p:sldId id="299" r:id="rId23"/>
    <p:sldId id="310" r:id="rId24"/>
    <p:sldId id="300" r:id="rId25"/>
    <p:sldId id="284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82E8AB3-281A-43E4-B33F-6119F75A35BF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8097A03-1320-4AEB-9D83-B639CEB01B5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50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AB3-281A-43E4-B33F-6119F75A35BF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7A03-1320-4AEB-9D83-B639CEB0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AB3-281A-43E4-B33F-6119F75A35BF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7A03-1320-4AEB-9D83-B639CEB01B5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095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AB3-281A-43E4-B33F-6119F75A35BF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7A03-1320-4AEB-9D83-B639CEB01B5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553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AB3-281A-43E4-B33F-6119F75A35BF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7A03-1320-4AEB-9D83-B639CEB0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57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AB3-281A-43E4-B33F-6119F75A35BF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7A03-1320-4AEB-9D83-B639CEB01B5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359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AB3-281A-43E4-B33F-6119F75A35BF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7A03-1320-4AEB-9D83-B639CEB01B5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135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AB3-281A-43E4-B33F-6119F75A35BF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7A03-1320-4AEB-9D83-B639CEB01B5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147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AB3-281A-43E4-B33F-6119F75A35BF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7A03-1320-4AEB-9D83-B639CEB01B5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17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AB3-281A-43E4-B33F-6119F75A35BF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7A03-1320-4AEB-9D83-B639CEB0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0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AB3-281A-43E4-B33F-6119F75A35BF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7A03-1320-4AEB-9D83-B639CEB01B5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12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AB3-281A-43E4-B33F-6119F75A35BF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7A03-1320-4AEB-9D83-B639CEB0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0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AB3-281A-43E4-B33F-6119F75A35BF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7A03-1320-4AEB-9D83-B639CEB01B53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8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AB3-281A-43E4-B33F-6119F75A35BF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7A03-1320-4AEB-9D83-B639CEB01B5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18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AB3-281A-43E4-B33F-6119F75A35BF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7A03-1320-4AEB-9D83-B639CEB0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7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AB3-281A-43E4-B33F-6119F75A35BF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7A03-1320-4AEB-9D83-B639CEB01B5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18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AB3-281A-43E4-B33F-6119F75A35BF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7A03-1320-4AEB-9D83-B639CEB0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1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2E8AB3-281A-43E4-B33F-6119F75A35BF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097A03-1320-4AEB-9D83-B639CEB0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4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95600" y="90273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923544" y="1063586"/>
            <a:ext cx="7162800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0070C0"/>
                </a:solidFill>
                <a:latin typeface="Bauhaus 93" pitchFamily="82" charset="0"/>
              </a:rPr>
              <a:t>Welcome</a:t>
            </a:r>
            <a:endParaRPr lang="en-US" sz="11500" b="1" dirty="0">
              <a:solidFill>
                <a:srgbClr val="0070C0"/>
              </a:solidFill>
              <a:latin typeface="Bauhaus 93" pitchFamily="82" charset="0"/>
            </a:endParaRPr>
          </a:p>
        </p:txBody>
      </p:sp>
      <p:pic>
        <p:nvPicPr>
          <p:cNvPr id="12" name="Picture 11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213" y="4070422"/>
            <a:ext cx="2081310" cy="1644578"/>
          </a:xfrm>
          <a:prstGeom prst="rect">
            <a:avLst/>
          </a:prstGeom>
        </p:spPr>
      </p:pic>
      <p:pic>
        <p:nvPicPr>
          <p:cNvPr id="6" name="Picture 5" descr="E:\Picture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580" y="2857540"/>
            <a:ext cx="3704633" cy="145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663883" cy="1314742"/>
          </a:xfrm>
          <a:prstGeom prst="rect">
            <a:avLst/>
          </a:prstGeom>
        </p:spPr>
      </p:pic>
      <p:pic>
        <p:nvPicPr>
          <p:cNvPr id="8" name="Picture 7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117" y="1"/>
            <a:ext cx="1663883" cy="1314742"/>
          </a:xfrm>
          <a:prstGeom prst="rect">
            <a:avLst/>
          </a:prstGeom>
        </p:spPr>
      </p:pic>
      <p:pic>
        <p:nvPicPr>
          <p:cNvPr id="11" name="Picture 10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47" y="4226065"/>
            <a:ext cx="1884334" cy="1488935"/>
          </a:xfrm>
          <a:prstGeom prst="rect">
            <a:avLst/>
          </a:prstGeom>
        </p:spPr>
      </p:pic>
      <p:pic>
        <p:nvPicPr>
          <p:cNvPr id="13" name="Picture 12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226" y="4842625"/>
            <a:ext cx="1057657" cy="2015375"/>
          </a:xfrm>
          <a:prstGeom prst="rect">
            <a:avLst/>
          </a:prstGeom>
        </p:spPr>
      </p:pic>
      <p:pic>
        <p:nvPicPr>
          <p:cNvPr id="16" name="Picture 1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82" y="5982786"/>
            <a:ext cx="1107635" cy="8752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25810"/>
            <a:ext cx="3170396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2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E:\Picture\Piocture 2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67" y="420511"/>
            <a:ext cx="7549444" cy="422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4572000"/>
            <a:ext cx="1676401" cy="2286003"/>
          </a:xfrm>
          <a:prstGeom prst="rect">
            <a:avLst/>
          </a:prstGeom>
        </p:spPr>
      </p:pic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2"/>
            <a:ext cx="1295398" cy="1714429"/>
          </a:xfrm>
          <a:prstGeom prst="rect">
            <a:avLst/>
          </a:prstGeom>
        </p:spPr>
      </p:pic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2"/>
            <a:ext cx="1600201" cy="1447797"/>
          </a:xfrm>
          <a:prstGeom prst="rect">
            <a:avLst/>
          </a:prstGeom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64" y="4953000"/>
            <a:ext cx="2446164" cy="190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2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510" y="952119"/>
            <a:ext cx="7391400" cy="3581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smtClean="0">
                <a:solidFill>
                  <a:schemeClr val="tx2"/>
                </a:solidFill>
                <a:latin typeface="Rockwell Extra Bold" pitchFamily="18" charset="0"/>
                <a:cs typeface="NikoshBAN" pitchFamily="2" charset="0"/>
              </a:rPr>
              <a:t>Lesson : </a:t>
            </a:r>
            <a:endParaRPr lang="en-US" sz="6000" dirty="0">
              <a:solidFill>
                <a:schemeClr val="tx2"/>
              </a:solidFill>
              <a:latin typeface="Rockwell Extra Bold" pitchFamily="18" charset="0"/>
              <a:cs typeface="NikoshBAN" pitchFamily="2" charset="0"/>
            </a:endParaRPr>
          </a:p>
          <a:p>
            <a:pPr algn="ctr"/>
            <a:endParaRPr lang="en-US" sz="60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Showcard Gothic" pitchFamily="82" charset="0"/>
                <a:cs typeface="NikoshBAN" pitchFamily="2" charset="0"/>
              </a:rPr>
              <a:t>A friend in need is a friend indeed </a:t>
            </a:r>
            <a:endParaRPr lang="en-US" sz="3200" b="1" dirty="0">
              <a:solidFill>
                <a:srgbClr val="7030A0"/>
              </a:solidFill>
              <a:latin typeface="Showcard Gothic" pitchFamily="82" charset="0"/>
              <a:cs typeface="NikoshBAN" pitchFamily="2" charset="0"/>
            </a:endParaRPr>
          </a:p>
        </p:txBody>
      </p:sp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384" y="228600"/>
            <a:ext cx="2420866" cy="1871940"/>
          </a:xfrm>
          <a:prstGeom prst="rect">
            <a:avLst/>
          </a:prstGeom>
        </p:spPr>
      </p:pic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3502194"/>
            <a:ext cx="4743450" cy="1579146"/>
          </a:xfrm>
          <a:prstGeom prst="rect">
            <a:avLst/>
          </a:prstGeom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51510" y="2284177"/>
            <a:ext cx="7391400" cy="4586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Completing Story</a:t>
            </a:r>
          </a:p>
        </p:txBody>
      </p:sp>
    </p:spTree>
    <p:extLst>
      <p:ext uri="{BB962C8B-B14F-4D97-AF65-F5344CB8AC3E}">
        <p14:creationId xmlns:p14="http://schemas.microsoft.com/office/powerpoint/2010/main" val="10494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1" y="1847673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After reading </a:t>
            </a:r>
            <a:r>
              <a:rPr lang="en-US" sz="36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this lesson students will be able to-</a:t>
            </a:r>
          </a:p>
        </p:txBody>
      </p:sp>
      <p:sp>
        <p:nvSpPr>
          <p:cNvPr id="3" name="Rectangle 2"/>
          <p:cNvSpPr/>
          <p:nvPr/>
        </p:nvSpPr>
        <p:spPr>
          <a:xfrm>
            <a:off x="641178" y="3048001"/>
            <a:ext cx="6978822" cy="2971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 smtClean="0">
              <a:solidFill>
                <a:srgbClr val="00B0F0"/>
              </a:solidFill>
              <a:latin typeface="Agency FB" panose="020B0503020202020204" pitchFamily="34" charset="0"/>
              <a:cs typeface="Mongolian Baiti" pitchFamily="66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9150" y="685800"/>
            <a:ext cx="74676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FF0000"/>
                </a:solidFill>
                <a:latin typeface="Showcard Gothic" pitchFamily="82" charset="0"/>
                <a:cs typeface="Times New Roman" pitchFamily="18" charset="0"/>
              </a:rPr>
              <a:t>Learning Outcomes</a:t>
            </a:r>
            <a:endParaRPr lang="en-US" sz="5400" b="1" dirty="0">
              <a:solidFill>
                <a:srgbClr val="FF0000"/>
              </a:solidFill>
              <a:latin typeface="Showcard Gothic" pitchFamily="82" charset="0"/>
              <a:cs typeface="Times New Roman" pitchFamily="18" charset="0"/>
            </a:endParaRPr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200" y="5850312"/>
            <a:ext cx="3154678" cy="1500976"/>
          </a:xfrm>
          <a:prstGeom prst="rect">
            <a:avLst/>
          </a:prstGeom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1" y="228600"/>
            <a:ext cx="1899573" cy="1500976"/>
          </a:xfrm>
          <a:prstGeom prst="rect">
            <a:avLst/>
          </a:prstGeom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532" y="5012114"/>
            <a:ext cx="1756483" cy="2015375"/>
          </a:xfrm>
          <a:prstGeom prst="rect">
            <a:avLst/>
          </a:prstGeom>
        </p:spPr>
      </p:pic>
      <p:pic>
        <p:nvPicPr>
          <p:cNvPr id="8" name="Picture 7" descr="imag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" y="0"/>
            <a:ext cx="848828" cy="11234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297" y="3352800"/>
            <a:ext cx="7436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1.Know the benefit of reading story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819150" y="4267200"/>
            <a:ext cx="672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2.Ask and Answer the Question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852711" y="5105400"/>
            <a:ext cx="585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3.Learn how to write a story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919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E:\Picture\Piocture 2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6002909" cy="449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344" y="4842628"/>
            <a:ext cx="1057657" cy="2015375"/>
          </a:xfrm>
          <a:prstGeom prst="rect">
            <a:avLst/>
          </a:prstGeom>
        </p:spPr>
      </p:pic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3"/>
            <a:ext cx="848828" cy="1123404"/>
          </a:xfrm>
          <a:prstGeom prst="rect">
            <a:avLst/>
          </a:prstGeom>
        </p:spPr>
      </p:pic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368" y="3"/>
            <a:ext cx="806633" cy="1230516"/>
          </a:xfrm>
          <a:prstGeom prst="rect">
            <a:avLst/>
          </a:prstGeom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64" y="5510439"/>
            <a:ext cx="1705421" cy="13475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7657" y="4953000"/>
            <a:ext cx="6388687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Bernard MT Condensed" pitchFamily="18" charset="0"/>
              </a:rPr>
              <a:t>There were two friends. They lived in a certain village.</a:t>
            </a:r>
            <a:endParaRPr lang="en-US" sz="36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8" name="Picture 4" descr="E:\Picture\images (2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067" y="0"/>
            <a:ext cx="2157989" cy="464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Picture\images (1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100" y="3"/>
            <a:ext cx="3420533" cy="464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07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969" y="4020890"/>
            <a:ext cx="807437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One day they were passing through a jungle.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They promised that they would help each other at the time of danger.</a:t>
            </a:r>
          </a:p>
          <a:p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0" name="Picture 2" descr="E:\Picture\download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1" y="319768"/>
            <a:ext cx="7833079" cy="36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E:\Picture\Piocture 2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66" y="378258"/>
            <a:ext cx="2834923" cy="358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09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Picture\download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58795"/>
            <a:ext cx="6749716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E:\Picture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125202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E:\Picture\Piocture 2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30871"/>
            <a:ext cx="2531533" cy="401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4921871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Bernard MT Condensed" pitchFamily="18" charset="0"/>
              </a:rPr>
              <a:t>Suddenly they saw a bear coming towards them. Both of them got afraid.</a:t>
            </a:r>
            <a:endParaRPr lang="en-US" sz="3600" dirty="0">
              <a:solidFill>
                <a:srgbClr val="00B050"/>
              </a:solidFill>
              <a:latin typeface="Bernard MT Condensed" pitchFamily="18" charset="0"/>
            </a:endParaRPr>
          </a:p>
        </p:txBody>
      </p:sp>
      <p:pic>
        <p:nvPicPr>
          <p:cNvPr id="7" name="Picture 3" descr="E:\Picture\images (2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8795"/>
            <a:ext cx="304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18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0710" y="4105364"/>
            <a:ext cx="77074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ernard MT Condensed" pitchFamily="18" charset="0"/>
              </a:rPr>
              <a:t>One of them knew how to climb up a tree.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Bernard MT Condensed" pitchFamily="18" charset="0"/>
              </a:rPr>
              <a:t>So, he climbed up a nearby tree without thinking about his friend.</a:t>
            </a:r>
            <a:endParaRPr lang="en-US" sz="36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pic>
        <p:nvPicPr>
          <p:cNvPr id="3" name="Picture 4" descr="E:\Picture\Piocture 2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11" y="990600"/>
            <a:ext cx="8382000" cy="307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E:\Picture\download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11" y="939753"/>
            <a:ext cx="4445000" cy="31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17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Picture\Piocture 2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11" y="609600"/>
            <a:ext cx="6172200" cy="345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4572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ernard MT Condensed" pitchFamily="18" charset="0"/>
              </a:rPr>
              <a:t>The other was fatty and did not know how to climb up a tree.</a:t>
            </a:r>
            <a:endParaRPr lang="en-US" sz="3600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1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48006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Bernard MT Condensed" pitchFamily="18" charset="0"/>
              </a:rPr>
              <a:t>But he knew that a bear does not touch a dead body.</a:t>
            </a:r>
            <a:endParaRPr lang="en-US" sz="36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pic>
        <p:nvPicPr>
          <p:cNvPr id="3" name="Picture 7" descr="E:\Picture\Piocture 2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37" y="381000"/>
            <a:ext cx="809372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Picture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02089"/>
            <a:ext cx="3848286" cy="21702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0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Picture\Piocture 2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111" y="609600"/>
            <a:ext cx="5715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554" y="3845899"/>
            <a:ext cx="8875889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Bernard MT Condensed" pitchFamily="18" charset="0"/>
                <a:cs typeface="NikoshBAN" pitchFamily="2" charset="0"/>
              </a:rPr>
              <a:t>So he fell flat on the ground like a dead person and stopped breathing. </a:t>
            </a:r>
            <a:r>
              <a:rPr lang="en-US" sz="3600" dirty="0" smtClean="0">
                <a:solidFill>
                  <a:srgbClr val="7030A0"/>
                </a:solidFill>
                <a:latin typeface="Bernard MT Condensed" pitchFamily="18" charset="0"/>
                <a:cs typeface="NikoshBAN" pitchFamily="2" charset="0"/>
              </a:rPr>
              <a:t>The bear came near him, smelt him all over the body and thought him to be a dead  man.</a:t>
            </a:r>
            <a:endParaRPr lang="en-US" sz="3600" dirty="0">
              <a:solidFill>
                <a:srgbClr val="7030A0"/>
              </a:solidFill>
              <a:latin typeface="Bernard MT Condensed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5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85801"/>
            <a:ext cx="7162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NikoshBAN"/>
                <a:cs typeface="Times New Roman" pitchFamily="18" charset="0"/>
              </a:rPr>
              <a:t>MD.ABDUR ROUF</a:t>
            </a:r>
            <a:endParaRPr lang="en-US" sz="4000" b="1" dirty="0">
              <a:solidFill>
                <a:srgbClr val="0070C0"/>
              </a:solidFill>
              <a:latin typeface="NikoshBAN"/>
              <a:cs typeface="Times New Roman" pitchFamily="18" charset="0"/>
            </a:endParaRPr>
          </a:p>
          <a:p>
            <a:pPr algn="ctr"/>
            <a:endParaRPr lang="en-US" sz="3200" dirty="0" smtClean="0">
              <a:solidFill>
                <a:srgbClr val="FF0000"/>
              </a:solidFill>
              <a:latin typeface="NikoshBAN"/>
              <a:cs typeface="Times New Roman" pitchFamily="18" charset="0"/>
            </a:endParaRPr>
          </a:p>
          <a:p>
            <a:pPr algn="ctr"/>
            <a:endParaRPr lang="en-US" sz="3200" dirty="0" smtClean="0">
              <a:solidFill>
                <a:srgbClr val="FF0000"/>
              </a:solidFill>
              <a:latin typeface="NikoshBAN"/>
              <a:cs typeface="Times New Roman" pitchFamily="18" charset="0"/>
            </a:endParaRPr>
          </a:p>
          <a:p>
            <a:pPr algn="ctr"/>
            <a:endParaRPr lang="en-US" sz="3200" dirty="0" smtClean="0">
              <a:solidFill>
                <a:srgbClr val="FF0000"/>
              </a:solidFill>
              <a:latin typeface="NikoshBAN"/>
              <a:cs typeface="Times New Roman" pitchFamily="18" charset="0"/>
            </a:endParaRPr>
          </a:p>
          <a:p>
            <a:pPr algn="ctr"/>
            <a:endParaRPr lang="en-US" sz="3200" dirty="0" smtClean="0">
              <a:solidFill>
                <a:srgbClr val="FF0000"/>
              </a:solidFill>
              <a:latin typeface="NikoshBAN"/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srgbClr val="FF0000"/>
              </a:solidFill>
              <a:latin typeface="NikoshBAN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NikoshBAN"/>
                <a:cs typeface="Times New Roman" pitchFamily="18" charset="0"/>
              </a:rPr>
              <a:t>Lecturer of English</a:t>
            </a:r>
          </a:p>
          <a:p>
            <a:pPr algn="ctr"/>
            <a:r>
              <a:rPr lang="en-US" sz="2400" dirty="0" err="1" smtClean="0">
                <a:solidFill>
                  <a:srgbClr val="7030A0"/>
                </a:solidFill>
                <a:latin typeface="NikoshBAN"/>
                <a:cs typeface="Times New Roman" pitchFamily="18" charset="0"/>
              </a:rPr>
              <a:t>Khalna</a:t>
            </a:r>
            <a:r>
              <a:rPr lang="en-US" sz="2400" dirty="0" smtClean="0">
                <a:solidFill>
                  <a:srgbClr val="7030A0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/>
                <a:cs typeface="Times New Roman" pitchFamily="18" charset="0"/>
              </a:rPr>
              <a:t>Islamia</a:t>
            </a:r>
            <a:r>
              <a:rPr lang="en-US" sz="2400" dirty="0">
                <a:solidFill>
                  <a:srgbClr val="7030A0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/>
                <a:cs typeface="Times New Roman" pitchFamily="18" charset="0"/>
              </a:rPr>
              <a:t>Fazil</a:t>
            </a:r>
            <a:r>
              <a:rPr lang="en-US" sz="2400" dirty="0" smtClean="0">
                <a:solidFill>
                  <a:srgbClr val="7030A0"/>
                </a:solidFill>
                <a:latin typeface="NikoshBAN"/>
                <a:cs typeface="Times New Roman" pitchFamily="18" charset="0"/>
              </a:rPr>
              <a:t>(Degree) Madrasah</a:t>
            </a:r>
            <a:r>
              <a:rPr lang="en-US" sz="2400" dirty="0" smtClean="0">
                <a:solidFill>
                  <a:srgbClr val="7030A0"/>
                </a:solidFill>
                <a:latin typeface="NikoshB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/>
                <a:cs typeface="Times New Roman" pitchFamily="18" charset="0"/>
              </a:rPr>
              <a:t>Patnitala,Naogaon</a:t>
            </a:r>
            <a:r>
              <a:rPr lang="en-US" sz="2400" dirty="0" smtClean="0">
                <a:solidFill>
                  <a:srgbClr val="7030A0"/>
                </a:solidFill>
                <a:latin typeface="NikoshBAN"/>
                <a:cs typeface="Times New Roman" pitchFamily="18" charset="0"/>
              </a:rPr>
              <a:t>.</a:t>
            </a:r>
            <a:endParaRPr lang="en-US" sz="2400" dirty="0" smtClean="0">
              <a:solidFill>
                <a:srgbClr val="7030A0"/>
              </a:solidFill>
              <a:latin typeface="NikoshBAN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NikoshBAN"/>
                <a:cs typeface="Times New Roman" pitchFamily="18" charset="0"/>
              </a:rPr>
              <a:t>Email</a:t>
            </a:r>
            <a:r>
              <a:rPr lang="en-US" sz="2400" dirty="0">
                <a:solidFill>
                  <a:srgbClr val="7030A0"/>
                </a:solidFill>
                <a:latin typeface="NikoshBAN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7030A0"/>
                </a:solidFill>
                <a:latin typeface="NikoshBAN"/>
                <a:cs typeface="Times New Roman" pitchFamily="18" charset="0"/>
              </a:rPr>
              <a:t>rouf301285</a:t>
            </a:r>
            <a:r>
              <a:rPr lang="en-US" sz="2400" dirty="0" smtClean="0">
                <a:solidFill>
                  <a:srgbClr val="7030A0"/>
                </a:solidFill>
                <a:latin typeface="NikoshBAN"/>
                <a:cs typeface="Times New Roman" pitchFamily="18" charset="0"/>
              </a:rPr>
              <a:t>@gmail.com</a:t>
            </a:r>
            <a:endParaRPr lang="en-US" sz="2400" dirty="0" smtClean="0">
              <a:solidFill>
                <a:srgbClr val="7030A0"/>
              </a:solidFill>
              <a:latin typeface="NikoshBAN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00B0F0"/>
                </a:solidFill>
                <a:latin typeface="NikoshBAN"/>
                <a:cs typeface="Times New Roman" pitchFamily="18" charset="0"/>
              </a:rPr>
              <a:t>Mobile</a:t>
            </a:r>
            <a:r>
              <a:rPr lang="en-US" sz="3200" dirty="0" smtClean="0">
                <a:solidFill>
                  <a:srgbClr val="00B050"/>
                </a:solidFill>
                <a:latin typeface="NikoshBAN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00B050"/>
                </a:solidFill>
                <a:latin typeface="Arial Rounded MT Bold" pitchFamily="34" charset="0"/>
                <a:cs typeface="Times New Roman" pitchFamily="18" charset="0"/>
              </a:rPr>
              <a:t>01767650169</a:t>
            </a:r>
            <a:endParaRPr lang="en-US" sz="3200" dirty="0">
              <a:solidFill>
                <a:srgbClr val="00B050"/>
              </a:solidFill>
              <a:latin typeface="Arial Rounded MT Bold" pitchFamily="34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685801"/>
            <a:ext cx="7815072" cy="5355312"/>
          </a:xfrm>
          <a:prstGeom prst="round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344" y="4842628"/>
            <a:ext cx="1057657" cy="2015375"/>
          </a:xfrm>
          <a:prstGeom prst="rect">
            <a:avLst/>
          </a:prstGeom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3"/>
            <a:ext cx="1697656" cy="2246809"/>
          </a:xfrm>
          <a:prstGeom prst="rect">
            <a:avLst/>
          </a:prstGeom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164" y="3"/>
            <a:ext cx="1472838" cy="2246809"/>
          </a:xfrm>
          <a:prstGeom prst="rect">
            <a:avLst/>
          </a:prstGeom>
        </p:spPr>
      </p:pic>
      <p:pic>
        <p:nvPicPr>
          <p:cNvPr id="8" name="Picture 7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64" y="5510439"/>
            <a:ext cx="1705421" cy="1347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239" y="1364601"/>
            <a:ext cx="1899522" cy="244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6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icture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02089"/>
            <a:ext cx="3848286" cy="21702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E:\Picture\Piocture 2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7" y="533400"/>
            <a:ext cx="809372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Picture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54489"/>
            <a:ext cx="3848286" cy="21702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7439" y="4939352"/>
            <a:ext cx="8039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Bernard MT Condensed" pitchFamily="18" charset="0"/>
              </a:rPr>
              <a:t>So, without touching him, it went away slowly and gently.</a:t>
            </a:r>
            <a:endParaRPr lang="en-US" sz="36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2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Picture\Piocture 2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620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344" y="4842628"/>
            <a:ext cx="1057657" cy="2015375"/>
          </a:xfrm>
          <a:prstGeom prst="rect">
            <a:avLst/>
          </a:prstGeom>
        </p:spPr>
      </p:pic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3"/>
            <a:ext cx="848828" cy="1123404"/>
          </a:xfrm>
          <a:prstGeom prst="rect">
            <a:avLst/>
          </a:prstGeom>
        </p:spPr>
      </p:pic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368" y="3"/>
            <a:ext cx="806633" cy="1230516"/>
          </a:xfrm>
          <a:prstGeom prst="rect">
            <a:avLst/>
          </a:prstGeom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64" y="5510439"/>
            <a:ext cx="1705421" cy="13475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8830" y="4419600"/>
            <a:ext cx="7075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ernard MT Condensed" pitchFamily="18" charset="0"/>
              </a:rPr>
              <a:t>The friend who was on the tree saw everything.</a:t>
            </a:r>
            <a:endParaRPr lang="en-US" sz="3600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63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918422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Bernard MT Condensed" pitchFamily="18" charset="0"/>
              </a:rPr>
              <a:t>He got down from the tree , went to his friend and asked eagerly. </a:t>
            </a:r>
            <a:r>
              <a:rPr lang="en-US" sz="3600" dirty="0" smtClean="0">
                <a:solidFill>
                  <a:srgbClr val="0070C0"/>
                </a:solidFill>
                <a:latin typeface="Bernard MT Condensed" pitchFamily="18" charset="0"/>
              </a:rPr>
              <a:t>“ Oh! Dear, what did the bear whisper to your ear?”</a:t>
            </a:r>
            <a:endParaRPr lang="en-US" sz="36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pic>
        <p:nvPicPr>
          <p:cNvPr id="4" name="Picture 2" descr="E:\Picture\images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68" y="172193"/>
            <a:ext cx="5102932" cy="357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E:\Picture\images (2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2193"/>
            <a:ext cx="4343400" cy="36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47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0386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Bernard MT Condensed" pitchFamily="18" charset="0"/>
              </a:rPr>
              <a:t>The other friend said, “ The bear advised me not to trust a friend who leaves his friend alone in time of danger.”</a:t>
            </a:r>
            <a:endParaRPr lang="en-US" sz="3600" dirty="0">
              <a:solidFill>
                <a:srgbClr val="00B050"/>
              </a:solidFill>
              <a:latin typeface="Bernard MT Condensed" pitchFamily="18" charset="0"/>
            </a:endParaRPr>
          </a:p>
        </p:txBody>
      </p:sp>
      <p:pic>
        <p:nvPicPr>
          <p:cNvPr id="3" name="Picture 3" descr="E:\Picture\images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4483" cy="350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Picture\download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209800"/>
            <a:ext cx="6248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E:\Picture\images (1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-5630"/>
            <a:ext cx="5029200" cy="350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48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9600"/>
            <a:ext cx="40386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Bernard MT Condensed" pitchFamily="18" charset="0"/>
              </a:rPr>
              <a:t>Individual Work</a:t>
            </a:r>
            <a:endParaRPr lang="en-US" sz="4000" b="1" dirty="0">
              <a:solidFill>
                <a:srgbClr val="00B050"/>
              </a:solidFill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81200"/>
            <a:ext cx="678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solidFill>
                  <a:srgbClr val="0070C0"/>
                </a:solidFill>
                <a:latin typeface="Bernard MT Condensed" pitchFamily="18" charset="0"/>
                <a:cs typeface="NikoshBAN" pitchFamily="2" charset="0"/>
              </a:rPr>
              <a:t>Where did the two friends live?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Bernard MT Condensed" pitchFamily="18" charset="0"/>
                <a:cs typeface="NikoshBAN" pitchFamily="2" charset="0"/>
              </a:rPr>
              <a:t>What did they promise?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solidFill>
                  <a:srgbClr val="0070C0"/>
                </a:solidFill>
                <a:latin typeface="Bernard MT Condensed" pitchFamily="18" charset="0"/>
                <a:cs typeface="NikoshBAN" pitchFamily="2" charset="0"/>
              </a:rPr>
              <a:t>What did they see?</a:t>
            </a:r>
          </a:p>
          <a:p>
            <a:pPr marL="742950" indent="-742950">
              <a:buFontTx/>
              <a:buAutoNum type="arabicPeriod"/>
            </a:pPr>
            <a:r>
              <a:rPr lang="en-US" sz="3600" dirty="0">
                <a:latin typeface="Bernard MT Condensed" pitchFamily="18" charset="0"/>
                <a:cs typeface="NikoshBAN" pitchFamily="2" charset="0"/>
              </a:rPr>
              <a:t>What did a friend do</a:t>
            </a:r>
            <a:r>
              <a:rPr lang="en-US" sz="3600" dirty="0" smtClean="0">
                <a:latin typeface="Bernard MT Condensed" pitchFamily="18" charset="0"/>
                <a:cs typeface="NikoshBAN" pitchFamily="2" charset="0"/>
              </a:rPr>
              <a:t>?</a:t>
            </a:r>
          </a:p>
          <a:p>
            <a:pPr marL="742950" indent="-742950">
              <a:buFontTx/>
              <a:buAutoNum type="arabicPeriod"/>
            </a:pPr>
            <a:r>
              <a:rPr lang="en-US" sz="3600" dirty="0" smtClean="0">
                <a:solidFill>
                  <a:srgbClr val="0070C0"/>
                </a:solidFill>
                <a:latin typeface="Bernard MT Condensed" pitchFamily="18" charset="0"/>
                <a:cs typeface="NikoshBAN" pitchFamily="2" charset="0"/>
              </a:rPr>
              <a:t>What did an other friend do?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Bernard MT Condensed" pitchFamily="18" charset="0"/>
                <a:cs typeface="NikoshBAN" pitchFamily="2" charset="0"/>
              </a:rPr>
              <a:t>What did the bear do?</a:t>
            </a:r>
          </a:p>
          <a:p>
            <a:pPr marL="742950" indent="-742950">
              <a:buAutoNum type="arabicPeriod"/>
            </a:pPr>
            <a:endParaRPr lang="en-US" sz="3600" dirty="0">
              <a:latin typeface="Bernard MT Condensed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09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344" y="4842628"/>
            <a:ext cx="1057657" cy="2015375"/>
          </a:xfrm>
          <a:prstGeom prst="rect">
            <a:avLst/>
          </a:prstGeom>
        </p:spPr>
      </p:pic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3"/>
            <a:ext cx="848828" cy="1123404"/>
          </a:xfrm>
          <a:prstGeom prst="rect">
            <a:avLst/>
          </a:prstGeom>
        </p:spPr>
      </p:pic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368" y="3"/>
            <a:ext cx="806633" cy="1230516"/>
          </a:xfrm>
          <a:prstGeom prst="rect">
            <a:avLst/>
          </a:prstGeom>
        </p:spPr>
      </p:pic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64" y="5510439"/>
            <a:ext cx="1705421" cy="13475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561705"/>
            <a:ext cx="54864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Bernard MT Condensed" pitchFamily="18" charset="0"/>
              </a:rPr>
              <a:t>HOMEWORK</a:t>
            </a:r>
            <a:endParaRPr lang="en-US" sz="5400" b="1" dirty="0">
              <a:solidFill>
                <a:srgbClr val="00B050"/>
              </a:solidFill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7432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Bernard MT Condensed" pitchFamily="18" charset="0"/>
              </a:rPr>
              <a:t>Write the story from your own idea.</a:t>
            </a:r>
            <a:endParaRPr lang="en-US" sz="48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58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21064082">
            <a:off x="-109424" y="2100576"/>
            <a:ext cx="9568556" cy="2282514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B0F0"/>
                </a:solidFill>
                <a:latin typeface="Stencil" pitchFamily="82" charset="0"/>
              </a:rPr>
              <a:t>Thank you</a:t>
            </a:r>
            <a:endParaRPr lang="en-US" sz="6000" b="1" dirty="0">
              <a:solidFill>
                <a:srgbClr val="00B0F0"/>
              </a:solidFill>
              <a:latin typeface="Stencil" pitchFamily="82" charset="0"/>
            </a:endParaRPr>
          </a:p>
        </p:txBody>
      </p:sp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554" y="4156937"/>
            <a:ext cx="4038600" cy="3191161"/>
          </a:xfrm>
          <a:prstGeom prst="rect">
            <a:avLst/>
          </a:prstGeom>
        </p:spPr>
      </p:pic>
      <p:pic>
        <p:nvPicPr>
          <p:cNvPr id="6" name="Picture 5" descr="han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22622"/>
            <a:ext cx="2819400" cy="13716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712" y="5752518"/>
            <a:ext cx="773534" cy="1105482"/>
          </a:xfrm>
          <a:prstGeom prst="rect">
            <a:avLst/>
          </a:prstGeom>
        </p:spPr>
      </p:pic>
      <p:pic>
        <p:nvPicPr>
          <p:cNvPr id="8" name="Picture 7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1228279" cy="1219200"/>
          </a:xfrm>
          <a:prstGeom prst="rect">
            <a:avLst/>
          </a:prstGeom>
        </p:spPr>
      </p:pic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319212"/>
            <a:ext cx="1053024" cy="1204788"/>
          </a:xfrm>
          <a:prstGeom prst="rect">
            <a:avLst/>
          </a:prstGeom>
        </p:spPr>
      </p:pic>
      <p:pic>
        <p:nvPicPr>
          <p:cNvPr id="10" name="Picture 9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3600"/>
            <a:ext cx="1245249" cy="73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0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/>
        </p:nvSpPr>
        <p:spPr>
          <a:xfrm>
            <a:off x="1295401" y="914400"/>
            <a:ext cx="6490855" cy="38862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61655" y="914404"/>
            <a:ext cx="5791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Class:  XI </a:t>
            </a:r>
          </a:p>
          <a:p>
            <a:pPr algn="ctr"/>
            <a:endParaRPr lang="en-US" sz="40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Sub: English 1st Paper</a:t>
            </a:r>
          </a:p>
          <a:p>
            <a:pPr algn="ctr"/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Time: 45 Minutes</a:t>
            </a:r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00" y="457202"/>
            <a:ext cx="1393513" cy="1101105"/>
          </a:xfrm>
          <a:prstGeom prst="rect">
            <a:avLst/>
          </a:prstGeom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344" y="4842628"/>
            <a:ext cx="1057657" cy="2015375"/>
          </a:xfrm>
          <a:prstGeom prst="rect">
            <a:avLst/>
          </a:prstGeom>
        </p:spPr>
      </p:pic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967" y="-115651"/>
            <a:ext cx="1472838" cy="2246809"/>
          </a:xfrm>
          <a:prstGeom prst="rect">
            <a:avLst/>
          </a:prstGeom>
        </p:spPr>
      </p:pic>
      <p:pic>
        <p:nvPicPr>
          <p:cNvPr id="10" name="Picture 9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64" y="5510439"/>
            <a:ext cx="1705421" cy="13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4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371600"/>
            <a:ext cx="7391400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  <a:latin typeface="Bernard MT Condensed" pitchFamily="18" charset="0"/>
              </a:rPr>
              <a:t>Look at the following pictures and guess  about  the pictures </a:t>
            </a:r>
            <a:r>
              <a:rPr lang="en-US" sz="6000" dirty="0">
                <a:solidFill>
                  <a:srgbClr val="0070C0"/>
                </a:solidFill>
                <a:latin typeface="Bernard MT Condensed" pitchFamily="18" charset="0"/>
              </a:rPr>
              <a:t>.</a:t>
            </a:r>
          </a:p>
        </p:txBody>
      </p:sp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4842628"/>
            <a:ext cx="1981201" cy="2015375"/>
          </a:xfrm>
          <a:prstGeom prst="rect">
            <a:avLst/>
          </a:prstGeom>
        </p:spPr>
      </p:pic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3"/>
            <a:ext cx="1981198" cy="1123404"/>
          </a:xfrm>
          <a:prstGeom prst="rect">
            <a:avLst/>
          </a:prstGeom>
        </p:spPr>
      </p:pic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"/>
            <a:ext cx="1828801" cy="1230516"/>
          </a:xfrm>
          <a:prstGeom prst="rect">
            <a:avLst/>
          </a:prstGeom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64" y="5176532"/>
            <a:ext cx="2293764" cy="1529067"/>
          </a:xfrm>
          <a:prstGeom prst="rect">
            <a:avLst/>
          </a:prstGeom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744" y="4842628"/>
            <a:ext cx="1981201" cy="2015375"/>
          </a:xfrm>
          <a:prstGeom prst="rect">
            <a:avLst/>
          </a:prstGeom>
        </p:spPr>
      </p:pic>
      <p:pic>
        <p:nvPicPr>
          <p:cNvPr id="8" name="Picture 7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" y="3"/>
            <a:ext cx="1981198" cy="1123404"/>
          </a:xfrm>
          <a:prstGeom prst="rect">
            <a:avLst/>
          </a:prstGeom>
        </p:spPr>
      </p:pic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44" y="3"/>
            <a:ext cx="1828801" cy="1230516"/>
          </a:xfrm>
          <a:prstGeom prst="rect">
            <a:avLst/>
          </a:prstGeom>
        </p:spPr>
      </p:pic>
      <p:pic>
        <p:nvPicPr>
          <p:cNvPr id="10" name="Picture 9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20" y="5176532"/>
            <a:ext cx="2293764" cy="152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3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Picture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5410200" cy="567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3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E:\Picture\Piocture 2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7121164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344" y="4842628"/>
            <a:ext cx="1057657" cy="2015375"/>
          </a:xfrm>
          <a:prstGeom prst="rect">
            <a:avLst/>
          </a:prstGeom>
        </p:spPr>
      </p:pic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3"/>
            <a:ext cx="848828" cy="1123404"/>
          </a:xfrm>
          <a:prstGeom prst="rect">
            <a:avLst/>
          </a:prstGeom>
        </p:spPr>
      </p:pic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368" y="3"/>
            <a:ext cx="806633" cy="1230516"/>
          </a:xfrm>
          <a:prstGeom prst="rect">
            <a:avLst/>
          </a:prstGeom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64" y="5510439"/>
            <a:ext cx="1705421" cy="13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2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Picture\Piocture 2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620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344" y="4842628"/>
            <a:ext cx="1057657" cy="2015375"/>
          </a:xfrm>
          <a:prstGeom prst="rect">
            <a:avLst/>
          </a:prstGeom>
        </p:spPr>
      </p:pic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3"/>
            <a:ext cx="848828" cy="1123404"/>
          </a:xfrm>
          <a:prstGeom prst="rect">
            <a:avLst/>
          </a:prstGeom>
        </p:spPr>
      </p:pic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368" y="3"/>
            <a:ext cx="806633" cy="1230516"/>
          </a:xfrm>
          <a:prstGeom prst="rect">
            <a:avLst/>
          </a:prstGeom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64" y="5510439"/>
            <a:ext cx="1705421" cy="13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4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:\Picture\Piocture 2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79" y="990600"/>
            <a:ext cx="809372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842628"/>
            <a:ext cx="1447801" cy="2015375"/>
          </a:xfrm>
          <a:prstGeom prst="rect">
            <a:avLst/>
          </a:prstGeom>
        </p:spPr>
      </p:pic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2"/>
            <a:ext cx="1266662" cy="1676397"/>
          </a:xfrm>
          <a:prstGeom prst="rect">
            <a:avLst/>
          </a:prstGeom>
        </p:spPr>
      </p:pic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"/>
            <a:ext cx="1981201" cy="1676396"/>
          </a:xfrm>
          <a:prstGeom prst="rect">
            <a:avLst/>
          </a:prstGeom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64" y="5181600"/>
            <a:ext cx="1705421" cy="16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E:\Picture\Piocture 2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715000" cy="471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4842628"/>
            <a:ext cx="1981201" cy="2015375"/>
          </a:xfrm>
          <a:prstGeom prst="rect">
            <a:avLst/>
          </a:prstGeom>
        </p:spPr>
      </p:pic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2"/>
            <a:ext cx="1784842" cy="2362197"/>
          </a:xfrm>
          <a:prstGeom prst="rect">
            <a:avLst/>
          </a:prstGeom>
        </p:spPr>
      </p:pic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"/>
            <a:ext cx="1981201" cy="2557344"/>
          </a:xfrm>
          <a:prstGeom prst="rect">
            <a:avLst/>
          </a:prstGeom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64" y="4953000"/>
            <a:ext cx="2410893" cy="190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9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244</TotalTime>
  <Words>347</Words>
  <Application>Microsoft Office PowerPoint</Application>
  <PresentationFormat>On-screen Show (4:3)</PresentationFormat>
  <Paragraphs>54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44</cp:revision>
  <dcterms:created xsi:type="dcterms:W3CDTF">2016-10-01T06:22:03Z</dcterms:created>
  <dcterms:modified xsi:type="dcterms:W3CDTF">2019-08-28T17:36:15Z</dcterms:modified>
</cp:coreProperties>
</file>