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5" r:id="rId19"/>
    <p:sldId id="272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64DF-4E10-47BB-951E-DA8033960A2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FCBA0-50D1-408D-B6BF-EEB0173F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1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4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4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0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4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0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1" y="609600"/>
            <a:ext cx="7946997" cy="5742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971800" y="2514600"/>
            <a:ext cx="27847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88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63799"/>
            <a:ext cx="5067300" cy="6947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43" y="-50800"/>
            <a:ext cx="504665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বিরাম চিহ্নে ব্যবহার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সেমিকোলন </a:t>
            </a:r>
            <a:r>
              <a:rPr lang="bn-IN" sz="3200" b="1" u="sng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;) 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কমা-র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চেয়ে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বেশি কিন্তু দাঁড়ি-র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চেয়ে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কম বিরতি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দেয়ার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জন্য সেমিকোলন ব্যবহৃত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হয়। যেমন-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IN" sz="3200" dirty="0">
                <a:latin typeface="NikoshBAN" pitchFamily="2" charset="0"/>
                <a:cs typeface="NikoshBAN" pitchFamily="2" charset="0"/>
              </a:rPr>
              <a:t>আমরা সবাই সবাইকে ভালবাসি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আসলেই কি সবাই ভালবাসি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bn-IN" sz="3200" u="sng" dirty="0">
                <a:latin typeface="NikoshBAN" pitchFamily="2" charset="0"/>
                <a:cs typeface="NikoshBAN" pitchFamily="2" charset="0"/>
              </a:rPr>
              <a:t>এক ধরনের বাক্যন্তর্গত </a:t>
            </a:r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চিহ্ন 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একাধিক </a:t>
            </a:r>
            <a:r>
              <a:rPr lang="bn-IN" sz="3200" u="sng" dirty="0">
                <a:latin typeface="NikoshBAN" pitchFamily="2" charset="0"/>
                <a:cs typeface="NikoshBAN" pitchFamily="2" charset="0"/>
              </a:rPr>
              <a:t>স্বাধীন বাক্যকে একটি বাক্যে লিখলে সেগুলোর মাঝখানে সেমিকোলন </a:t>
            </a:r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বসে। 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বক্তব্য </a:t>
            </a:r>
            <a:r>
              <a:rPr lang="bn-IN" sz="3200" u="sng" dirty="0">
                <a:latin typeface="NikoshBAN" pitchFamily="2" charset="0"/>
                <a:cs typeface="NikoshBAN" pitchFamily="2" charset="0"/>
              </a:rPr>
              <a:t>স্পষ্ট করার জন্য সমজাতীয় বাক্য পাশাপাশি প্রতিস্থাপন করলে সেমিকোলন </a:t>
            </a:r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বসে।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বিরাম চিহ্নে ব্যবহার</a:t>
            </a:r>
            <a:endParaRPr lang="bn-IN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দাঁড়ি </a:t>
            </a:r>
            <a:r>
              <a:rPr lang="bn-IN" sz="24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 পূর্ণচ্ছেদ (।)</a:t>
            </a:r>
            <a:endParaRPr lang="en-US" sz="24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বাক্যের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দাঁড়ি ব্যবহৃত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হয়।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দাঁড়ি দিয়ে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বাক্যটি শেষ হয়েছে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বোঝায়।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আমি কাল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বাড়ি আসবো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u="sng" dirty="0">
                <a:latin typeface="NikoshBAN" pitchFamily="2" charset="0"/>
                <a:cs typeface="NikoshBAN" pitchFamily="2" charset="0"/>
              </a:rPr>
              <a:t>প্রশ্নবোধক চিহ্ন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প্রশ্নবোধক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বাক্যের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শেষে প্রশ্নবোধক চিহ্ন ব্যবহৃত হয়। যেমন-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তুমি কেমন আছ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বিস্ময়সূচক বা আশ্চর্যবোধক চিহ্ন </a:t>
            </a:r>
            <a:endParaRPr lang="en-US" sz="2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বিস্মিত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হওয়ার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অনুভূতি প্রকাশের জন্য কিংবা অন্য কোন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হৃদয়ানুভূতি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প্রকাশের জন্য এই চিহ্ন ব্যবহৃত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আহা! কী চমৎকার দৃশ্য।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ছি! তুমি এত খারাপ।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হুররে! আমরা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খেলায়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জিতেছি।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আগে সম্বোধনের পরেও বিস্ময়সূচক চিহ্ন ব্যবহার করা হতো। কিন্তু আধুনিক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নিয়ম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অনুযায়ী সম্বোধনের পরে কমা বসে। তাই পুরোনো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লেখায় সম্বোধনের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পরে বিস্ময়সূচক চিহ্ন থাকলেও এখন এটা আর লেখা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না। যেমন-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জননী! আজ্ঞা দেহ মোরে যাই রণস্থলে।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855" y="0"/>
            <a:ext cx="9067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বিরাম চিহ্নে </a:t>
            </a:r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</a:p>
          <a:p>
            <a:pPr lvl="0"/>
            <a:endParaRPr lang="bn-IN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কোলন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অপূর্ণ বাক্যের পর অন্য একটি বাক্য লিখতে হলে কোলন ব্যবহার করতে হয়। যেমন-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সভায়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ঠিক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হল: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 মাস পর আবার সভা অনুষ্ঠিত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bn-IN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ড্যাস (-) </a:t>
            </a:r>
            <a:r>
              <a:rPr lang="en-US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যৌগিক ও মিশ্র বাক্যে দুই বা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 চেয়েও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বেশি পৃথক বাক্য লেখার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তাদের মধ্যে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সমন্বয়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সাধন করতে ড্যাস চিহ্ন ব্যবহার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যায়।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যেমন-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তোমরা দরিদ্রের উপকার কর- এতে তোমাদের সম্মান যাবে না- বাড়বে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কোনো কথার দৃষ্টান্ত বা বিস্তার বোঝাতে ড্যাশ চিহ্ন ব্যবহৃত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হয়।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অসম্পূর্ণ থাকলে বাক্যের শেষে ড্যাশ চিহ্ন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বসে।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গল্পে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উপন্যাসে প্রসঙ্গের পরিবর্তন বা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ব্যাখ্যায় ড্যাশ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চিহ্ন ব্যবহৃত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হয়।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নাটক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গল্প-উপন্যাসে সংলাপের আগেও ড্যাশ চিহ্ন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বিরাম চিহ্নে ব্যবহার</a:t>
            </a:r>
          </a:p>
          <a:p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কোলন </a:t>
            </a:r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ড্যাস (:-) 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উদাহরণ বা দৃষ্টান্ত প্রয়োগের জন্য কোলন ড্যাস ব্যবহৃত হয়। যেমন-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পদ পাঁচ প্রকার :- বিশেষ্য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অব্যয় ও ক্রিয়া।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হাইফেন বা সংযোগ চিহ্ন 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u="sng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সমাসবদ্ধ পদের অংশগুলো বিচ্ছিন্ন করে দেখানোর জন্য হাইফেন ব্যবহৃত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দুইটি পদ একসঙ্গে লিখতে গেলে হাইফেন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দিয়ে লিখতে হয়।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সুখ-দুঃখ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মা-বাবা।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ইলেক বা লোপ চিহ্ন 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u="sng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কোন বর্ণ লোপ করে বা বাদ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দিয়ে সংক্ষিপ্ত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উচ্চারণ বোঝাতে ইলেক বা লোপ চিহ্ন ব্যবহৃত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কবিতা বা অন্যান্য সাহিত্যে এটি ব্যবহৃত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থাকে। যেমন-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মাথার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পরে জ্বলছে রবি।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পরে= ওপরে)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পাগড়ি বাঁধা যাচ্ছে 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রা = কাহারা)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NikoshBAN" pitchFamily="2" charset="0"/>
                <a:cs typeface="NikoshBAN" pitchFamily="2" charset="0"/>
              </a:rPr>
              <a:t> </a:t>
            </a:r>
            <a:r>
              <a:rPr lang="bn-IN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বিরাম চিহ্নে ব্যবহার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উদ্ধরণ চিহ্ন 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u="sng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বক্তার কথা হুবুহু উদ্ধৃত করলে সেটিকে এই চিহ্নের মধ্যে রাখতে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প্রত্যক্ষ উক্তিকে এই চিহ্নের মধ্যে রেখে লিখতে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ফিদেল ক্যাস্ত্রো বলেছেন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‘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জন্মভূমি অথবা মৃত্যু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ব্র্যাকেট বা বন্ধনী চিহ্ন ( ).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{ }. [ ] 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গণিতশাস্ত্রে এই তিনটির আলাদা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থাকলেও ভাষার ক্ষেত্রে এদের আলাদা কোন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নেই। তবে সাহিত্যে ও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রচনায়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দেয়ার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জন্য প্রথম বন্ধনী ব্যবহার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১৯৭১ সালের ১৬ ডিসেম্বর রমনার রেসকোর্স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ময়দানে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(বর্তমান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সোহরাওয়ার্দী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উদ্যানে) পাকিস্তান বাংলাদেশের কাছে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পরাজয়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মেনে দলিলে স্বাক্ষর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20931"/>
              </p:ext>
            </p:extLst>
          </p:nvPr>
        </p:nvGraphicFramePr>
        <p:xfrm>
          <a:off x="914400" y="2743200"/>
          <a:ext cx="6858000" cy="4192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823"/>
                <a:gridCol w="1703295"/>
                <a:gridCol w="2569882"/>
              </a:tblGrid>
              <a:tr h="1196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IN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বোঝায়</a:t>
                      </a:r>
                      <a:endParaRPr lang="en-US" sz="2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চিহ্ন/ আকৃতি</a:t>
                      </a:r>
                      <a:endParaRPr lang="en-US" sz="2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5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800" u="sng">
                          <a:effectLst/>
                          <a:latin typeface="NikoshBAN" pitchFamily="2" charset="0"/>
                          <a:cs typeface="NikoshBAN" pitchFamily="2" charset="0"/>
                        </a:rPr>
                        <a:t>ধাতু 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4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4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√</a:t>
                      </a:r>
                      <a:endParaRPr lang="en-US" sz="4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√</a:t>
                      </a:r>
                      <a:r>
                        <a:rPr lang="bn-IN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স্থা = স্থা ধাতু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5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পরবর্তী শব্দ হতে উৎপন্ন 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4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4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˂</a:t>
                      </a:r>
                      <a:endParaRPr lang="en-US" sz="4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জাঁদরেল </a:t>
                      </a:r>
                      <a:r>
                        <a:rPr lang="en-US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˂ </a:t>
                      </a:r>
                      <a:r>
                        <a:rPr lang="bn-IN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জেনারেল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5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পূর্ববর্তী শব্দ হতে উৎপন্ন 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4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4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˃</a:t>
                      </a:r>
                      <a:endParaRPr lang="en-US" sz="4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গঙ্গা </a:t>
                      </a:r>
                      <a:r>
                        <a:rPr lang="en-US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˃ </a:t>
                      </a:r>
                      <a:r>
                        <a:rPr lang="bn-IN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গাঙ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5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80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সমানবাচক বা সমস্তবাচক </a:t>
                      </a:r>
                      <a:endParaRPr lang="en-US" sz="2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4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4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4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নর ও নারী = নরনারী</a:t>
                      </a:r>
                      <a:endParaRPr lang="en-US" sz="2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2400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বিরাম চিহ্নে ব্যবহার</a:t>
            </a:r>
          </a:p>
          <a:p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ব্যাকরণিক </a:t>
            </a:r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চিহ্ন 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u="sng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বিরাম চিহ্নের বাইরেও বাংলা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ভাষায়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কিছু চিহ্ন ব্যবহৃত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এগুলো দিয়ে কোন বিরতি বা ছেদ বোঝানো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না। এগুলো ব্যাকরণের কতোগুলো টার্মস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বোঝায়।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ব্যাকরণের বিভিন্ন তথ্য বা টার্মস বোঝাতে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চিহ্নগুলো ব্যবহৃত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সেগুলোই ব্যাকরণিক চিহ্ন।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ভাষায়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উল্লেখযোগ্য কয়েকটি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ব্যাকরণিক চিহ্ন হলো-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প্রয়োজনীয় স্থানে বিরাম চিহ্ন বসাও --------</a:t>
            </a:r>
          </a:p>
          <a:p>
            <a:endParaRPr lang="bn-IN" sz="3200" b="1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পাক পাখালীর দেশ বাংলাদেশ প্রকৃতির অপরুপ সৌন্দর্যে সজ্জিত বাংলাদ্বশের খ্যাতি বিশ্ব ব্যাপী তারা নদী-নালা শ্যামল শষ্যভরা মাঠ বৃক্ষ পল্লবে শোভিত বনভূমি একাত্ব হয়ে সৃষ্টি করেছে অপরূপ মায়া। </a:t>
            </a:r>
          </a:p>
        </p:txBody>
      </p:sp>
    </p:spTree>
    <p:extLst>
      <p:ext uri="{BB962C8B-B14F-4D97-AF65-F5344CB8AC3E}">
        <p14:creationId xmlns:p14="http://schemas.microsoft.com/office/powerpoint/2010/main" val="11303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69907"/>
              </p:ext>
            </p:extLst>
          </p:nvPr>
        </p:nvGraphicFramePr>
        <p:xfrm>
          <a:off x="4080163" y="675574"/>
          <a:ext cx="4876801" cy="5919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325"/>
                <a:gridCol w="2011875"/>
                <a:gridCol w="1752601"/>
              </a:tblGrid>
              <a:tr h="39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hi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441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!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:-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‘ </a:t>
                      </a:r>
                      <a:r>
                        <a:rPr lang="en-US" sz="2000" b="1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’/ ‘‘ ’’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’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 rowSpan="3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 </a:t>
                      </a:r>
                      <a:r>
                        <a:rPr lang="en-US" sz="2000" b="1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{ </a:t>
                      </a:r>
                      <a:r>
                        <a:rPr lang="en-US" sz="2000" b="1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}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[</a:t>
                      </a:r>
                      <a:r>
                        <a:rPr lang="en-US" sz="2000" b="1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 ]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5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hi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॥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18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220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20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...</a:t>
                      </a:r>
                      <a:endParaRPr lang="en-US" sz="2000" b="1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নিচের চিহ্নগুলোর নাম লিখ-----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99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কমা-র চেয়ে বেশি কিন্তু দাঁড়ি-র চেয়ে কম বিরতি দেয়ার জন্য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--------------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ব্যবহৃত হয়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সম্বোধনের পরে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----------------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বসে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সমাসবদ্ধ পদের অংশগুলো বিচ্ছিন্ন করে দেখানোর জন্য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..................... ব্যবহৃত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একটি অপূর্ণ বাক্যের পর অন্য একটি বাক্য লিখতে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---------------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ব্যবহার করতে হয়।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6283036"/>
            <a:ext cx="1600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সেমিকোলন (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;)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9500" y="6231081"/>
            <a:ext cx="1676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কমা (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,)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8718" y="6276945"/>
            <a:ext cx="1676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কোলন (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8718" y="6251863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8970" y="6276945"/>
            <a:ext cx="1517460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হাইফেন (-)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4584 -0.799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60417 -0.725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-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9584 -0.666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-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21024 -0.620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18" name="Round Diagonal Corner Rectangle 17"/>
          <p:cNvSpPr/>
          <p:nvPr/>
        </p:nvSpPr>
        <p:spPr>
          <a:xfrm>
            <a:off x="5025736" y="2895600"/>
            <a:ext cx="2937164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81600" y="3101370"/>
            <a:ext cx="27016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 বাংলা 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10137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ক্ষিতীশ সরকার </a:t>
            </a:r>
          </a:p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সহকারী শিক্ষক ( আইসিটি)</a:t>
            </a:r>
          </a:p>
          <a:p>
            <a:pPr algn="just"/>
            <a:r>
              <a:rPr lang="en-US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Times New Roman" pitchFamily="18" charset="0"/>
                <a:cs typeface="Times New Roman" pitchFamily="18" charset="0"/>
              </a:rPr>
              <a:t>durga1915@gmail.com</a:t>
            </a:r>
            <a:endParaRPr lang="bn-BD" sz="2800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42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7527" y="5334000"/>
            <a:ext cx="8258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কৃষ্ণগোবিন্দ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 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4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বাক্যের অর্থ সুস্পষ্টভাবে প্রকাশ করার জন্য বাক্য উচ্চারণের সময় বাক্যের মাঝে ও শেষে বিরতি দিতে হয়। এই বিরতির পরিমাণ প্রয়োজন অনুযায়ী কম-বেশি হয়ে থাকে। আবার বাক্য উচ্চারণের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বিভিন্ন আবেগের জন্য উচ্চারণ বিভিন্ন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থাকে। বাক্যটি লেখার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এই বিরতি ও আবেগের ভিন্নতা প্রকাশ করার জন্য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চিহ্নগুলো ব্যবহার করা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তাদেরকে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যতি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 ছেদ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1599"/>
            <a:ext cx="8991600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6655" y="376401"/>
            <a:ext cx="1967345" cy="769441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558" y="1468581"/>
            <a:ext cx="3722494" cy="584775"/>
          </a:xfrm>
          <a:prstGeom prst="rect">
            <a:avLst/>
          </a:prstGeom>
          <a:solidFill>
            <a:srgbClr val="FAC6EF"/>
          </a:solidFill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97" y="2776696"/>
            <a:ext cx="8337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IN" sz="36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বিরাম চিহ্ন কাকে বলে তা বলতে পারবে। </a:t>
            </a:r>
          </a:p>
          <a:p>
            <a:pPr marL="571500" lvl="0" indent="-571500" algn="just">
              <a:buFont typeface="Wingdings" pitchFamily="2" charset="2"/>
              <a:buChar char="Ø"/>
            </a:pP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বিরাম 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চিহ্ন চিহ্নিত করতে </a:t>
            </a:r>
            <a:r>
              <a:rPr lang="bn-IN" sz="36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 smtClean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 algn="just">
              <a:buFont typeface="Wingdings" pitchFamily="2" charset="2"/>
              <a:buChar char="Ø"/>
            </a:pP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36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বিরাম চিহ্নের ব্যবহার করতে পারবে।    </a:t>
            </a:r>
            <a:endParaRPr lang="en-US" sz="3600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" y="11430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চিহ্ন:</a:t>
            </a:r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বাক্যের অর্থ সুস্পষ্টভাবে প্রকাশ করার জন্য বাক্য উচ্চারণের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বাক্যের মাঝে ও শেষে বিরতি দিতে হয়। এই বিরতির পরিমাণ প্রয়োজন অনুযায়ী কম-বেশি হয়ে থাকে। আবার বাক্য উচ্চারণের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বিভিন্ন আবেগের জন্য উচ্চারণ বিভিন্ন হয়ে থাকে। বাক্যটি লেখার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এই বিরতি ও আবেগের ভিন্নতা প্রকাশ করার জন্য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চিহ্নগুলো ব্যবহার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তাদেরকে বিরাম চিহ্ন বা যতি চিহ্ন বা ছেদ চিহ্ন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954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প্রাচীন বাংলায় মাত্র দুইটি বিরাম চিহ্ন ব্যবহার করা হতো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দাঁড়ি (।) ও দুই দাঁড়ি (॥)। পরবর্তীতে ঈশ্বরচন্দ্র বিদ্যাসাগর ইংরেজি ভাষার অনুকরণে বাংলায় আরো অনেকগুলো বিরাম চিহ্ন প্রচলন করেন। বর্তমানে ব্যবহৃত বিরাম চিহ্নগুলোর মধ্যে উল্লেখযোগ্য কয়েকটি বিরাম চিহ্ন নিচে দেয়া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হলো-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68544"/>
              </p:ext>
            </p:extLst>
          </p:nvPr>
        </p:nvGraphicFramePr>
        <p:xfrm>
          <a:off x="0" y="34636"/>
          <a:ext cx="9144000" cy="667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2574"/>
                <a:gridCol w="1919620"/>
                <a:gridCol w="3921806"/>
              </a:tblGrid>
              <a:tr h="755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bn-IN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যতি চিহ্নের নাম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বিরতির পরিমাণ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কমা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 বলতে যে সময় লাগে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দাঁড়ি/ পূর্ণচ্ছেদ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hi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 সেকেন্ড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জিজ্ঞাসা বা প্রশ্নসূচক চিহ্ন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 সেকেন্ড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বিস্ময়সূচক বা আশ্চর্যবোধক চিহ্ন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!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 সেকেন্ড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ড্যাস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 সেকেন্ড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কোলন ড্যাস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:-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 সেকেন্ড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কোলন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 সেকেন্ড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সেমি কোলন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 বলার দ্বিগুণ সময়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উদ্ধরণ বা উদ্ধৃতি চিহ্ন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‘ </a:t>
                      </a:r>
                      <a: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’/ ‘‘ ’’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 সেকেন্ড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হাইফেন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থামার প্রয়োজন নেই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ইলেক বা লোপ চিহ্ন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’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থামার প্রয়োজন নেই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6160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বন্ধনী চিহ্ন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 </a:t>
                      </a:r>
                      <a: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থামার প্রয়োজন নেই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6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{ </a:t>
                      </a:r>
                      <a: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}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[</a:t>
                      </a:r>
                      <a: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 ]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দুই </a:t>
                      </a: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দাঁড়ি 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hi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॥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  <a:tr h="371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ত্রিবিন্দু বা ত্রিডট</a:t>
                      </a:r>
                      <a:endParaRPr lang="en-US" sz="2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IN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...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9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বিরাম চিহ্নে ব্যবহার</a:t>
            </a:r>
            <a:endParaRPr lang="en-US" sz="4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b="1" u="sng" dirty="0">
                <a:latin typeface="NikoshBAN" pitchFamily="2" charset="0"/>
                <a:cs typeface="NikoshBAN" pitchFamily="2" charset="0"/>
              </a:rPr>
              <a:t>কমা (</a:t>
            </a:r>
            <a:r>
              <a:rPr lang="en-US" sz="2400" b="1" u="sng" dirty="0">
                <a:latin typeface="NikoshBAN" pitchFamily="2" charset="0"/>
                <a:cs typeface="NikoshBAN" pitchFamily="2" charset="0"/>
              </a:rPr>
              <a:t>,)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বাক্য সুস্পষ্ট করতে বাক্যকে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ভাগে ভাগ করে প্রতিটি ভাগের মাঝে কমা বসে। যেমন- সুখ চাও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সুখ পাবে বই পড়ে।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পরস্পর সম্পর্কিত একাধিক বিশেষ্য বা বিশেষণ পদ একসঙ্গে ব্যবহৃত হলে শেষ পদটি ছাড়া প্রতিটির পরে কমা বসে। যেমন- ১৬ ডিসেম্বর আমাদের মন সুখ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স্বাচ্ছন্দ্য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আনন্দে ভরে থাকে।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সম্বোধনের পরে কমা বসে। যেমন- রশিদ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এদিকে এসো।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জটিল বাক্যের প্রত্যেকটি খন্ডবাক্যের পরে কমা বসে। যেমন- যে পরিশ্রম 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সেই সুখ লাভ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কোন বাক্যে উদ্ধৃতি থাকলে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তার আগের খন্ডবাক্যের শেষে কমা 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বসে। যেমন- আহমদ ছফা বলেন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‘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মানুষের উপর বিশ্বাস হারানো পাপ।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তুমি বললে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‘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আমি কালকে আবার আসবো।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</a:t>
            </a:r>
          </a:p>
          <a:p>
            <a:pPr lvl="0"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মাসের তারিখ লেখার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বার ও মাসের পর কমা বসে। যেমন- ২৫ বৈশাখ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১৪১৮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বুধবার।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ঠিকানা লেখার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বাড়ির নাম্বার বা রাস্তার নামের পর কমা বসে। যেমন- ৬৮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নবাবপুর রোড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ঢাকা- ১০০০।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ডিগ্রী পদবি লেখার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কমা ব্যবহৃত হয়। যেমন- ডক্টর মুহম্মদ এনামুল হক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পি-এইচ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ডি।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789</Words>
  <Application>Microsoft Office PowerPoint</Application>
  <PresentationFormat>On-screen Show (4:3)</PresentationFormat>
  <Paragraphs>164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</dc:creator>
  <cp:lastModifiedBy>ismail - [2010]</cp:lastModifiedBy>
  <cp:revision>21</cp:revision>
  <dcterms:created xsi:type="dcterms:W3CDTF">2006-08-16T00:00:00Z</dcterms:created>
  <dcterms:modified xsi:type="dcterms:W3CDTF">2020-09-15T07:28:25Z</dcterms:modified>
</cp:coreProperties>
</file>