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71" r:id="rId5"/>
    <p:sldId id="272" r:id="rId6"/>
    <p:sldId id="270" r:id="rId7"/>
    <p:sldId id="266" r:id="rId8"/>
    <p:sldId id="258" r:id="rId9"/>
    <p:sldId id="259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8" r:id="rId19"/>
    <p:sldId id="289" r:id="rId20"/>
    <p:sldId id="291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1" autoAdjust="0"/>
  </p:normalViewPr>
  <p:slideViewPr>
    <p:cSldViewPr snapToGrid="0">
      <p:cViewPr>
        <p:scale>
          <a:sx n="70" d="100"/>
          <a:sy n="70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4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7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7C1C-28C9-4E23-94E5-AAC36127872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upkumar72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8A6319-C3A4-425D-A7E2-CB620E910F5D}"/>
              </a:ext>
            </a:extLst>
          </p:cNvPr>
          <p:cNvSpPr/>
          <p:nvPr/>
        </p:nvSpPr>
        <p:spPr>
          <a:xfrm>
            <a:off x="2939657" y="2644170"/>
            <a:ext cx="6312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96419-9B2D-4EE1-93E1-FE5D79236B68}"/>
              </a:ext>
            </a:extLst>
          </p:cNvPr>
          <p:cNvSpPr/>
          <p:nvPr/>
        </p:nvSpPr>
        <p:spPr>
          <a:xfrm>
            <a:off x="3425739" y="1833320"/>
            <a:ext cx="5288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637469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9885" y="2253880"/>
            <a:ext cx="4696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ইনভার্টেড ইনপুট টার্মিনাল।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ইনভার্টেড সিগন্যাল প্রদান করা হয়। 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25" y="1588791"/>
            <a:ext cx="2354763" cy="33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487343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014127"/>
            <a:ext cx="47444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নন-ইনভার্টেড ইনপুট টার্মিনাল।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নন-ইনভার্টেড সিগন্যাল প্রদান করা হয়। 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96" y="1443459"/>
            <a:ext cx="2418726" cy="34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0748" y="688681"/>
            <a:ext cx="6290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4837" y="2139102"/>
            <a:ext cx="4926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নং-৪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নেগেটিভ পাওয়ার টার্মিনাল।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নেগেটিভ পাওয়ার প্রদান করা হয়। 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71" y="1546066"/>
            <a:ext cx="2384049" cy="34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596526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4263" y="1981847"/>
            <a:ext cx="6454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এটিও অফসেট নাল টার্মিনাল।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আউটপুটের অবাঞ্চিত ভোল্টেজকে বাদ দেয়া যায়।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70" y="1345006"/>
            <a:ext cx="2536544" cy="35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773947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9057" y="2070312"/>
            <a:ext cx="4950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নং-৬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আউটপুট টার্মিনাল।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আউটপুট সিগন্যাল গ্রহণ করা হয়। 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49" y="1589881"/>
            <a:ext cx="2469983" cy="32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9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719356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2151727"/>
            <a:ext cx="5519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নং-৭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পজেটিভ পাওয়ার টার্মিনাল।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পজেটিভ পাওয়ার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প্রদান করা হয়।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69" y="1524893"/>
            <a:ext cx="2596878" cy="35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6270" y="678413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2853" y="1846424"/>
            <a:ext cx="38380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নং-৮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এটিতে কোন সংযোগ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দেয়া হয় না। </a:t>
            </a:r>
            <a:endParaRPr lang="en-US" sz="4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73" y="1471258"/>
            <a:ext cx="2646947" cy="34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4533" y="309923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2619" y="1278386"/>
            <a:ext cx="958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অফসেট নাল টার্মিনাল। এর মাধ্যমে আউটপুটের অবাঞ্চিত ভোল্টেজকে বাদ দেয়া যায়।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6761" y="1748500"/>
            <a:ext cx="8700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ইনভার্টেড ইনপুট টার্মিনাল। এর মাধ্যমে ইনভার্টেড সিগন্যাল প্রদান করা হয়।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56761" y="2289823"/>
            <a:ext cx="9522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নন-ইনভার্টেড ইনপুট টার্মিনাল। এর মাধ্যমে নন-ইনভার্টেড সিগন্যাল প্রদান করা হয়।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56761" y="2871584"/>
            <a:ext cx="917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নেগেটিভ পাওয়ার টার্মিনাল। এর মাধ্যমে নেগেটিভ পাওয়ার প্রদান করা হয়।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56761" y="3533920"/>
            <a:ext cx="969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এটিও অফসেট নাল টার্মিনাল। এর মাধ্যমে আউটপুটের অবাঞ্চিত ভোল্টেজকে বাদ দেয়া যায়।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9991" y="5279203"/>
            <a:ext cx="7713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এটিতে কোন সংযোগ দেয়া হয় না।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589991" y="4697442"/>
            <a:ext cx="870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পজেটিভ পাওয়ার টার্মিনাল। এর মাধ্যমে পজেটিভ পাওয়ার প্রদান করা হয়।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556761" y="4115681"/>
            <a:ext cx="824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আউটপুট টার্মিনাল। এর মাধ্যমে আউটপুট সিগন্যাল গ্রহণ করা হয়। 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8" y="989994"/>
            <a:ext cx="1913024" cy="45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3CD89-5D9C-4539-8777-8F4833CDAD50}"/>
              </a:ext>
            </a:extLst>
          </p:cNvPr>
          <p:cNvSpPr txBox="1"/>
          <p:nvPr/>
        </p:nvSpPr>
        <p:spPr>
          <a:xfrm>
            <a:off x="3294976" y="373130"/>
            <a:ext cx="560204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89EC5-6943-4761-8949-C52AE083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76" y="1802435"/>
            <a:ext cx="5602046" cy="36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BB4BE-439D-4BB0-93D2-192B6E55EEB0}"/>
              </a:ext>
            </a:extLst>
          </p:cNvPr>
          <p:cNvSpPr txBox="1"/>
          <p:nvPr/>
        </p:nvSpPr>
        <p:spPr>
          <a:xfrm>
            <a:off x="2504651" y="989628"/>
            <a:ext cx="730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 এর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১,৩,৫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FE7C9-5A9D-4FC8-AD69-427BAF6251D8}"/>
              </a:ext>
            </a:extLst>
          </p:cNvPr>
          <p:cNvSpPr txBox="1"/>
          <p:nvPr/>
        </p:nvSpPr>
        <p:spPr>
          <a:xfrm>
            <a:off x="2504650" y="1677908"/>
            <a:ext cx="6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আউটপুটের অবাঞ্চিত ভোল্টেজকে বাদ দেয়া যায়।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F9021-59BB-4C2F-A2BE-C3A3DFB30577}"/>
              </a:ext>
            </a:extLst>
          </p:cNvPr>
          <p:cNvSpPr/>
          <p:nvPr/>
        </p:nvSpPr>
        <p:spPr>
          <a:xfrm>
            <a:off x="2504651" y="2827855"/>
            <a:ext cx="743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২,৪,৬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3E5F1-5BDB-45FD-B866-797B7D37C68A}"/>
              </a:ext>
            </a:extLst>
          </p:cNvPr>
          <p:cNvSpPr/>
          <p:nvPr/>
        </p:nvSpPr>
        <p:spPr>
          <a:xfrm>
            <a:off x="2504650" y="3404937"/>
            <a:ext cx="5315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আউটপুট সিগন্যাল গ্রহণ করা হয়।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D52BE-C2B3-48E9-93F6-BB14A30E35C8}"/>
              </a:ext>
            </a:extLst>
          </p:cNvPr>
          <p:cNvSpPr/>
          <p:nvPr/>
        </p:nvSpPr>
        <p:spPr>
          <a:xfrm>
            <a:off x="2504650" y="4487595"/>
            <a:ext cx="764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পিন নং-৭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৭,৮,৯,০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99219-D4E8-4996-94A7-58D2576A2304}"/>
              </a:ext>
            </a:extLst>
          </p:cNvPr>
          <p:cNvSpPr/>
          <p:nvPr/>
        </p:nvSpPr>
        <p:spPr>
          <a:xfrm>
            <a:off x="2504650" y="5103138"/>
            <a:ext cx="5211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পজেটিভ পাওয়ার প্রদান করা হয়।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67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5000"/>
                <a:lumOff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568" y="957144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00" y="1494994"/>
            <a:ext cx="3210068" cy="3868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811446" y="2321839"/>
            <a:ext cx="446666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arupkumar72@gmail.com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782AD2-E15D-4497-A465-5CF319606EB6}"/>
              </a:ext>
            </a:extLst>
          </p:cNvPr>
          <p:cNvSpPr txBox="1"/>
          <p:nvPr/>
        </p:nvSpPr>
        <p:spPr>
          <a:xfrm>
            <a:off x="3948070" y="603730"/>
            <a:ext cx="374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0CDFB-EAD2-4E6C-8E26-CBBBB9CF7760}"/>
              </a:ext>
            </a:extLst>
          </p:cNvPr>
          <p:cNvSpPr txBox="1"/>
          <p:nvPr/>
        </p:nvSpPr>
        <p:spPr>
          <a:xfrm>
            <a:off x="5821214" y="2747229"/>
            <a:ext cx="4710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Op-Amp IC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পিন ডায়াগ্রাম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2148-3C96-467B-9E8C-C78ACB999A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81" y="1943602"/>
            <a:ext cx="3730249" cy="25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3890107" y="2216061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kern="1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6067" y="525197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171" y="933704"/>
            <a:ext cx="25864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298982"/>
            <a:ext cx="49517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ইলেকট্রনিক্স-২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অপারেশনাল অ্যামপ্লিফায়ার 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2D616-EEA7-4187-8525-C5A13B60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4" y="2036657"/>
            <a:ext cx="2375612" cy="32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A5E5E-101F-497D-93F8-581DCDD9EB67}"/>
              </a:ext>
            </a:extLst>
          </p:cNvPr>
          <p:cNvSpPr txBox="1"/>
          <p:nvPr/>
        </p:nvSpPr>
        <p:spPr>
          <a:xfrm>
            <a:off x="4152277" y="611197"/>
            <a:ext cx="383556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EAA4F-D1B8-48CB-9A75-2CB37078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94" y="1584594"/>
            <a:ext cx="4485449" cy="3220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5A98B-57F3-4317-AFF6-E1FDDC14703A}"/>
              </a:ext>
            </a:extLst>
          </p:cNvPr>
          <p:cNvSpPr txBox="1"/>
          <p:nvPr/>
        </p:nvSpPr>
        <p:spPr>
          <a:xfrm>
            <a:off x="3997017" y="611197"/>
            <a:ext cx="419796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6DB0A-0E18-4D4E-A5CC-ED8F321C90DF}"/>
              </a:ext>
            </a:extLst>
          </p:cNvPr>
          <p:cNvSpPr txBox="1"/>
          <p:nvPr/>
        </p:nvSpPr>
        <p:spPr>
          <a:xfrm>
            <a:off x="4499575" y="5179720"/>
            <a:ext cx="26798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85E1D-7D04-4247-B391-8861B7E5901B}"/>
              </a:ext>
            </a:extLst>
          </p:cNvPr>
          <p:cNvSpPr txBox="1"/>
          <p:nvPr/>
        </p:nvSpPr>
        <p:spPr>
          <a:xfrm>
            <a:off x="4499575" y="5179719"/>
            <a:ext cx="29384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 Op-Amp  </a:t>
            </a:r>
          </a:p>
        </p:txBody>
      </p:sp>
    </p:spTree>
    <p:extLst>
      <p:ext uri="{BB962C8B-B14F-4D97-AF65-F5344CB8AC3E}">
        <p14:creationId xmlns:p14="http://schemas.microsoft.com/office/powerpoint/2010/main" val="388576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6067" y="525197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0702" y="709863"/>
            <a:ext cx="32740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7231" y="2298982"/>
            <a:ext cx="40458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পিন ডায়াগ্রাম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পাঠ-৪.৬ 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D14FF-5AAD-4D26-A05D-44601260E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4" y="2036657"/>
            <a:ext cx="2529942" cy="34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DBCD8-2BA5-4543-A2D4-F862E85375DC}"/>
              </a:ext>
            </a:extLst>
          </p:cNvPr>
          <p:cNvSpPr txBox="1"/>
          <p:nvPr/>
        </p:nvSpPr>
        <p:spPr>
          <a:xfrm>
            <a:off x="3537676" y="1618179"/>
            <a:ext cx="505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A5506-B350-4FDC-890F-F057B4FEB194}"/>
              </a:ext>
            </a:extLst>
          </p:cNvPr>
          <p:cNvSpPr txBox="1"/>
          <p:nvPr/>
        </p:nvSpPr>
        <p:spPr>
          <a:xfrm>
            <a:off x="2300935" y="3549824"/>
            <a:ext cx="753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২।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 এর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5DDAA-8BE8-4AB9-9B95-F3A731A0EFB0}"/>
              </a:ext>
            </a:extLst>
          </p:cNvPr>
          <p:cNvSpPr txBox="1"/>
          <p:nvPr/>
        </p:nvSpPr>
        <p:spPr>
          <a:xfrm>
            <a:off x="2300935" y="4411518"/>
            <a:ext cx="944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৩।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 এর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85CFB-032C-4EE8-AD95-401478481D02}"/>
              </a:ext>
            </a:extLst>
          </p:cNvPr>
          <p:cNvSpPr txBox="1"/>
          <p:nvPr/>
        </p:nvSpPr>
        <p:spPr>
          <a:xfrm>
            <a:off x="2300936" y="2703120"/>
            <a:ext cx="825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১।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IC এর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A1CCC-8039-4C02-9451-385788D9E48F}"/>
              </a:ext>
            </a:extLst>
          </p:cNvPr>
          <p:cNvSpPr txBox="1"/>
          <p:nvPr/>
        </p:nvSpPr>
        <p:spPr>
          <a:xfrm>
            <a:off x="3642608" y="524656"/>
            <a:ext cx="42272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6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4302" y="4960719"/>
            <a:ext cx="443558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4121" y="3918047"/>
            <a:ext cx="470315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7107" y="2012831"/>
            <a:ext cx="443556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5561" y="2050002"/>
            <a:ext cx="452396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4302" y="2913644"/>
            <a:ext cx="436361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561" y="2985534"/>
            <a:ext cx="456903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2896" y="3980782"/>
            <a:ext cx="462328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348" y="4960719"/>
            <a:ext cx="452396" cy="5232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693937" y="3866256"/>
            <a:ext cx="7055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90122" y="4862459"/>
            <a:ext cx="7055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08068" y="627528"/>
            <a:ext cx="559468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A06A0"/>
                </a:solidFill>
                <a:latin typeface="Mimmo Float Open" panose="00020500000000000000" pitchFamily="18" charset="0"/>
                <a:cs typeface="Times New Roman" panose="02020603050405020304" pitchFamily="18" charset="0"/>
              </a:rPr>
              <a:t>TOP VIEW OF 741 OP-AMP IC</a:t>
            </a:r>
          </a:p>
        </p:txBody>
      </p:sp>
      <p:sp>
        <p:nvSpPr>
          <p:cNvPr id="14" name="Oval 13"/>
          <p:cNvSpPr/>
          <p:nvPr/>
        </p:nvSpPr>
        <p:spPr>
          <a:xfrm>
            <a:off x="5587928" y="2025700"/>
            <a:ext cx="602039" cy="48735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85" y="1816458"/>
            <a:ext cx="2426137" cy="3910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1" name="Isosceles Triangle 30"/>
          <p:cNvSpPr/>
          <p:nvPr/>
        </p:nvSpPr>
        <p:spPr>
          <a:xfrm rot="5400000">
            <a:off x="5213553" y="3201125"/>
            <a:ext cx="1956760" cy="1051888"/>
          </a:xfrm>
          <a:prstGeom prst="triangle">
            <a:avLst>
              <a:gd name="adj" fmla="val 4872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083512" y="3271969"/>
            <a:ext cx="56581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83512" y="4231052"/>
            <a:ext cx="570325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6250507" y="3165451"/>
            <a:ext cx="1165735" cy="106518"/>
          </a:xfrm>
          <a:prstGeom prst="bentConnector3">
            <a:avLst>
              <a:gd name="adj1" fmla="val -91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5100073" y="4217283"/>
            <a:ext cx="987408" cy="1079981"/>
          </a:xfrm>
          <a:prstGeom prst="bentConnector2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6717877" y="3684317"/>
            <a:ext cx="729892" cy="562096"/>
          </a:xfrm>
          <a:prstGeom prst="bentConnector3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Rectangle 64"/>
          <p:cNvSpPr/>
          <p:nvPr/>
        </p:nvSpPr>
        <p:spPr>
          <a:xfrm>
            <a:off x="4620024" y="20432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56880" y="294455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45232" y="396206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63234" y="49028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4121" y="4991244"/>
            <a:ext cx="451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11156" y="38662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497222" y="293466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505843" y="195814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Down Arrow 84"/>
          <p:cNvSpPr/>
          <p:nvPr/>
        </p:nvSpPr>
        <p:spPr>
          <a:xfrm>
            <a:off x="2677344" y="2012830"/>
            <a:ext cx="802105" cy="347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7244939" y="3343321"/>
            <a:ext cx="3471108" cy="81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9132" y="844371"/>
            <a:ext cx="471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Op-Amp IC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পিন ডায়াগ্রাম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3821" y="4088350"/>
            <a:ext cx="2887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2746" y="3490189"/>
            <a:ext cx="29226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835" y="2832804"/>
            <a:ext cx="29989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5481" y="2244491"/>
            <a:ext cx="327313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6344" y="2243626"/>
            <a:ext cx="3223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7156" y="2840386"/>
            <a:ext cx="325353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5482" y="3490189"/>
            <a:ext cx="325353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7156" y="4086084"/>
            <a:ext cx="3219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92" y="2105729"/>
            <a:ext cx="1320248" cy="25959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25692" y="2105729"/>
            <a:ext cx="1320247" cy="25959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1703958" y="3041328"/>
            <a:ext cx="1963711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𝝁A</a:t>
            </a:r>
            <a:r>
              <a:rPr lang="en-US" sz="4000" dirty="0">
                <a:solidFill>
                  <a:schemeClr val="bg1"/>
                </a:solidFill>
              </a:rPr>
              <a:t>741</a:t>
            </a:r>
          </a:p>
        </p:txBody>
      </p:sp>
      <p:sp>
        <p:nvSpPr>
          <p:cNvPr id="21" name="Oval 20"/>
          <p:cNvSpPr/>
          <p:nvPr/>
        </p:nvSpPr>
        <p:spPr>
          <a:xfrm>
            <a:off x="2489042" y="1856036"/>
            <a:ext cx="393543" cy="3847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94609" y="2203754"/>
            <a:ext cx="220605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 Offset null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8309" y="2834300"/>
            <a:ext cx="273930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2. Inverted Input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4608" y="3458588"/>
            <a:ext cx="360122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Noninverted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Input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6552" y="4089134"/>
            <a:ext cx="338076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ookman Old Style" panose="02050604050505020204" pitchFamily="18" charset="0"/>
              </a:rPr>
              <a:t>4. Power supply (–)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1985" y="2160760"/>
            <a:ext cx="26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5. Offset null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1985" y="2757208"/>
            <a:ext cx="202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6. Output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72573" y="3403698"/>
            <a:ext cx="311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ookman Old Style" panose="02050604050505020204" pitchFamily="18" charset="0"/>
              </a:rPr>
              <a:t>7. Power supply (+)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94017" y="4050189"/>
            <a:ext cx="290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8. No connection</a:t>
            </a:r>
          </a:p>
        </p:txBody>
      </p:sp>
    </p:spTree>
    <p:extLst>
      <p:ext uri="{BB962C8B-B14F-4D97-AF65-F5344CB8AC3E}">
        <p14:creationId xmlns:p14="http://schemas.microsoft.com/office/powerpoint/2010/main" val="23953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9942" y="528287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IC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পিনের কাজ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855" y="2078137"/>
            <a:ext cx="4290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 নং-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অফসেট নাল টার্মিনাল।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আউটপুটের অবাঞ্চিত ভোল্টেজকে বাদ দেয়া যায়।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81" y="1477531"/>
            <a:ext cx="2389084" cy="3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595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AtraiOMJ</vt:lpstr>
      <vt:lpstr>Bookman Old Style</vt:lpstr>
      <vt:lpstr>Calibri</vt:lpstr>
      <vt:lpstr>Calibri Light</vt:lpstr>
      <vt:lpstr>Cambria Math</vt:lpstr>
      <vt:lpstr>Mimmo Float Open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RadhaMadhava</dc:creator>
  <cp:lastModifiedBy>RadhaMadhava</cp:lastModifiedBy>
  <cp:revision>105</cp:revision>
  <dcterms:created xsi:type="dcterms:W3CDTF">2020-07-04T04:47:13Z</dcterms:created>
  <dcterms:modified xsi:type="dcterms:W3CDTF">2020-09-14T14:28:37Z</dcterms:modified>
</cp:coreProperties>
</file>