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31" r:id="rId4"/>
    <p:sldId id="299" r:id="rId5"/>
    <p:sldId id="300" r:id="rId6"/>
    <p:sldId id="333" r:id="rId7"/>
    <p:sldId id="334" r:id="rId8"/>
    <p:sldId id="339" r:id="rId9"/>
    <p:sldId id="340" r:id="rId10"/>
    <p:sldId id="341" r:id="rId11"/>
    <p:sldId id="306" r:id="rId12"/>
    <p:sldId id="316" r:id="rId13"/>
    <p:sldId id="311" r:id="rId14"/>
    <p:sldId id="318" r:id="rId15"/>
    <p:sldId id="312" r:id="rId16"/>
    <p:sldId id="342" r:id="rId17"/>
    <p:sldId id="320" r:id="rId18"/>
    <p:sldId id="321" r:id="rId19"/>
    <p:sldId id="323" r:id="rId20"/>
    <p:sldId id="324" r:id="rId21"/>
    <p:sldId id="259" r:id="rId22"/>
    <p:sldId id="260" r:id="rId23"/>
    <p:sldId id="336" r:id="rId24"/>
    <p:sldId id="337" r:id="rId25"/>
    <p:sldId id="322" r:id="rId26"/>
    <p:sldId id="325" r:id="rId27"/>
    <p:sldId id="261" r:id="rId28"/>
    <p:sldId id="329" r:id="rId29"/>
    <p:sldId id="262" r:id="rId30"/>
    <p:sldId id="258" r:id="rId31"/>
    <p:sldId id="256" r:id="rId32"/>
    <p:sldId id="338" r:id="rId33"/>
    <p:sldId id="257" r:id="rId34"/>
    <p:sldId id="33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pendence_day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Welcome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67535"/>
            <a:ext cx="1600200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Spectator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329535"/>
            <a:ext cx="3276600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Spectator means viewer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183868"/>
            <a:ext cx="6400800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Thousands of Spectators watch cultural programs.</a:t>
            </a:r>
            <a:endParaRPr lang="en-US" sz="2400" dirty="0"/>
          </a:p>
        </p:txBody>
      </p:sp>
      <p:pic>
        <p:nvPicPr>
          <p:cNvPr id="6" name="Picture 5" descr="12741900_192247477797738_65756195946752129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6172200" cy="40386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qimg-dd8447d93ba81b4274135c15f5de10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495800" cy="35052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657600"/>
            <a:ext cx="4419600" cy="31242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76200"/>
            <a:ext cx="4419600" cy="35052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657600"/>
            <a:ext cx="4495800" cy="31242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495800" cy="32004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এবার-চিলিতে-দাবানল-পুড়ে-গেছে-শতাধিক-বাড়ি-696x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76200"/>
            <a:ext cx="4419600" cy="32004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 descr="35965-banglabh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352800"/>
            <a:ext cx="4495800" cy="3429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mamunhussain2_20660087575145ab1966d2f4.50503129.jpg_x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52800"/>
            <a:ext cx="4419600" cy="3429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4543884236426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5800" cy="3124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200400"/>
            <a:ext cx="4495800" cy="3657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200400"/>
            <a:ext cx="4495800" cy="3657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35052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 descr="একাত্তরের_বাঙালি_বুদ্ধিজীবীদের_মৃতদে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 descr="09-01-19-Bangabondhu-Sheikh-Mujibur-Rahman-17-copy-FILEminimiz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2819400" cy="7078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Group 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181600"/>
            <a:ext cx="89154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Write a summary about above picture within 10 sentences.</a:t>
            </a:r>
            <a:endParaRPr lang="en-US" sz="4400" dirty="0"/>
          </a:p>
        </p:txBody>
      </p:sp>
      <p:pic>
        <p:nvPicPr>
          <p:cNvPr id="4" name="Picture 3" descr="m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7772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am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4270_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210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60131_173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76200"/>
            <a:ext cx="4038600" cy="6705600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5029200" cy="2015192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Ujjal</a:t>
            </a:r>
            <a:r>
              <a:rPr lang="en-US" sz="2400" dirty="0" smtClean="0"/>
              <a:t> Kumar </a:t>
            </a:r>
            <a:r>
              <a:rPr lang="en-US" sz="2400" dirty="0" err="1" smtClean="0"/>
              <a:t>Ghosh</a:t>
            </a:r>
            <a:endParaRPr lang="en-US" sz="2400" dirty="0" smtClean="0"/>
          </a:p>
          <a:p>
            <a:r>
              <a:rPr lang="en-US" sz="2400" dirty="0" smtClean="0"/>
              <a:t>Assistant Teacher(English)</a:t>
            </a:r>
          </a:p>
          <a:p>
            <a:r>
              <a:rPr lang="en-US" sz="2400" dirty="0" err="1" smtClean="0"/>
              <a:t>Chuadanga</a:t>
            </a:r>
            <a:r>
              <a:rPr lang="en-US" sz="2400" dirty="0" smtClean="0"/>
              <a:t> </a:t>
            </a:r>
            <a:r>
              <a:rPr lang="en-US" sz="2400" dirty="0" err="1" smtClean="0"/>
              <a:t>Krishnanagor</a:t>
            </a:r>
            <a:r>
              <a:rPr lang="en-US" sz="2400" dirty="0" smtClean="0"/>
              <a:t> high School</a:t>
            </a:r>
          </a:p>
          <a:p>
            <a:r>
              <a:rPr lang="en-US" sz="2400" dirty="0" err="1" smtClean="0"/>
              <a:t>Panjia,Keshabpur,Jassore</a:t>
            </a:r>
            <a:endParaRPr lang="en-US" sz="2400" dirty="0" smtClean="0"/>
          </a:p>
          <a:p>
            <a:r>
              <a:rPr lang="en-US" sz="2400" dirty="0" smtClean="0"/>
              <a:t>Email:ujjakumar106@gmail.com</a:t>
            </a:r>
            <a:endParaRPr lang="en-US" sz="2400" dirty="0"/>
          </a:p>
        </p:txBody>
      </p:sp>
      <p:pic>
        <p:nvPicPr>
          <p:cNvPr id="5" name="Picture 4" descr="48d25bb160cb06820f189f25baa37d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50292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-big-20200312114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0"/>
            <a:ext cx="8839200" cy="3970318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26 March, our Independence Day, is the biggest state festival. The day is celebrated</a:t>
            </a:r>
          </a:p>
          <a:p>
            <a:pPr algn="just"/>
            <a:r>
              <a:rPr lang="en-US" sz="3600" dirty="0" smtClean="0"/>
              <a:t>every year in the country with great enthusiasm and </a:t>
            </a:r>
            <a:r>
              <a:rPr lang="en-US" sz="3600" dirty="0" err="1" smtClean="0"/>
              <a:t>fervour</a:t>
            </a:r>
            <a:r>
              <a:rPr lang="en-US" sz="3600" dirty="0" smtClean="0"/>
              <a:t>. It is a national holiday. All offices, educational institutions, shops and factories remain closed on this day.</a:t>
            </a:r>
          </a:p>
          <a:p>
            <a:pPr algn="just"/>
            <a:r>
              <a:rPr lang="en-US" sz="3600" dirty="0" smtClean="0"/>
              <a:t>The day begins with 31 gunshots.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2400" y="634425"/>
            <a:ext cx="7772400" cy="584775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Please open your text book .page number- 41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1000"/>
            <a:ext cx="8915400" cy="6248400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Early in the morning the President and the Prime Minister on behalf of the nation place floral wreaths at the National </a:t>
            </a:r>
            <a:r>
              <a:rPr lang="en-US" sz="3600" dirty="0" err="1" smtClean="0"/>
              <a:t>Musolium</a:t>
            </a:r>
            <a:r>
              <a:rPr lang="en-US" sz="3600" dirty="0" smtClean="0"/>
              <a:t> at </a:t>
            </a:r>
            <a:r>
              <a:rPr lang="en-US" sz="3600" dirty="0" err="1" smtClean="0"/>
              <a:t>Savar</a:t>
            </a:r>
            <a:r>
              <a:rPr lang="en-US" sz="3600" dirty="0" smtClean="0"/>
              <a:t>. Then diplomats, political parties, social and cultural </a:t>
            </a:r>
            <a:r>
              <a:rPr lang="en-US" sz="3600" dirty="0" err="1" smtClean="0"/>
              <a:t>organisations</a:t>
            </a:r>
            <a:r>
              <a:rPr lang="en-US" sz="3600" dirty="0" smtClean="0"/>
              <a:t>, and freedom fighters pay homage to the martyrs. People from all walks of life also come there with rallies and processions. There are several cultural </a:t>
            </a:r>
            <a:r>
              <a:rPr lang="en-US" sz="3600" dirty="0" err="1" smtClean="0"/>
              <a:t>programmes</a:t>
            </a:r>
            <a:r>
              <a:rPr lang="en-US" sz="3600" dirty="0" smtClean="0"/>
              <a:t> throughout the day highlighting the heroic struggle and sacrifice in 1971.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-pared-ground-president-and-pm-33-1576494024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-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1493"/>
            <a:ext cx="8991600" cy="6740307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The country also witness a smartly dressed parade of </a:t>
            </a:r>
            <a:r>
              <a:rPr lang="en-US" sz="3600" dirty="0" err="1" smtClean="0"/>
              <a:t>defence</a:t>
            </a:r>
            <a:r>
              <a:rPr lang="en-US" sz="3600" dirty="0" smtClean="0"/>
              <a:t> forces, border guards, police, </a:t>
            </a:r>
            <a:r>
              <a:rPr lang="en-US" sz="3600" dirty="0" err="1" smtClean="0"/>
              <a:t>ansars</a:t>
            </a:r>
            <a:r>
              <a:rPr lang="en-US" sz="3600" dirty="0" smtClean="0"/>
              <a:t> and the VDP (Village Defense Party) at the National Parade Ground near the National Parliament. In </a:t>
            </a:r>
            <a:r>
              <a:rPr lang="en-US" sz="3600" dirty="0" err="1" smtClean="0"/>
              <a:t>Bangabandhu</a:t>
            </a:r>
            <a:r>
              <a:rPr lang="en-US" sz="3600" dirty="0" smtClean="0"/>
              <a:t> Stadium, school children, scouts and girl guides take part in various displays to entertain thousands of spectators. The educational institutions also </a:t>
            </a:r>
            <a:r>
              <a:rPr lang="en-US" sz="3600" dirty="0" err="1" smtClean="0"/>
              <a:t>organise</a:t>
            </a:r>
            <a:r>
              <a:rPr lang="en-US" sz="3600" dirty="0" smtClean="0"/>
              <a:t> their individual </a:t>
            </a:r>
            <a:r>
              <a:rPr lang="en-US" sz="3600" dirty="0" err="1" smtClean="0"/>
              <a:t>programmes</a:t>
            </a:r>
            <a:r>
              <a:rPr lang="en-US" sz="3600" dirty="0" smtClean="0"/>
              <a:t>. Sports meets and tournaments are also </a:t>
            </a:r>
            <a:r>
              <a:rPr lang="en-US" sz="3600" dirty="0" err="1" smtClean="0"/>
              <a:t>organised</a:t>
            </a:r>
            <a:r>
              <a:rPr lang="en-US" sz="3600" dirty="0" smtClean="0"/>
              <a:t> on the day including the exciting boat race in the river </a:t>
            </a:r>
            <a:r>
              <a:rPr lang="en-US" sz="3600" dirty="0" err="1" smtClean="0"/>
              <a:t>Buriganga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2235" y="0"/>
            <a:ext cx="4664635" cy="3352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web-zakir-bhai-2-1544972153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0"/>
            <a:ext cx="5105400" cy="3352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85800" y="3429000"/>
            <a:ext cx="4648200" cy="3429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 descr="dhaka-dec-16-2018-a-building-is-decorated-with-7625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429000"/>
            <a:ext cx="5105400" cy="3429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4401205"/>
          </a:xfrm>
          <a:prstGeom prst="rect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In the evening, all major public buildings are illuminated with </a:t>
            </a:r>
            <a:r>
              <a:rPr lang="en-US" sz="4000" dirty="0" err="1" smtClean="0"/>
              <a:t>colourful</a:t>
            </a:r>
            <a:r>
              <a:rPr lang="en-US" sz="4000" dirty="0" smtClean="0"/>
              <a:t> lights. </a:t>
            </a:r>
            <a:r>
              <a:rPr lang="en-US" sz="4000" dirty="0" err="1" smtClean="0"/>
              <a:t>Bangla</a:t>
            </a:r>
            <a:r>
              <a:rPr lang="en-US" sz="4000" dirty="0" smtClean="0"/>
              <a:t> Academy, Bangladesh </a:t>
            </a:r>
            <a:r>
              <a:rPr lang="en-US" sz="4000" i="1" dirty="0" err="1" smtClean="0"/>
              <a:t>Shilpakala</a:t>
            </a:r>
            <a:r>
              <a:rPr lang="en-US" sz="4000" i="1" dirty="0" smtClean="0"/>
              <a:t> Academy and other socio-cultural </a:t>
            </a:r>
            <a:r>
              <a:rPr lang="en-US" sz="4000" dirty="0" err="1" smtClean="0"/>
              <a:t>organisations</a:t>
            </a:r>
            <a:r>
              <a:rPr lang="en-US" sz="4000" dirty="0" smtClean="0"/>
              <a:t> hold cultural functions. Similar functions are also arranged in other places in the country.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7772400" cy="3962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5257800"/>
            <a:ext cx="3657600" cy="52322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you know this man?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5955268"/>
            <a:ext cx="6629400" cy="58477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Bangabandhu</a:t>
            </a:r>
            <a:r>
              <a:rPr lang="en-US" sz="3200" dirty="0" smtClean="0"/>
              <a:t> Sheikh </a:t>
            </a:r>
            <a:r>
              <a:rPr lang="en-US" sz="3200" dirty="0" err="1" smtClean="0"/>
              <a:t>Mujibur</a:t>
            </a:r>
            <a:r>
              <a:rPr lang="en-US" sz="3200" dirty="0" smtClean="0"/>
              <a:t> </a:t>
            </a:r>
            <a:r>
              <a:rPr lang="en-US" sz="3200" dirty="0" err="1" smtClean="0"/>
              <a:t>Rahman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96425"/>
            <a:ext cx="6997493" cy="584775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C Match the words with their meanings.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438400"/>
          <a:ext cx="8763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529936">
                <a:tc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Meanings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84864">
                <a:tc>
                  <a:txBody>
                    <a:bodyPr/>
                    <a:lstStyle/>
                    <a:p>
                      <a:r>
                        <a:rPr lang="en-US" sz="2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fervour</a:t>
                      </a:r>
                      <a:endParaRPr lang="en-US" sz="2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alike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spectator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displays</a:t>
                      </a:r>
                    </a:p>
                    <a:p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illuminate</a:t>
                      </a:r>
                      <a:endParaRPr 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acts of performing skills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decorate a building with bright lights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a similar way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strong feeling of excitement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person who is watching an event</a:t>
                      </a:r>
                      <a:endParaRPr 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381000"/>
            <a:ext cx="2438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pair 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7630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 Choose the best answer.</a:t>
            </a:r>
          </a:p>
          <a:p>
            <a:r>
              <a:rPr lang="en-US" sz="2800" dirty="0" smtClean="0"/>
              <a:t>1. Our biggest state festival is</a:t>
            </a:r>
          </a:p>
          <a:p>
            <a:r>
              <a:rPr lang="en-US" sz="2800" dirty="0" smtClean="0"/>
              <a:t>a) Victory Day.</a:t>
            </a:r>
          </a:p>
          <a:p>
            <a:r>
              <a:rPr lang="en-US" sz="2800" dirty="0" smtClean="0"/>
              <a:t>b) </a:t>
            </a:r>
            <a:r>
              <a:rPr lang="en-US" sz="2800" dirty="0" err="1" smtClean="0"/>
              <a:t>Shaheed</a:t>
            </a:r>
            <a:r>
              <a:rPr lang="en-US" sz="2800" dirty="0" smtClean="0"/>
              <a:t> </a:t>
            </a:r>
            <a:r>
              <a:rPr lang="en-US" sz="2800" dirty="0" err="1" smtClean="0"/>
              <a:t>Dibosh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c) </a:t>
            </a:r>
            <a:r>
              <a:rPr lang="en-US" sz="2800" dirty="0" err="1" smtClean="0"/>
              <a:t>Pahela</a:t>
            </a:r>
            <a:r>
              <a:rPr lang="en-US" sz="2800" dirty="0" smtClean="0"/>
              <a:t> </a:t>
            </a:r>
            <a:r>
              <a:rPr lang="en-US" sz="2800" dirty="0" err="1" smtClean="0"/>
              <a:t>Baishakh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d) Independence Day.</a:t>
            </a:r>
          </a:p>
          <a:p>
            <a:r>
              <a:rPr lang="en-US" sz="2800" dirty="0" smtClean="0"/>
              <a:t>2. The celebration of Independence Day begins with</a:t>
            </a:r>
          </a:p>
          <a:p>
            <a:r>
              <a:rPr lang="en-US" sz="2800" dirty="0" smtClean="0"/>
              <a:t>a) processions.</a:t>
            </a:r>
          </a:p>
          <a:p>
            <a:r>
              <a:rPr lang="en-US" sz="2800" dirty="0" smtClean="0"/>
              <a:t>b) gunshots.</a:t>
            </a:r>
          </a:p>
          <a:p>
            <a:r>
              <a:rPr lang="en-US" sz="2800" dirty="0" smtClean="0"/>
              <a:t>c) placing wreaths at the National Memorial.</a:t>
            </a:r>
          </a:p>
          <a:p>
            <a:r>
              <a:rPr lang="en-US" sz="2800" dirty="0" smtClean="0"/>
              <a:t>d) the display of parades by </a:t>
            </a:r>
            <a:r>
              <a:rPr lang="en-US" sz="2800" dirty="0" err="1" smtClean="0"/>
              <a:t>defence</a:t>
            </a:r>
            <a:r>
              <a:rPr lang="en-US" sz="2800" dirty="0" smtClean="0"/>
              <a:t> forces.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304800"/>
            <a:ext cx="4191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Individual Work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667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d) Independence 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4724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b) gunshots.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550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3 .The National </a:t>
            </a:r>
            <a:r>
              <a:rPr lang="en-US" sz="3200" dirty="0" err="1" smtClean="0"/>
              <a:t>Musolium</a:t>
            </a:r>
            <a:r>
              <a:rPr lang="en-US" sz="3200" dirty="0" smtClean="0"/>
              <a:t> is</a:t>
            </a:r>
          </a:p>
          <a:p>
            <a:r>
              <a:rPr lang="en-US" sz="3200" dirty="0" smtClean="0"/>
              <a:t>a) on Dhaka University campus.</a:t>
            </a:r>
          </a:p>
          <a:p>
            <a:r>
              <a:rPr lang="en-US" sz="3200" dirty="0" smtClean="0"/>
              <a:t>b) at </a:t>
            </a:r>
            <a:r>
              <a:rPr lang="en-US" sz="3200" dirty="0" err="1" smtClean="0"/>
              <a:t>Ramna</a:t>
            </a:r>
            <a:r>
              <a:rPr lang="en-US" sz="3200" dirty="0" smtClean="0"/>
              <a:t> Park.</a:t>
            </a:r>
          </a:p>
          <a:p>
            <a:r>
              <a:rPr lang="en-US" sz="3200" dirty="0" smtClean="0"/>
              <a:t>c )at </a:t>
            </a:r>
            <a:r>
              <a:rPr lang="en-US" sz="3200" dirty="0" err="1" smtClean="0"/>
              <a:t>Savar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 )near Dhaka Medical College.</a:t>
            </a:r>
          </a:p>
          <a:p>
            <a:r>
              <a:rPr lang="en-US" sz="3200" dirty="0" smtClean="0"/>
              <a:t>4 .On Independence Day the National Parade is held</a:t>
            </a:r>
          </a:p>
          <a:p>
            <a:r>
              <a:rPr lang="en-US" sz="3200" dirty="0" smtClean="0"/>
              <a:t>a) at the National Parade ground.</a:t>
            </a:r>
          </a:p>
          <a:p>
            <a:r>
              <a:rPr lang="en-US" sz="3200" dirty="0" smtClean="0"/>
              <a:t>b) in the streets.</a:t>
            </a:r>
          </a:p>
          <a:p>
            <a:r>
              <a:rPr lang="en-US" sz="3200" dirty="0" smtClean="0"/>
              <a:t>c) in the decorated vehicles.</a:t>
            </a:r>
          </a:p>
          <a:p>
            <a:r>
              <a:rPr lang="en-US" sz="3200" dirty="0" smtClean="0"/>
              <a:t>d) in Dhaka Stadium.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1905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c )at </a:t>
            </a:r>
            <a:r>
              <a:rPr lang="en-US" sz="2800" dirty="0" err="1" smtClean="0"/>
              <a:t>Savar</a:t>
            </a:r>
            <a:r>
              <a:rPr lang="en-US" sz="2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45821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a) at the National Parade 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99093"/>
            <a:ext cx="9144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Write a paragraph , in brief, how you celebrated this year’s ‘Independence Day’ at your school.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3962400" cy="1015663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Home Work</a:t>
            </a:r>
            <a:endParaRPr lang="en-US" sz="6000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7543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9043722.Dks767TU.DhakaJan08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0"/>
            <a:ext cx="31242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Goodbye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305800" cy="5334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6200" y="6059269"/>
            <a:ext cx="6096000" cy="64633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What did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Bangabandhu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call?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6211669"/>
            <a:ext cx="9067800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Bangabandhu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called for independence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39804"/>
            <a:ext cx="7467600" cy="1107996"/>
          </a:xfrm>
          <a:prstGeom prst="rect">
            <a:avLst/>
          </a:prstGeom>
          <a:solidFill>
            <a:srgbClr val="00B0F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Today,s</a:t>
            </a:r>
            <a:r>
              <a:rPr lang="en-US" sz="6600" dirty="0" smtClean="0"/>
              <a:t> Lesson is------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152400" y="1959114"/>
            <a:ext cx="4149213" cy="707886"/>
          </a:xfrm>
          <a:prstGeom prst="rect">
            <a:avLst/>
          </a:prstGeom>
          <a:solidFill>
            <a:srgbClr val="00B050"/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Independence Day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52400" y="4611469"/>
            <a:ext cx="181652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/>
              <a:t>Lesson 5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2400" y="3254514"/>
            <a:ext cx="2437527" cy="70788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Unit Three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92225"/>
            <a:ext cx="3124200" cy="58477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Page number -41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3810000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620000" cy="120032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the end of the lesson learning will be able to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9801"/>
            <a:ext cx="7924800" cy="4524315"/>
          </a:xfrm>
          <a:prstGeom prst="rect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Talk about the picture.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Use new words and make sentences.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Write a summary.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Matching Words.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Choose the correct answer from the alternative.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Write a paragraph</a:t>
            </a:r>
          </a:p>
          <a:p>
            <a:pPr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724400"/>
            <a:ext cx="1295400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Festival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486400"/>
            <a:ext cx="4267200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Festival means Joyful celebration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6172200"/>
            <a:ext cx="4953000" cy="461665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26 March  is the biggest state festival.</a:t>
            </a:r>
            <a:endParaRPr lang="en-US" sz="2400" dirty="0"/>
          </a:p>
        </p:txBody>
      </p:sp>
      <p:pic>
        <p:nvPicPr>
          <p:cNvPr id="5" name="Picture 4" descr="11146237_323587117812019_73020361890096377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6553200" cy="41148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415135"/>
            <a:ext cx="1752600" cy="461665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Enthusiasm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5177135"/>
            <a:ext cx="4114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Enthusiasm means Passionate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867400"/>
            <a:ext cx="8610600" cy="830997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day is celebrated every year in the country with great enthusiasm and </a:t>
            </a:r>
            <a:r>
              <a:rPr lang="en-US" sz="2400" dirty="0" err="1" smtClean="0"/>
              <a:t>fervour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25550639_253492375181343_7672146509130090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7924800" cy="38862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645</Words>
  <Application>Microsoft Office PowerPoint</Application>
  <PresentationFormat>On-screen Show (4:3)</PresentationFormat>
  <Paragraphs>84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111</cp:revision>
  <dcterms:created xsi:type="dcterms:W3CDTF">2006-08-16T00:00:00Z</dcterms:created>
  <dcterms:modified xsi:type="dcterms:W3CDTF">2020-08-19T15:42:13Z</dcterms:modified>
</cp:coreProperties>
</file>