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70" r:id="rId2"/>
    <p:sldId id="271" r:id="rId3"/>
    <p:sldId id="259" r:id="rId4"/>
    <p:sldId id="260" r:id="rId5"/>
    <p:sldId id="261" r:id="rId6"/>
    <p:sldId id="272" r:id="rId7"/>
    <p:sldId id="263" r:id="rId8"/>
    <p:sldId id="264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78C389-EDFB-4733-9BE8-9CD28BAC17A5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C6AF13-8968-4273-8E41-8EBFEF1EC36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26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6AF13-8968-4273-8E41-8EBFEF1EC366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286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5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328612"/>
            <a:ext cx="8382000" cy="60483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075"/>
            <a:ext cx="8229600" cy="5943600"/>
          </a:xfrm>
        </p:spPr>
        <p:txBody>
          <a:bodyPr>
            <a:normAutofit/>
          </a:bodyPr>
          <a:lstStyle/>
          <a:p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b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dirty="0" smtClean="0">
                <a:latin typeface="NikoshBAN" panose="02000000000000000000" pitchFamily="2" charset="0"/>
                <a:cs typeface="NikoshBAN" panose="02000000000000000000" pitchFamily="2" charset="0"/>
              </a:rPr>
            </a:b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352800"/>
            <a:ext cx="1524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5769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990600"/>
            <a:ext cx="9144000" cy="39395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দলগত কাজঃ </a:t>
            </a:r>
            <a:endParaRPr lang="en-US" sz="6000" b="1" u="sng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54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পরাগায়নের মাধ্যমগুলো</a:t>
            </a:r>
            <a:r>
              <a:rPr lang="en-US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বর্ণনাসহ 	  	      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উপস্থাপ</a:t>
            </a:r>
            <a:r>
              <a:rPr lang="en-US" sz="480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</a:t>
            </a:r>
            <a:r>
              <a:rPr lang="bn-BD" sz="480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কর।</a:t>
            </a:r>
            <a:endParaRPr lang="en-US" sz="48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600200"/>
            <a:ext cx="9144000" cy="338554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মূল্যায়নঃ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                                                         </a:t>
            </a:r>
          </a:p>
          <a:p>
            <a:pPr marL="2571750" lvl="4" indent="-742950">
              <a:buAutoNum type="arabicParenBoth"/>
            </a:pP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 কী?</a:t>
            </a:r>
          </a:p>
          <a:p>
            <a:pPr marL="2571750" lvl="4" indent="-742950">
              <a:buAutoNum type="arabicParenBoth"/>
            </a:pP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স্বপরাগায়ন কাকে বলে?</a:t>
            </a:r>
          </a:p>
          <a:p>
            <a:pPr marL="2571750" lvl="4" indent="-742950">
              <a:buAutoNum type="arabicParenBoth"/>
            </a:pP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পরপরাগায়ন এর সংঙ্গা বল।</a:t>
            </a:r>
          </a:p>
          <a:p>
            <a:pPr marL="2571750" lvl="4" indent="-742950">
              <a:buAutoNum type="arabicParenBoth"/>
            </a:pP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পরাগায়নের মাধ্যম কয়টি ও কী কী? 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4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5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8458200" cy="594008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6000" b="1" u="sng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বাড়ির কাজঃ</a:t>
            </a: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বায়ু পরাগী , পতঙ্গ পরাগী , পানি পরাগী এবং      প্রাণী পরাগী  ৫টি করে ফুলের নাম লিখে আনবে ।</a:t>
            </a:r>
          </a:p>
          <a:p>
            <a:endParaRPr lang="bn-BD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3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7565141BNaJlWSXVS_p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9200" y="3703290"/>
            <a:ext cx="70104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99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199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1379" y="474803"/>
            <a:ext cx="8841828" cy="10156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568799"/>
            <a:ext cx="5161893" cy="4185761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স্বজল </a:t>
            </a:r>
            <a:r>
              <a:rPr lang="bn-BD" sz="4400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চন্দ্র </a:t>
            </a:r>
            <a:r>
              <a:rPr lang="bn-BD" sz="4400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দাস</a:t>
            </a:r>
          </a:p>
          <a:p>
            <a:r>
              <a:rPr lang="bn-BD" sz="3200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সিনিয়র </a:t>
            </a:r>
            <a:r>
              <a:rPr lang="bn-BD" sz="3200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</a:t>
            </a:r>
          </a:p>
          <a:p>
            <a:r>
              <a:rPr lang="bn-BD" sz="4000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পাকশিমুল হাজী শিশু </a:t>
            </a:r>
          </a:p>
          <a:p>
            <a:r>
              <a:rPr lang="bn-BD" sz="4000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মিয়া উচ্চ বিদ্যালয়</a:t>
            </a:r>
          </a:p>
          <a:p>
            <a:r>
              <a:rPr lang="bn-BD" sz="3600" dirty="0" smtClean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সরাইল</a:t>
            </a:r>
            <a:r>
              <a:rPr lang="bn-BD" sz="3600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ব্রাহ্মণবাড়িয়া।</a:t>
            </a:r>
          </a:p>
          <a:p>
            <a:r>
              <a:rPr lang="en-US" sz="2800" dirty="0">
                <a:solidFill>
                  <a:srgbClr val="990033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E-mail: sajaldas915@gmail.com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14294" y="1588415"/>
            <a:ext cx="3658914" cy="3754874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b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জীববিজ্ঞান</a:t>
            </a:r>
            <a:b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ত্রয়োদশ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(জীবের পরিবেশ)</a:t>
            </a: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/>
            </a:r>
            <a:b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</a:br>
            <a:r>
              <a:rPr lang="bn-BD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198" y="1588415"/>
            <a:ext cx="1809093" cy="217091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283" y="5334000"/>
            <a:ext cx="8812924" cy="120032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34890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llination_1.jpg"/>
          <p:cNvPicPr>
            <a:picLocks noChangeAspect="1"/>
          </p:cNvPicPr>
          <p:nvPr/>
        </p:nvPicPr>
        <p:blipFill rotWithShape="1">
          <a:blip r:embed="rId2"/>
          <a:srcRect t="14100"/>
          <a:stretch/>
        </p:blipFill>
        <p:spPr>
          <a:xfrm>
            <a:off x="4668506" y="3681908"/>
            <a:ext cx="4475494" cy="3075584"/>
          </a:xfrm>
          <a:prstGeom prst="rect">
            <a:avLst/>
          </a:prstGeom>
        </p:spPr>
      </p:pic>
      <p:pic>
        <p:nvPicPr>
          <p:cNvPr id="3" name="Picture 2" descr="pollination 3.jpg"/>
          <p:cNvPicPr>
            <a:picLocks noChangeAspect="1"/>
          </p:cNvPicPr>
          <p:nvPr/>
        </p:nvPicPr>
        <p:blipFill rotWithShape="1">
          <a:blip r:embed="rId3"/>
          <a:srcRect t="3922"/>
          <a:stretch/>
        </p:blipFill>
        <p:spPr>
          <a:xfrm>
            <a:off x="4626942" y="0"/>
            <a:ext cx="4503203" cy="3581400"/>
          </a:xfrm>
          <a:prstGeom prst="rect">
            <a:avLst/>
          </a:prstGeom>
        </p:spPr>
      </p:pic>
      <p:pic>
        <p:nvPicPr>
          <p:cNvPr id="4" name="Picture 3" descr="pollinators 2.jpg"/>
          <p:cNvPicPr>
            <a:picLocks noChangeAspect="1"/>
          </p:cNvPicPr>
          <p:nvPr/>
        </p:nvPicPr>
        <p:blipFill rotWithShape="1">
          <a:blip r:embed="rId4"/>
          <a:srcRect r="10283"/>
          <a:stretch/>
        </p:blipFill>
        <p:spPr>
          <a:xfrm>
            <a:off x="0" y="3581400"/>
            <a:ext cx="4407340" cy="3276600"/>
          </a:xfrm>
          <a:prstGeom prst="rect">
            <a:avLst/>
          </a:prstGeom>
        </p:spPr>
      </p:pic>
      <p:pic>
        <p:nvPicPr>
          <p:cNvPr id="5" name="Picture 4" descr="Papilio-for-Artteacher-Blog.jpg"/>
          <p:cNvPicPr>
            <a:picLocks noChangeAspect="1"/>
          </p:cNvPicPr>
          <p:nvPr/>
        </p:nvPicPr>
        <p:blipFill rotWithShape="1">
          <a:blip r:embed="rId5"/>
          <a:srcRect l="7071" t="7611" r="3367" b="5709"/>
          <a:stretch/>
        </p:blipFill>
        <p:spPr>
          <a:xfrm>
            <a:off x="1" y="0"/>
            <a:ext cx="4403541" cy="33937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219200"/>
            <a:ext cx="9144000" cy="286232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US" sz="6000" b="1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6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পরাগায়ন (</a:t>
            </a:r>
            <a:r>
              <a:rPr lang="en-US" sz="6000" b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Pollination)</a:t>
            </a:r>
          </a:p>
          <a:p>
            <a:pPr algn="ctr"/>
            <a:endParaRPr lang="en-US" sz="6000" b="1" u="sng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304800"/>
            <a:ext cx="9144000" cy="175432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54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আচরণিক  উদ্দেশ্যঃ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2133600"/>
            <a:ext cx="9144000" cy="144655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শিক্ষার্থীরা......................</a:t>
            </a: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3733800"/>
            <a:ext cx="9144000" cy="31700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(১)  পরাগায়ন কী তা বলতে পারবে।</a:t>
            </a:r>
          </a:p>
          <a:p>
            <a:pPr marL="742950" indent="-742950">
              <a:buAutoNum type="arabicParenBoth" startAt="2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স্বপরাগায়ন ব্যাখ্যা করতে পারবে।</a:t>
            </a:r>
          </a:p>
          <a:p>
            <a:pPr marL="742950" indent="-742950">
              <a:buAutoNum type="arabicParenBoth" startAt="2"/>
            </a:pP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পরপরাগায়ন বর্ণনা করতে পারবে।</a:t>
            </a:r>
          </a:p>
          <a:p>
            <a:pPr marL="742950" indent="-742950">
              <a:buAutoNum type="arabicParenBoth" startAt="2"/>
            </a:pP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পরাগায়নের মাধ্যমগুলো উপস্থাপণ করতে পারবে।</a:t>
            </a:r>
          </a:p>
          <a:p>
            <a:pPr marL="742950" indent="-742950"/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1066800" y="1676400"/>
            <a:ext cx="1524000" cy="76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85800" y="228600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কর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 descr="self poli.jpg"/>
          <p:cNvPicPr>
            <a:picLocks noChangeAspect="1"/>
          </p:cNvPicPr>
          <p:nvPr/>
        </p:nvPicPr>
        <p:blipFill>
          <a:blip r:embed="rId2"/>
          <a:srcRect l="54400" t="30000"/>
          <a:stretch>
            <a:fillRect/>
          </a:stretch>
        </p:blipFill>
        <p:spPr>
          <a:xfrm>
            <a:off x="2628900" y="2126673"/>
            <a:ext cx="3315524" cy="3664527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4724400" y="3581400"/>
            <a:ext cx="152400" cy="152400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0" y="8382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রেনু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1004455" y="1357166"/>
            <a:ext cx="2729345" cy="1995634"/>
          </a:xfrm>
          <a:prstGeom prst="straightConnector1">
            <a:avLst/>
          </a:prstGeom>
          <a:ln w="28575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286000" y="990600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গর্ভমুন্ড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514599" y="1282987"/>
            <a:ext cx="1524001" cy="1307813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067462" y="5964664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পরাগায়ন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96100" y="1207018"/>
            <a:ext cx="2247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/>
              <a:t>পরাগধানী</a:t>
            </a:r>
            <a:endParaRPr lang="en-US" sz="3200" dirty="0"/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4876800" y="1756064"/>
            <a:ext cx="2545774" cy="1901536"/>
          </a:xfrm>
          <a:prstGeom prst="straightConnector1">
            <a:avLst/>
          </a:prstGeom>
          <a:ln w="38100">
            <a:solidFill>
              <a:srgbClr val="0000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020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00729 -0.02223 L 0.00399 -0.07894 L 0.00399 -0.1007 C 0.00295 -0.11088 0.00191 -0.12107 0.00086 -0.13125 L -0.01042 -0.18357 L -0.02188 -0.20741 L -0.03959 -0.22917 L -0.05243 -0.23334 L -0.06216 -0.22917 L -0.075 -0.21389 L -0.07344 -0.19422 L -0.07188 -0.17246 L -0.075 -0.1595 L -0.075 -0.14422 " pathEditMode="relative" rAng="0" ptsTypes="AAfAAAAAAAAA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00" y="-10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elf-pollination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0"/>
            <a:ext cx="4038600" cy="3733800"/>
          </a:xfrm>
          <a:prstGeom prst="rect">
            <a:avLst/>
          </a:prstGeom>
        </p:spPr>
      </p:pic>
      <p:pic>
        <p:nvPicPr>
          <p:cNvPr id="3" name="Picture 2" descr="pollination 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0"/>
            <a:ext cx="4346425" cy="3733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4648200"/>
            <a:ext cx="9144000" cy="181588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just"/>
            <a:r>
              <a:rPr lang="bn-BD" sz="4000" b="1" u="sng" dirty="0" smtClean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স্বপরাগায়নঃ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একটি ফুলের পরাগরেণু ঐ ফুলেরই গর্ভমুণ্ডে অথবা 	  একই গাছের অন্য ফুলের গর্ভমুণ্ডে স্থানান্তরিত হওয়াকে 	  স্বপরাগায়ন বলে।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19400" y="3810000"/>
            <a:ext cx="1905000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স্বপরাগায়ন</a:t>
            </a:r>
            <a:endParaRPr lang="en-US" sz="4000" b="1" dirty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llinator-slide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8600"/>
            <a:ext cx="4419600" cy="2921000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6" name="Picture 5" descr="pollination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28600"/>
            <a:ext cx="4267200" cy="2895600"/>
          </a:xfrm>
          <a:prstGeom prst="rect">
            <a:avLst/>
          </a:prstGeom>
          <a:ln>
            <a:solidFill>
              <a:srgbClr val="C00000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3276600" y="3200400"/>
            <a:ext cx="2209800" cy="70788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পরপরাগায়ন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876800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bn-BD" sz="4000" b="1" u="sng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পরপরাগায়নঃ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একটি ফুলের পরাগরেণু একই প্রজাতির অন্য 	     একটি গাছের ফুলের গর্ভমুণ্ডে স্থানান্তরিত হওয়াকে 	     পরপরাগায়ন বলে।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4038600"/>
            <a:ext cx="9144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জোড়ায় কাজঃ  </a:t>
            </a:r>
            <a:r>
              <a:rPr lang="bn-BD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পরপরাগায়ন কাকে বলে ?</a:t>
            </a:r>
            <a:endParaRPr lang="en-US" sz="40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ir pollinatio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4018" y="3695"/>
            <a:ext cx="3627120" cy="2418080"/>
          </a:xfrm>
          <a:prstGeom prst="rect">
            <a:avLst/>
          </a:prstGeom>
        </p:spPr>
      </p:pic>
      <p:pic>
        <p:nvPicPr>
          <p:cNvPr id="5" name="Picture 4" descr="whitewaterlilyl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018" y="3477491"/>
            <a:ext cx="3454400" cy="2590800"/>
          </a:xfrm>
          <a:prstGeom prst="rect">
            <a:avLst/>
          </a:prstGeom>
        </p:spPr>
      </p:pic>
      <p:pic>
        <p:nvPicPr>
          <p:cNvPr id="6" name="Picture 5" descr="pollination 3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6800" y="0"/>
            <a:ext cx="3889225" cy="2590800"/>
          </a:xfrm>
          <a:prstGeom prst="rect">
            <a:avLst/>
          </a:prstGeom>
        </p:spPr>
      </p:pic>
      <p:pic>
        <p:nvPicPr>
          <p:cNvPr id="7" name="Picture 6" descr="Pollination-cover-main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6800" y="3048001"/>
            <a:ext cx="3733800" cy="3048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0327" y="2590800"/>
            <a:ext cx="21336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tx2"/>
                </a:solidFill>
                <a:latin typeface="NikoshBAN" pitchFamily="2" charset="0"/>
                <a:cs typeface="NikoshBAN" pitchFamily="2" charset="0"/>
              </a:rPr>
              <a:t>বায়ু পরাগায়ন</a:t>
            </a:r>
            <a:endParaRPr lang="en-US" sz="3600" b="1" dirty="0">
              <a:solidFill>
                <a:schemeClr val="tx2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5900" y="2831160"/>
            <a:ext cx="2590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পতঙ্গ পরাগায়ন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8200" y="6172200"/>
            <a:ext cx="2209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পানি পরাগায়ন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6096000"/>
            <a:ext cx="25146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প্রাণী পরাগায়ন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6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156</Words>
  <Application>Microsoft Office PowerPoint</Application>
  <PresentationFormat>On-screen Show (4:3)</PresentationFormat>
  <Paragraphs>50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NikoshBAN</vt:lpstr>
      <vt:lpstr>Vrinda</vt:lpstr>
      <vt:lpstr>Office Theme</vt:lpstr>
      <vt:lpstr>স্বাগতম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/>
  <cp:lastModifiedBy>sajaldas915@gmail.com</cp:lastModifiedBy>
  <cp:revision>68</cp:revision>
  <dcterms:created xsi:type="dcterms:W3CDTF">2006-08-16T00:00:00Z</dcterms:created>
  <dcterms:modified xsi:type="dcterms:W3CDTF">2020-09-14T11:05:07Z</dcterms:modified>
</cp:coreProperties>
</file>