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1" r:id="rId2"/>
    <p:sldId id="289" r:id="rId3"/>
    <p:sldId id="263" r:id="rId4"/>
    <p:sldId id="279" r:id="rId5"/>
    <p:sldId id="280" r:id="rId6"/>
    <p:sldId id="260" r:id="rId7"/>
    <p:sldId id="288" r:id="rId8"/>
    <p:sldId id="266" r:id="rId9"/>
    <p:sldId id="286" r:id="rId10"/>
    <p:sldId id="261" r:id="rId11"/>
    <p:sldId id="287" r:id="rId12"/>
    <p:sldId id="290" r:id="rId13"/>
    <p:sldId id="291" r:id="rId14"/>
    <p:sldId id="284" r:id="rId15"/>
    <p:sldId id="285" r:id="rId16"/>
    <p:sldId id="268" r:id="rId17"/>
    <p:sldId id="269" r:id="rId18"/>
    <p:sldId id="277" r:id="rId19"/>
    <p:sldId id="273" r:id="rId20"/>
    <p:sldId id="271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435EB9-22A8-4F71-873E-73079513D2DB}">
          <p14:sldIdLst>
            <p14:sldId id="281"/>
            <p14:sldId id="289"/>
            <p14:sldId id="263"/>
            <p14:sldId id="279"/>
            <p14:sldId id="280"/>
            <p14:sldId id="260"/>
            <p14:sldId id="288"/>
            <p14:sldId id="266"/>
            <p14:sldId id="286"/>
            <p14:sldId id="261"/>
            <p14:sldId id="287"/>
            <p14:sldId id="290"/>
            <p14:sldId id="291"/>
            <p14:sldId id="284"/>
            <p14:sldId id="285"/>
            <p14:sldId id="268"/>
            <p14:sldId id="269"/>
            <p14:sldId id="277"/>
            <p14:sldId id="273"/>
            <p14:sldId id="27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333300"/>
    <a:srgbClr val="003300"/>
    <a:srgbClr val="99CC00"/>
    <a:srgbClr val="009999"/>
    <a:srgbClr val="FFCC99"/>
    <a:srgbClr val="FF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10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14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err="1" smtClean="0"/>
              <a:t>dphofmr@biul@gmail.COM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98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0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0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55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6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0F9D-761D-4595-B857-9DDE00D61BFD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DD80-4820-4F31-8389-F604484D3D16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E580-E2BD-48EB-90F8-78ACFBED6F4C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FB7D-5480-4007-8634-9FC010C01D6B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F239-0EA6-4E19-B5D3-6047FF71829A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6698-E16B-430F-A38C-10B8171C5013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8C62-DA03-4465-A45E-0B155F6C4C3E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39F9-91DF-4661-BD90-7E331CDDD7A9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144C-20C5-4182-B2EE-32A577DE78FE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2A2B-6BF6-456E-8263-E8BE3689CE30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0572-208E-455E-A56E-35AD2F0A1108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8236-0ED8-42E7-A284-85AA9E9D2C30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3.jp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" TargetMode="External"/><Relationship Id="rId5" Type="http://schemas.openxmlformats.org/officeDocument/2006/relationships/hyperlink" Target="http://www.google.com/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4.gif"/><Relationship Id="rId9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005224" y="807494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7360" y="1259650"/>
            <a:ext cx="7624698" cy="243142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13310" y="1617966"/>
            <a:ext cx="2426078" cy="1750149"/>
            <a:chOff x="5005233" y="992160"/>
            <a:chExt cx="2623493" cy="2529192"/>
          </a:xfrm>
        </p:grpSpPr>
        <p:sp>
          <p:nvSpPr>
            <p:cNvPr id="8" name="5-Point Star 7"/>
            <p:cNvSpPr/>
            <p:nvPr/>
          </p:nvSpPr>
          <p:spPr>
            <a:xfrm>
              <a:off x="5159544" y="1209661"/>
              <a:ext cx="2220147" cy="1708576"/>
            </a:xfrm>
            <a:prstGeom prst="star32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233" y="992160"/>
              <a:ext cx="2623493" cy="2529192"/>
            </a:xfrm>
            <a:prstGeom prst="star32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744349" y="1205762"/>
            <a:ext cx="7458077" cy="257455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111" y="1199119"/>
            <a:ext cx="7294551" cy="253512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8399580" y="5305404"/>
            <a:ext cx="998263" cy="534063"/>
            <a:chOff x="386645" y="668615"/>
            <a:chExt cx="823969" cy="534063"/>
          </a:xfrm>
        </p:grpSpPr>
        <p:sp>
          <p:nvSpPr>
            <p:cNvPr id="36" name="Oval 35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/>
                <a:t>Now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249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  <p:bldP spid="3" grpId="0"/>
      <p:bldP spid="3" grpId="1"/>
      <p:bldP spid="11" grpId="0"/>
      <p:bldP spid="11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3931" y="1977556"/>
            <a:ext cx="6922243" cy="230835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আমরা </a:t>
            </a:r>
            <a:r>
              <a:rPr lang="bn-BD" sz="3600" dirty="0"/>
              <a:t>যদি না জাগি মা </a:t>
            </a:r>
          </a:p>
          <a:p>
            <a:r>
              <a:rPr lang="bn-BD" sz="3600" dirty="0"/>
              <a:t>        কেমনে সকাল হবে </a:t>
            </a:r>
            <a:r>
              <a:rPr lang="bn-BD" sz="3600" dirty="0" smtClean="0"/>
              <a:t>?</a:t>
            </a:r>
            <a:endParaRPr lang="bn-BD" sz="3600" dirty="0"/>
          </a:p>
          <a:p>
            <a:endParaRPr lang="bn-BD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3713-260F-44A4-8D3F-27101C1CC081}" type="datetime1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47602" y="79241"/>
            <a:ext cx="3162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56" y="961893"/>
            <a:ext cx="1233089" cy="1103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০৩ মিনিট</a:t>
            </a:r>
            <a:endParaRPr lang="en-US" dirty="0"/>
          </a:p>
        </p:txBody>
      </p:sp>
      <p:sp>
        <p:nvSpPr>
          <p:cNvPr id="17" name="32-Point Star 16"/>
          <p:cNvSpPr/>
          <p:nvPr/>
        </p:nvSpPr>
        <p:spPr>
          <a:xfrm>
            <a:off x="2174975" y="5182446"/>
            <a:ext cx="2028305" cy="1506774"/>
          </a:xfrm>
          <a:prstGeom prst="star32">
            <a:avLst/>
          </a:prstGeom>
          <a:gradFill flip="none" rotWithShape="1">
            <a:gsLst>
              <a:gs pos="21000">
                <a:schemeClr val="bg1"/>
              </a:gs>
              <a:gs pos="27000">
                <a:schemeClr val="bg2">
                  <a:lumMod val="90000"/>
                </a:schemeClr>
              </a:gs>
              <a:gs pos="66000">
                <a:srgbClr val="003300"/>
              </a:gs>
              <a:gs pos="52000">
                <a:srgbClr val="00FFFF"/>
              </a:gs>
              <a:gs pos="0">
                <a:schemeClr val="bg1"/>
              </a:gs>
              <a:gs pos="91000">
                <a:srgbClr val="92D050"/>
              </a:gs>
              <a:gs pos="37000">
                <a:schemeClr val="bg1"/>
              </a:gs>
              <a:gs pos="69000">
                <a:schemeClr val="accent3">
                  <a:lumMod val="20000"/>
                  <a:lumOff val="80000"/>
                </a:schemeClr>
              </a:gs>
              <a:gs pos="7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rgbClr val="000099"/>
                </a:solidFill>
              </a:rPr>
              <a:t>করুন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827" y="1513746"/>
            <a:ext cx="4752103" cy="2772164"/>
            <a:chOff x="121827" y="1513746"/>
            <a:chExt cx="4752103" cy="277216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31259" t="17951" r="39266" b="39497"/>
            <a:stretch/>
          </p:blipFill>
          <p:spPr>
            <a:xfrm>
              <a:off x="121827" y="1513746"/>
              <a:ext cx="3046676" cy="27721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55245" t="19728" r="24570" b="40366"/>
            <a:stretch/>
          </p:blipFill>
          <p:spPr>
            <a:xfrm>
              <a:off x="3215302" y="1513746"/>
              <a:ext cx="1658628" cy="2772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67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278" y="2178586"/>
            <a:ext cx="6922243" cy="180086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আমরা </a:t>
            </a:r>
            <a:r>
              <a:rPr lang="bn-BD" sz="3600" dirty="0"/>
              <a:t>যদি না জাগি মা </a:t>
            </a:r>
          </a:p>
          <a:p>
            <a:r>
              <a:rPr lang="bn-BD" sz="3600" dirty="0"/>
              <a:t>        কেমনে সকাল হবে </a:t>
            </a:r>
            <a:r>
              <a:rPr lang="bn-BD" sz="3600" dirty="0" smtClean="0"/>
              <a:t>?</a:t>
            </a:r>
            <a:endParaRPr lang="bn-BD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3713-260F-44A4-8D3F-27101C1CC0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০৩ মিনিট</a:t>
            </a:r>
            <a:endParaRPr lang="en-US" dirty="0"/>
          </a:p>
        </p:txBody>
      </p:sp>
      <p:sp>
        <p:nvSpPr>
          <p:cNvPr id="17" name="32-Point Star 16"/>
          <p:cNvSpPr/>
          <p:nvPr/>
        </p:nvSpPr>
        <p:spPr>
          <a:xfrm>
            <a:off x="2174975" y="5182446"/>
            <a:ext cx="2028305" cy="1506774"/>
          </a:xfrm>
          <a:prstGeom prst="star32">
            <a:avLst/>
          </a:prstGeom>
          <a:gradFill flip="none" rotWithShape="1">
            <a:gsLst>
              <a:gs pos="21000">
                <a:schemeClr val="bg1"/>
              </a:gs>
              <a:gs pos="27000">
                <a:schemeClr val="bg2">
                  <a:lumMod val="90000"/>
                </a:schemeClr>
              </a:gs>
              <a:gs pos="66000">
                <a:srgbClr val="003300"/>
              </a:gs>
              <a:gs pos="52000">
                <a:srgbClr val="00FFFF"/>
              </a:gs>
              <a:gs pos="0">
                <a:schemeClr val="bg1"/>
              </a:gs>
              <a:gs pos="91000">
                <a:srgbClr val="92D050"/>
              </a:gs>
              <a:gs pos="37000">
                <a:schemeClr val="bg1"/>
              </a:gs>
              <a:gs pos="69000">
                <a:schemeClr val="accent3">
                  <a:lumMod val="20000"/>
                  <a:lumOff val="80000"/>
                </a:schemeClr>
              </a:gs>
              <a:gs pos="7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rgbClr val="000099"/>
                </a:solidFill>
              </a:rPr>
              <a:t>করুন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70" y="561531"/>
            <a:ext cx="1217095" cy="964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28910" y="531424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1749" t="16161" r="26411" b="39800"/>
          <a:stretch/>
        </p:blipFill>
        <p:spPr>
          <a:xfrm>
            <a:off x="1037729" y="1123794"/>
            <a:ext cx="3303957" cy="19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5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0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2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0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5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7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13" grpId="0"/>
      <p:bldP spid="13" grpId="1"/>
      <p:bldP spid="17" grpId="0" animBg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278" y="2178586"/>
            <a:ext cx="6922243" cy="180086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3600" dirty="0" smtClean="0"/>
              <a:t>  </a:t>
            </a:r>
            <a:r>
              <a:rPr lang="bn-BD" sz="3600" dirty="0" smtClean="0"/>
              <a:t>তোমার </a:t>
            </a:r>
            <a:r>
              <a:rPr lang="bn-BD" sz="3600" dirty="0"/>
              <a:t>ছেলে উঠলে গো মা</a:t>
            </a:r>
          </a:p>
          <a:p>
            <a:r>
              <a:rPr lang="bn-BD" sz="3600" dirty="0"/>
              <a:t>      রাত পোহাবে তবে!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3713-260F-44A4-8D3F-27101C1CC0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০৩ মিনিট</a:t>
            </a:r>
            <a:endParaRPr lang="en-US" dirty="0"/>
          </a:p>
        </p:txBody>
      </p:sp>
      <p:sp>
        <p:nvSpPr>
          <p:cNvPr id="17" name="32-Point Star 16"/>
          <p:cNvSpPr/>
          <p:nvPr/>
        </p:nvSpPr>
        <p:spPr>
          <a:xfrm>
            <a:off x="2174975" y="5182446"/>
            <a:ext cx="2028305" cy="1506774"/>
          </a:xfrm>
          <a:prstGeom prst="star32">
            <a:avLst/>
          </a:prstGeom>
          <a:gradFill flip="none" rotWithShape="1">
            <a:gsLst>
              <a:gs pos="21000">
                <a:schemeClr val="bg1"/>
              </a:gs>
              <a:gs pos="27000">
                <a:schemeClr val="bg2">
                  <a:lumMod val="90000"/>
                </a:schemeClr>
              </a:gs>
              <a:gs pos="66000">
                <a:srgbClr val="003300"/>
              </a:gs>
              <a:gs pos="52000">
                <a:srgbClr val="00FFFF"/>
              </a:gs>
              <a:gs pos="0">
                <a:schemeClr val="bg1"/>
              </a:gs>
              <a:gs pos="91000">
                <a:srgbClr val="92D050"/>
              </a:gs>
              <a:gs pos="37000">
                <a:schemeClr val="bg1"/>
              </a:gs>
              <a:gs pos="69000">
                <a:schemeClr val="accent3">
                  <a:lumMod val="20000"/>
                  <a:lumOff val="80000"/>
                </a:schemeClr>
              </a:gs>
              <a:gs pos="7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rgbClr val="000099"/>
                </a:solidFill>
              </a:rPr>
              <a:t>করুন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8910" y="531424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11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73" y="716090"/>
            <a:ext cx="1233089" cy="1103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484" t="19728" r="24570" b="40366"/>
          <a:stretch/>
        </p:blipFill>
        <p:spPr>
          <a:xfrm>
            <a:off x="1083225" y="1390626"/>
            <a:ext cx="3689365" cy="184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06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5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13" grpId="0"/>
      <p:bldP spid="13" grpId="1"/>
      <p:bldP spid="17" grpId="0" animBg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278" y="2178586"/>
            <a:ext cx="6922243" cy="180086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3600" dirty="0" smtClean="0"/>
              <a:t> </a:t>
            </a:r>
            <a:r>
              <a:rPr lang="bn-BD" sz="3600" dirty="0"/>
              <a:t>তোমার ছেলে উঠলে গো মা</a:t>
            </a:r>
          </a:p>
          <a:p>
            <a:r>
              <a:rPr lang="bn-BD" sz="3600" dirty="0"/>
              <a:t>      রাত পোহাবে তবে!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3713-260F-44A4-8D3F-27101C1CC0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০৩ মিনিট</a:t>
            </a:r>
            <a:endParaRPr lang="en-US" dirty="0"/>
          </a:p>
        </p:txBody>
      </p:sp>
      <p:sp>
        <p:nvSpPr>
          <p:cNvPr id="17" name="32-Point Star 16"/>
          <p:cNvSpPr/>
          <p:nvPr/>
        </p:nvSpPr>
        <p:spPr>
          <a:xfrm>
            <a:off x="2174975" y="5182446"/>
            <a:ext cx="2028305" cy="1506774"/>
          </a:xfrm>
          <a:prstGeom prst="star32">
            <a:avLst/>
          </a:prstGeom>
          <a:gradFill flip="none" rotWithShape="1">
            <a:gsLst>
              <a:gs pos="21000">
                <a:schemeClr val="bg1"/>
              </a:gs>
              <a:gs pos="27000">
                <a:schemeClr val="bg2">
                  <a:lumMod val="90000"/>
                </a:schemeClr>
              </a:gs>
              <a:gs pos="66000">
                <a:srgbClr val="003300"/>
              </a:gs>
              <a:gs pos="52000">
                <a:srgbClr val="00FFFF"/>
              </a:gs>
              <a:gs pos="0">
                <a:schemeClr val="bg1"/>
              </a:gs>
              <a:gs pos="91000">
                <a:srgbClr val="92D050"/>
              </a:gs>
              <a:gs pos="37000">
                <a:schemeClr val="bg1"/>
              </a:gs>
              <a:gs pos="69000">
                <a:schemeClr val="accent3">
                  <a:lumMod val="20000"/>
                  <a:lumOff val="80000"/>
                </a:schemeClr>
              </a:gs>
              <a:gs pos="7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rgbClr val="000099"/>
                </a:solidFill>
              </a:rPr>
              <a:t>করুন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70" y="561531"/>
            <a:ext cx="1217095" cy="964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28910" y="531424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8644" t="15916" r="25757" b="38735"/>
          <a:stretch/>
        </p:blipFill>
        <p:spPr>
          <a:xfrm>
            <a:off x="1404124" y="1919433"/>
            <a:ext cx="3190689" cy="17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6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0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2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0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5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7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13" grpId="0"/>
      <p:bldP spid="13" grpId="1"/>
      <p:bldP spid="17" grpId="0" animBg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698" y="2286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 উচ্চারণঃ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8260" y="12954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9698" y="22860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আলসে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9698" y="3033623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2894" y="39624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ঘুমিয়ে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2894" y="4800600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2894" y="5671868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সকাল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9521" y="469421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নাকো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5464" y="129540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8339" y="2215551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জাগি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02880" y="228600"/>
            <a:ext cx="219456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 করুন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52845" y="3109823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2845" y="4088921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52845" y="5068019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উঠলে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2845" y="5861769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পোহাবে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2363713-260F-44A4-8D3F-27101C1CC0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46837"/>
            <a:ext cx="4114800" cy="365125"/>
          </a:xfrm>
        </p:spPr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20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8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20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20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20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20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0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20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20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20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2000" tmFilter="0,0; .5, 0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2000" tmFilter="0,0; .5, 0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2000" tmFilter="0,0; .5, 0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2000" tmFilter="0,0; .5, 0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2000" tmFilter="0,0; .5, 0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8572" y="651163"/>
            <a:ext cx="2133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8572" y="1915788"/>
            <a:ext cx="423084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১.বলব আমি কী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8572" y="3009327"/>
            <a:ext cx="423084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২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কারা না জাগলে সকাল হবে?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8572" y="4125559"/>
            <a:ext cx="442408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৩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 কী ভাবে পোহাবে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9674964" y="4185641"/>
            <a:ext cx="2028305" cy="1506774"/>
          </a:xfrm>
          <a:prstGeom prst="star32">
            <a:avLst/>
          </a:prstGeom>
          <a:gradFill flip="none" rotWithShape="1">
            <a:gsLst>
              <a:gs pos="21000">
                <a:schemeClr val="bg1"/>
              </a:gs>
              <a:gs pos="27000">
                <a:schemeClr val="bg2">
                  <a:lumMod val="90000"/>
                </a:schemeClr>
              </a:gs>
              <a:gs pos="66000">
                <a:srgbClr val="003300"/>
              </a:gs>
              <a:gs pos="52000">
                <a:srgbClr val="00FFFF"/>
              </a:gs>
              <a:gs pos="0">
                <a:schemeClr val="bg1"/>
              </a:gs>
              <a:gs pos="91000">
                <a:srgbClr val="92D050"/>
              </a:gs>
              <a:gs pos="37000">
                <a:schemeClr val="bg1"/>
              </a:gs>
              <a:gs pos="69000">
                <a:schemeClr val="accent3">
                  <a:lumMod val="20000"/>
                  <a:lumOff val="80000"/>
                </a:schemeClr>
              </a:gs>
              <a:gs pos="7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rgbClr val="000099"/>
                </a:solidFill>
              </a:rPr>
              <a:t>করুন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90" y="1378582"/>
            <a:ext cx="2542326" cy="2143125"/>
          </a:xfrm>
          <a:prstGeom prst="rect">
            <a:avLst/>
          </a:prstGeom>
        </p:spPr>
      </p:pic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2363713-260F-44A4-8D3F-27101C1CC08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7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6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7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1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A848-8298-49F4-997D-A7B1058A456F}" type="datetime1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24289" y="2008996"/>
            <a:ext cx="6523123" cy="102962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6000" dirty="0" smtClean="0"/>
              <a:t>শিক্ষার্থীদের বোর্ড </a:t>
            </a:r>
            <a:r>
              <a:rPr lang="bn-BD" sz="6000" dirty="0" smtClean="0">
                <a:solidFill>
                  <a:srgbClr val="006600"/>
                </a:solidFill>
              </a:rPr>
              <a:t>ব্যবহারঃ</a:t>
            </a:r>
            <a:endParaRPr lang="en-US" sz="60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980560"/>
            <a:ext cx="10475723" cy="205479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6600" dirty="0" smtClean="0"/>
              <a:t>আলসে, সকাল, আমরা, জাগি,উঠলে,পোহাবে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০৫মিনিট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8" y="425466"/>
            <a:ext cx="1038830" cy="1079778"/>
          </a:xfrm>
          <a:prstGeom prst="rect">
            <a:avLst/>
          </a:prstGeom>
        </p:spPr>
      </p:pic>
      <p:sp>
        <p:nvSpPr>
          <p:cNvPr id="12" name="32-Point Star 11"/>
          <p:cNvSpPr/>
          <p:nvPr/>
        </p:nvSpPr>
        <p:spPr>
          <a:xfrm rot="2665926">
            <a:off x="9795103" y="4720138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76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9298274" y="884336"/>
            <a:ext cx="2223912" cy="1625600"/>
          </a:xfrm>
          <a:prstGeom prst="star5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isometricOffAxis2Lef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লেখা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1" grpId="1"/>
      <p:bldP spid="12" grpId="0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BDB-C06E-452B-A870-00F07DB9D8BC}" type="datetime1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660939" y="2070044"/>
            <a:ext cx="8614004" cy="41269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</a:t>
            </a:r>
            <a:r>
              <a:rPr lang="bn-BD" sz="3600" dirty="0" smtClean="0"/>
              <a:t>মা রাগ করে কী বলবেন 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368196" y="2835481"/>
            <a:ext cx="8614004" cy="46976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 </a:t>
            </a:r>
            <a:r>
              <a:rPr lang="bn-BD" sz="3600" dirty="0" smtClean="0"/>
              <a:t>খোকা কাকে আলসে মেয়ে বলছে কেন</a:t>
            </a:r>
            <a:r>
              <a:rPr lang="bn-BD" sz="3600" dirty="0" smtClean="0"/>
              <a:t>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130105" y="3835110"/>
            <a:ext cx="8614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</a:t>
            </a:r>
            <a:r>
              <a:rPr lang="bn-BD" sz="4000" dirty="0" smtClean="0"/>
              <a:t>৩. আমি কখন ঘুম থেকে উঠি?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7720178" y="346757"/>
            <a:ext cx="2417826" cy="1623629"/>
          </a:xfrm>
          <a:prstGeom prst="star32">
            <a:avLst>
              <a:gd name="adj" fmla="val 31459"/>
            </a:avLst>
          </a:prstGeom>
          <a:blipFill>
            <a:blip r:embed="rId2"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ক্লিক করুন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8045"/>
            <a:ext cx="1693398" cy="1452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8196" y="4782385"/>
            <a:ext cx="8614004" cy="52986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৪. </a:t>
            </a:r>
            <a:r>
              <a:rPr lang="bn-BD" sz="3600" dirty="0" smtClean="0"/>
              <a:t>আমি কী হতে চাই?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60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571317"/>
              </p:ext>
            </p:extLst>
          </p:nvPr>
        </p:nvGraphicFramePr>
        <p:xfrm>
          <a:off x="1658679" y="3084513"/>
          <a:ext cx="1597284" cy="1253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8679" y="3084513"/>
                        <a:ext cx="1597284" cy="1253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6AE1-2D01-47BF-9FC8-BA9BE6ABCC5E}" type="datetime1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5512" y="340500"/>
            <a:ext cx="6272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064179" y="2669519"/>
            <a:ext cx="2028305" cy="1506774"/>
          </a:xfrm>
          <a:prstGeom prst="star32">
            <a:avLst/>
          </a:prstGeom>
          <a:gradFill flip="none" rotWithShape="1">
            <a:gsLst>
              <a:gs pos="68000">
                <a:srgbClr val="7030A0"/>
              </a:gs>
              <a:gs pos="48000">
                <a:schemeClr val="accent6">
                  <a:lumMod val="75000"/>
                </a:schemeClr>
              </a:gs>
              <a:gs pos="69000">
                <a:schemeClr val="tx1"/>
              </a:gs>
              <a:gs pos="58000">
                <a:srgbClr val="009999"/>
              </a:gs>
              <a:gs pos="38000">
                <a:srgbClr val="FF3300"/>
              </a:gs>
              <a:gs pos="39000">
                <a:srgbClr val="00B0F0"/>
              </a:gs>
              <a:gs pos="68000">
                <a:srgbClr val="92D050"/>
              </a:gs>
              <a:gs pos="7300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77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</a:t>
            </a:r>
            <a:r>
              <a:rPr lang="bn-BD" dirty="0" smtClean="0">
                <a:solidFill>
                  <a:srgbClr val="002060"/>
                </a:solidFill>
              </a:rPr>
              <a:t>ক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r="12663"/>
          <a:stretch/>
        </p:blipFill>
        <p:spPr>
          <a:xfrm flipH="1">
            <a:off x="3995636" y="2359655"/>
            <a:ext cx="706352" cy="619727"/>
          </a:xfrm>
          <a:prstGeom prst="rect">
            <a:avLst/>
          </a:prstGeom>
        </p:spPr>
      </p:pic>
      <p:sp>
        <p:nvSpPr>
          <p:cNvPr id="6" name="Cube 5"/>
          <p:cNvSpPr/>
          <p:nvPr/>
        </p:nvSpPr>
        <p:spPr>
          <a:xfrm>
            <a:off x="1535972" y="5099077"/>
            <a:ext cx="2113205" cy="1439835"/>
          </a:xfrm>
          <a:prstGeom prst="cub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/>
              <a:t>    ভিডিও</a:t>
            </a:r>
          </a:p>
          <a:p>
            <a:r>
              <a:rPr lang="bn-BD" dirty="0" smtClean="0"/>
              <a:t>   আমি হব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01988" y="2629253"/>
            <a:ext cx="29161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 আমি হব</a:t>
            </a:r>
          </a:p>
          <a:p>
            <a:r>
              <a:rPr lang="bn-BD" dirty="0">
                <a:solidFill>
                  <a:schemeClr val="accent6"/>
                </a:solidFill>
              </a:rPr>
              <a:t>       কাজী নজরুল ইসলাম</a:t>
            </a:r>
          </a:p>
          <a:p>
            <a:r>
              <a:rPr lang="bn-BD" dirty="0"/>
              <a:t>বলব আমি, আলসে মেয়ে!</a:t>
            </a:r>
          </a:p>
          <a:p>
            <a:r>
              <a:rPr lang="bn-BD" dirty="0"/>
              <a:t>        ঘুমিয়ে তুমি থাক, </a:t>
            </a:r>
          </a:p>
          <a:p>
            <a:r>
              <a:rPr lang="bn-BD" dirty="0"/>
              <a:t>হয়নি সকাল, তাই বলে কি</a:t>
            </a:r>
          </a:p>
          <a:p>
            <a:r>
              <a:rPr lang="bn-BD" dirty="0"/>
              <a:t>         সকাল হবে নাকো!</a:t>
            </a:r>
          </a:p>
          <a:p>
            <a:r>
              <a:rPr lang="bn-BD" dirty="0"/>
              <a:t>আমরা যদি না জাগি মা </a:t>
            </a:r>
          </a:p>
          <a:p>
            <a:r>
              <a:rPr lang="bn-BD" dirty="0"/>
              <a:t>        কেমনে সকাল হবে ?</a:t>
            </a:r>
          </a:p>
          <a:p>
            <a:r>
              <a:rPr lang="bn-BD" dirty="0"/>
              <a:t>তোমার ছেলে উঠলে গো মা</a:t>
            </a:r>
          </a:p>
          <a:p>
            <a:r>
              <a:rPr lang="bn-BD" dirty="0"/>
              <a:t>      রাত পোহাবে তবে!</a:t>
            </a:r>
          </a:p>
        </p:txBody>
      </p:sp>
    </p:spTree>
    <p:extLst>
      <p:ext uri="{BB962C8B-B14F-4D97-AF65-F5344CB8AC3E}">
        <p14:creationId xmlns:p14="http://schemas.microsoft.com/office/powerpoint/2010/main" val="35099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16" grpId="0"/>
      <p:bldP spid="16" grpId="1"/>
      <p:bldP spid="13" grpId="0" animBg="1"/>
      <p:bldP spid="6" grpId="0" animBg="1"/>
      <p:bldP spid="6" grpId="1" animBg="1"/>
      <p:bldP spid="6" grpId="2" animBg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AFF0-12EE-403C-9C96-0354EDEFF153}" type="datetime1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346757"/>
            <a:ext cx="9892128" cy="643281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003300"/>
                </a:solidFill>
              </a:rPr>
              <a:t> </a:t>
            </a:r>
            <a:r>
              <a:rPr lang="bn-BD" sz="1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পাঠ্যাংশ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“বলব আমি</a:t>
            </a:r>
            <a:r>
              <a:rPr lang="en-US" sz="1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1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রাত পোহাবে তবে।” </a:t>
            </a:r>
            <a:endParaRPr lang="en-US" sz="32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971150" y="4791480"/>
            <a:ext cx="2028305" cy="1506774"/>
          </a:xfrm>
          <a:prstGeom prst="star32">
            <a:avLst/>
          </a:prstGeom>
          <a:gradFill flip="none" rotWithShape="1">
            <a:gsLst>
              <a:gs pos="56000">
                <a:schemeClr val="bg1"/>
              </a:gs>
              <a:gs pos="25000">
                <a:schemeClr val="accent6">
                  <a:lumMod val="40000"/>
                  <a:lumOff val="60000"/>
                </a:schemeClr>
              </a:gs>
              <a:gs pos="97000">
                <a:srgbClr val="7030A0"/>
              </a:gs>
              <a:gs pos="49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81400" y="2525918"/>
            <a:ext cx="5436476" cy="1833431"/>
            <a:chOff x="3195305" y="2694472"/>
            <a:chExt cx="5514815" cy="2423857"/>
          </a:xfrm>
        </p:grpSpPr>
        <p:grpSp>
          <p:nvGrpSpPr>
            <p:cNvPr id="5" name="Group 4"/>
            <p:cNvGrpSpPr/>
            <p:nvPr/>
          </p:nvGrpSpPr>
          <p:grpSpPr>
            <a:xfrm>
              <a:off x="3195305" y="2694472"/>
              <a:ext cx="5514815" cy="2423857"/>
              <a:chOff x="3026493" y="2694472"/>
              <a:chExt cx="5514815" cy="242385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6493" y="2694472"/>
                <a:ext cx="5514815" cy="2423857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205349" y="3086392"/>
                <a:ext cx="3447219" cy="101566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  <a:scene3d>
                  <a:camera prst="isometricOffAxis2Right"/>
                  <a:lightRig rig="threePt" dir="t"/>
                </a:scene3d>
              </a:bodyPr>
              <a:lstStyle/>
              <a:p>
                <a:r>
                  <a:rPr lang="bn-BD" sz="6000" dirty="0" smtClean="0">
                    <a:blipFill>
                      <a:blip r:embed="rId6"/>
                      <a:tile tx="0" ty="0" sx="100000" sy="100000" flip="none" algn="tl"/>
                    </a:blipFill>
                  </a:rPr>
                  <a:t>বাড়ির কাজঃ</a:t>
                </a:r>
                <a:endParaRPr lang="en-US" sz="6000" dirty="0">
                  <a:blipFill>
                    <a:blip r:embed="rId6"/>
                    <a:tile tx="0" ty="0" sx="100000" sy="100000" flip="none" algn="tl"/>
                  </a:blip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313154" y="3086393"/>
              <a:ext cx="3297446" cy="101566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bn-BD" sz="6000" dirty="0" smtClean="0"/>
                <a:t>বাড়ির কাজঃ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88807" y="929757"/>
            <a:ext cx="71333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দ্বিতীয়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বাংলা বই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হব। পাঠ্যাংশঃ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“বলব আমি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রাত পোহাবে তবে।”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শিক্ষার্থীঃ ৩৭ জন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উপস্থিত শিক্ষার্থীঃ ৩৩ জন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60654" y="3894538"/>
            <a:ext cx="998263" cy="534063"/>
            <a:chOff x="386645" y="668615"/>
            <a:chExt cx="823969" cy="534063"/>
          </a:xfrm>
        </p:grpSpPr>
        <p:sp>
          <p:nvSpPr>
            <p:cNvPr id="20" name="Oval 19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7943" y="539369"/>
            <a:ext cx="4147299" cy="2889768"/>
            <a:chOff x="886451" y="825467"/>
            <a:chExt cx="4037347" cy="2249286"/>
          </a:xfrm>
        </p:grpSpPr>
        <p:grpSp>
          <p:nvGrpSpPr>
            <p:cNvPr id="12" name="Group 11"/>
            <p:cNvGrpSpPr/>
            <p:nvPr/>
          </p:nvGrpSpPr>
          <p:grpSpPr>
            <a:xfrm>
              <a:off x="886451" y="825467"/>
              <a:ext cx="4037347" cy="2249286"/>
              <a:chOff x="550694" y="1381973"/>
              <a:chExt cx="4037347" cy="224928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14"/>
              <a:stretch/>
            </p:blipFill>
            <p:spPr>
              <a:xfrm>
                <a:off x="550694" y="1381973"/>
                <a:ext cx="4037347" cy="224928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93800" y="2157145"/>
                <a:ext cx="1274750" cy="1030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800" dirty="0">
                    <a:solidFill>
                      <a:srgbClr val="FF0000"/>
                    </a:solidFill>
                  </a:rPr>
                  <a:t> </a:t>
                </a:r>
                <a:r>
                  <a:rPr lang="bn-BD" sz="800" dirty="0" smtClean="0">
                    <a:solidFill>
                      <a:srgbClr val="FF0000"/>
                    </a:solidFill>
                  </a:rPr>
                  <a:t>    আমি হব</a:t>
                </a:r>
                <a:endParaRPr lang="bn-BD" sz="800" dirty="0">
                  <a:solidFill>
                    <a:srgbClr val="FF0000"/>
                  </a:solidFill>
                </a:endParaRPr>
              </a:p>
              <a:p>
                <a:r>
                  <a:rPr lang="bn-BD" sz="800" dirty="0">
                    <a:solidFill>
                      <a:schemeClr val="accent6"/>
                    </a:solidFill>
                  </a:rPr>
                  <a:t>  </a:t>
                </a:r>
                <a:r>
                  <a:rPr lang="bn-BD" sz="800" dirty="0" smtClean="0">
                    <a:solidFill>
                      <a:schemeClr val="accent6"/>
                    </a:solidFill>
                  </a:rPr>
                  <a:t>     কাজী নজরুল ইসলাম</a:t>
                </a:r>
                <a:endParaRPr lang="bn-BD" sz="800" dirty="0">
                  <a:solidFill>
                    <a:schemeClr val="accent6"/>
                  </a:solidFill>
                </a:endParaRPr>
              </a:p>
              <a:p>
                <a:r>
                  <a:rPr lang="bn-BD" sz="800" dirty="0" smtClean="0"/>
                  <a:t>বলব আমি, আলসে মেয়ে!</a:t>
                </a:r>
              </a:p>
              <a:p>
                <a:r>
                  <a:rPr lang="bn-BD" sz="800" dirty="0" smtClean="0"/>
                  <a:t>        ঘুমিয়ে তুমি থাক, </a:t>
                </a:r>
              </a:p>
              <a:p>
                <a:r>
                  <a:rPr lang="bn-BD" sz="800" dirty="0" smtClean="0"/>
                  <a:t>হয়নি সকাল, তাই বলে কি</a:t>
                </a:r>
              </a:p>
              <a:p>
                <a:r>
                  <a:rPr lang="bn-BD" sz="800" dirty="0" smtClean="0"/>
                  <a:t>         সকাল হবে নাকো!</a:t>
                </a:r>
              </a:p>
              <a:p>
                <a:r>
                  <a:rPr lang="bn-BD" sz="800" dirty="0" smtClean="0"/>
                  <a:t>আমরা যদি না জাগি মা </a:t>
                </a:r>
              </a:p>
              <a:p>
                <a:r>
                  <a:rPr lang="bn-BD" sz="800" dirty="0" smtClean="0"/>
                  <a:t>        কেমনে সকাল হবে ?</a:t>
                </a:r>
              </a:p>
              <a:p>
                <a:r>
                  <a:rPr lang="bn-BD" sz="800" dirty="0" smtClean="0"/>
                  <a:t>তোমার ছেলে উঠলে গো মা</a:t>
                </a:r>
              </a:p>
              <a:p>
                <a:r>
                  <a:rPr lang="bn-BD" sz="800" dirty="0" smtClean="0"/>
                  <a:t>      রাত পোহাবে তবে!</a:t>
                </a:r>
                <a:endParaRPr lang="bn-BD" sz="8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69368" y="2021305"/>
                <a:ext cx="1469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আমার বাংলা বই</a:t>
                </a:r>
                <a:endParaRPr lang="en-US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766817" y="2453251"/>
                <a:ext cx="983431" cy="287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দ্বিতীয় শ্রেণি</a:t>
                </a:r>
                <a:endParaRPr lang="bn-BD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423110" y="2397261"/>
              <a:ext cx="931665" cy="153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" dirty="0" smtClean="0">
                  <a:latin typeface="NikoshBAN" pitchFamily="2" charset="0"/>
                  <a:cs typeface="NikoshBAN" pitchFamily="2" charset="0"/>
                </a:rPr>
                <a:t>জাতীয় শিক্ষাক্রম ও পাঠ্যপুস্তক বোর্ড, বাংলাদেশ </a:t>
              </a:r>
              <a:endParaRPr lang="bn-BD" sz="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953" y="2250018"/>
              <a:ext cx="449109" cy="408848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r="12663"/>
          <a:stretch/>
        </p:blipFill>
        <p:spPr>
          <a:xfrm>
            <a:off x="1131082" y="1665082"/>
            <a:ext cx="186664" cy="17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46106" y="3826412"/>
            <a:ext cx="1497033" cy="869461"/>
            <a:chOff x="5259390" y="3400026"/>
            <a:chExt cx="1673219" cy="1429014"/>
          </a:xfrm>
          <a:solidFill>
            <a:schemeClr val="tx1"/>
          </a:solidFill>
        </p:grpSpPr>
        <p:sp>
          <p:nvSpPr>
            <p:cNvPr id="5" name="Flowchart: Manual Operation 4"/>
            <p:cNvSpPr/>
            <p:nvPr/>
          </p:nvSpPr>
          <p:spPr>
            <a:xfrm>
              <a:off x="5259390" y="3583884"/>
              <a:ext cx="1673219" cy="1126435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390" y="3400026"/>
              <a:ext cx="1673219" cy="1429014"/>
            </a:xfrm>
            <a:prstGeom prst="star5">
              <a:avLst/>
            </a:prstGeom>
            <a:grpFill/>
          </p:spPr>
        </p:pic>
      </p:grpSp>
      <p:sp>
        <p:nvSpPr>
          <p:cNvPr id="2" name="TextBox 1"/>
          <p:cNvSpPr txBox="1"/>
          <p:nvPr/>
        </p:nvSpPr>
        <p:spPr>
          <a:xfrm>
            <a:off x="1755380" y="1539201"/>
            <a:ext cx="9118708" cy="369180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ধন্যবাদ</a:t>
            </a:r>
            <a:endParaRPr lang="en-US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9298521" y="4576104"/>
            <a:ext cx="1952844" cy="1478010"/>
          </a:xfrm>
          <a:prstGeom prst="star32">
            <a:avLst/>
          </a:prstGeom>
          <a:gradFill flip="none" rotWithShape="1">
            <a:gsLst>
              <a:gs pos="80000">
                <a:srgbClr val="7030A0"/>
              </a:gs>
              <a:gs pos="37000">
                <a:schemeClr val="accent4">
                  <a:lumMod val="0"/>
                  <a:lumOff val="100000"/>
                </a:schemeClr>
              </a:gs>
              <a:gs pos="84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FB501694-7064-4B2E-9B9C-A343F3F614B0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932750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সময়ঃ  ০১ মিনিট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9 0.02338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32-Point Star 14"/>
          <p:cNvSpPr/>
          <p:nvPr/>
        </p:nvSpPr>
        <p:spPr>
          <a:xfrm>
            <a:off x="4171678" y="4982733"/>
            <a:ext cx="1952844" cy="1478010"/>
          </a:xfrm>
          <a:prstGeom prst="star32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44136" y="626885"/>
            <a:ext cx="5508995" cy="3544275"/>
            <a:chOff x="3809671" y="-818384"/>
            <a:chExt cx="5508995" cy="3544275"/>
          </a:xfrm>
        </p:grpSpPr>
        <p:sp>
          <p:nvSpPr>
            <p:cNvPr id="9" name="TextBox 8"/>
            <p:cNvSpPr txBox="1"/>
            <p:nvPr/>
          </p:nvSpPr>
          <p:spPr>
            <a:xfrm>
              <a:off x="4234120" y="-818384"/>
              <a:ext cx="50845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তথ্যপুঞ্জিঃ</a:t>
              </a:r>
            </a:p>
            <a:p>
              <a:r>
                <a:rPr lang="bn-BD" sz="3600" dirty="0" smtClean="0">
                  <a:hlinkClick r:id="rId5"/>
                </a:rPr>
                <a:t>www.google.com</a:t>
              </a:r>
              <a:endParaRPr lang="bn-BD" sz="3600" dirty="0" smtClean="0"/>
            </a:p>
            <a:p>
              <a:r>
                <a:rPr lang="bn-BD" sz="3600" dirty="0" smtClean="0">
                  <a:hlinkClick r:id="rId6"/>
                </a:rPr>
                <a:t>www.youtube.com</a:t>
              </a:r>
              <a:endParaRPr lang="bn-BD" sz="3600" dirty="0" smtClean="0"/>
            </a:p>
            <a:p>
              <a:r>
                <a:rPr lang="en-US" sz="3600" dirty="0" smtClean="0"/>
                <a:t>G</a:t>
              </a:r>
              <a:r>
                <a:rPr lang="bn-BD" sz="3600" dirty="0" smtClean="0"/>
                <a:t>oogle chrome`s image</a:t>
              </a:r>
              <a:r>
                <a:rPr lang="en-US" sz="3600" dirty="0" smtClean="0"/>
                <a:t>s</a:t>
              </a:r>
              <a:endParaRPr lang="bn-BD" sz="3600" dirty="0" smtClean="0"/>
            </a:p>
            <a:p>
              <a:r>
                <a:rPr lang="bn-BD" sz="3600" dirty="0" smtClean="0"/>
                <a:t>আমার বাংলা বই (দ্বিতীয় শ্রেণি)</a:t>
              </a:r>
            </a:p>
            <a:p>
              <a:r>
                <a:rPr lang="bn-BD" dirty="0" smtClean="0"/>
                <a:t>জাতীয় শিক্ষাক্রম ও পাঠ্যপুস্তক বোর্ড, বাংলাদেশ</a:t>
              </a:r>
              <a:endParaRPr lang="bn-BD" sz="3600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671" y="2178995"/>
              <a:ext cx="651617" cy="546896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B99-8F91-4A4D-A4F1-E2F840844DBD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6574" y="6356350"/>
            <a:ext cx="1068650" cy="337004"/>
          </a:xfrm>
        </p:spPr>
        <p:txBody>
          <a:bodyPr/>
          <a:lstStyle/>
          <a:p>
            <a:fld id="{E2447533-5A7C-4DDA-B202-3D61A3A2C600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971241" y="468022"/>
            <a:ext cx="6054786" cy="3351128"/>
          </a:xfrm>
          <a:prstGeom prst="cub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727268" y="2689990"/>
            <a:ext cx="3685923" cy="4031485"/>
            <a:chOff x="-221427" y="3763190"/>
            <a:chExt cx="2693323" cy="2396852"/>
          </a:xfrm>
          <a:gradFill flip="none" rotWithShape="1"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0">
                <a:srgbClr val="00B0F0"/>
              </a:gs>
              <a:gs pos="63000">
                <a:srgbClr val="7030A0"/>
              </a:gs>
              <a:gs pos="4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427" y="3763190"/>
              <a:ext cx="2693323" cy="2241838"/>
            </a:xfrm>
            <a:prstGeom prst="star5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2" name="Rectangle 21"/>
            <p:cNvSpPr/>
            <p:nvPr/>
          </p:nvSpPr>
          <p:spPr>
            <a:xfrm>
              <a:off x="121762" y="5105836"/>
              <a:ext cx="2092239" cy="1054206"/>
            </a:xfrm>
            <a:prstGeom prst="star5">
              <a:avLst/>
            </a:prstGeom>
            <a:grp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73425" y="0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9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0.00417 L -0.53164 -0.01805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43A2-759F-41BB-8FCE-59F6B8195D5C}" type="datetime1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4891" y="1013197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9" y="1309302"/>
            <a:ext cx="1013364" cy="814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17" name="32-Point Star 16"/>
          <p:cNvSpPr/>
          <p:nvPr/>
        </p:nvSpPr>
        <p:spPr>
          <a:xfrm>
            <a:off x="8710155" y="2244145"/>
            <a:ext cx="2028305" cy="1506774"/>
          </a:xfrm>
          <a:prstGeom prst="star32">
            <a:avLst/>
          </a:prstGeom>
          <a:gradFill flip="none" rotWithShape="1">
            <a:gsLst>
              <a:gs pos="89000">
                <a:srgbClr val="000099"/>
              </a:gs>
              <a:gs pos="52000">
                <a:srgbClr val="7030A0"/>
              </a:gs>
              <a:gs pos="82000">
                <a:srgbClr val="009999"/>
              </a:gs>
              <a:gs pos="60000">
                <a:srgbClr val="7030A0"/>
              </a:gs>
              <a:gs pos="68000">
                <a:schemeClr val="accent6">
                  <a:lumMod val="0"/>
                  <a:lumOff val="100000"/>
                </a:schemeClr>
              </a:gs>
              <a:gs pos="77000">
                <a:schemeClr val="tx1"/>
              </a:gs>
              <a:gs pos="53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8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2" grpId="0"/>
      <p:bldP spid="12" grpId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3044" y="2866652"/>
            <a:ext cx="8671560" cy="44800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ছবিতে কী কী দেখতে পারছ?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85D7-CA23-4E31-8268-F7AC9CEBEE51}" type="datetime1">
              <a:rPr lang="en-US" smtClean="0"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10924041" y="932246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4" name="32-Point Star 13"/>
          <p:cNvSpPr/>
          <p:nvPr/>
        </p:nvSpPr>
        <p:spPr>
          <a:xfrm>
            <a:off x="9973536" y="4560155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82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3604080"/>
            <a:ext cx="8536068" cy="5597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বলতো আমাদের পাঠ্যসূচি কী হতে পারে?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945249" y="4985446"/>
            <a:ext cx="5960056" cy="2438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>
          <a:xfrm>
            <a:off x="176199" y="113372"/>
            <a:ext cx="3405201" cy="21829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0"/>
          <a:stretch/>
        </p:blipFill>
        <p:spPr>
          <a:xfrm>
            <a:off x="7892888" y="208989"/>
            <a:ext cx="3121716" cy="21113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01" y="137363"/>
            <a:ext cx="3875438" cy="218298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728401" y="4495088"/>
            <a:ext cx="6393752" cy="44788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আমি হব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0727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4" grpId="0" animBg="1"/>
      <p:bldP spid="30" grpId="0"/>
      <p:bldP spid="30" grpId="1"/>
      <p:bldP spid="35" grpId="0"/>
      <p:bldP spid="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33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131" y="1864966"/>
            <a:ext cx="787247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“ আমি হব ” কবিতার কবির নাম বলতে 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38130" y="2511297"/>
            <a:ext cx="1145387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২. প্রমিত উচ্চারণে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“বলব 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রাত পোহাবে তবে।” </a:t>
            </a:r>
            <a:r>
              <a:rPr lang="bn-BD" sz="3200" dirty="0" smtClean="0"/>
              <a:t>অংশটুকু </a:t>
            </a:r>
            <a:r>
              <a:rPr lang="bn-BD" sz="3200" dirty="0"/>
              <a:t>পাঠ করতে পারবে।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8130" y="3893002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38200" y="1152117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38130" y="3162590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568C-1384-4D2E-BB7E-EB01BDB1E0B4}" type="datetime1">
              <a:rPr lang="en-US" smtClean="0"/>
              <a:t>9/15/2020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887869" y="4539333"/>
            <a:ext cx="2028305" cy="1506774"/>
          </a:xfrm>
          <a:prstGeom prst="star32">
            <a:avLst/>
          </a:prstGeom>
          <a:gradFill flip="none" rotWithShape="1">
            <a:gsLst>
              <a:gs pos="69000">
                <a:srgbClr val="009999"/>
              </a:gs>
              <a:gs pos="37168">
                <a:srgbClr val="7030A0"/>
              </a:gs>
              <a:gs pos="73000">
                <a:srgbClr val="006600"/>
              </a:gs>
              <a:gs pos="78000">
                <a:schemeClr val="tx1"/>
              </a:gs>
              <a:gs pos="53000">
                <a:srgbClr val="7030A0"/>
              </a:gs>
              <a:gs pos="32000">
                <a:schemeClr val="bg1"/>
              </a:gs>
              <a:gs pos="45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0099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4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7491" y="1707601"/>
            <a:ext cx="6673885" cy="36113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 </a:t>
            </a:r>
            <a:r>
              <a:rPr lang="bn-BD" sz="3600" dirty="0" smtClean="0">
                <a:solidFill>
                  <a:srgbClr val="FF0000"/>
                </a:solidFill>
              </a:rPr>
              <a:t>           আমি </a:t>
            </a:r>
            <a:r>
              <a:rPr lang="bn-BD" sz="3600" dirty="0">
                <a:solidFill>
                  <a:srgbClr val="FF0000"/>
                </a:solidFill>
              </a:rPr>
              <a:t>হব</a:t>
            </a:r>
          </a:p>
          <a:p>
            <a:r>
              <a:rPr lang="bn-BD" sz="3600" dirty="0">
                <a:solidFill>
                  <a:schemeClr val="accent6"/>
                </a:solidFill>
              </a:rPr>
              <a:t>  </a:t>
            </a:r>
            <a:r>
              <a:rPr lang="bn-BD" sz="3600" dirty="0" smtClean="0">
                <a:solidFill>
                  <a:schemeClr val="accent6"/>
                </a:solidFill>
              </a:rPr>
              <a:t>       </a:t>
            </a:r>
            <a:r>
              <a:rPr lang="bn-BD" sz="2400" dirty="0" smtClean="0">
                <a:solidFill>
                  <a:schemeClr val="accent5"/>
                </a:solidFill>
              </a:rPr>
              <a:t>কাজী </a:t>
            </a:r>
            <a:r>
              <a:rPr lang="bn-BD" sz="2400" dirty="0">
                <a:solidFill>
                  <a:schemeClr val="accent5"/>
                </a:solidFill>
              </a:rPr>
              <a:t>নজরুল ইসলাম</a:t>
            </a:r>
          </a:p>
          <a:p>
            <a:r>
              <a:rPr lang="bn-BD" sz="3600" dirty="0"/>
              <a:t>  বলব আমি, আলসে মেয়ে!</a:t>
            </a:r>
          </a:p>
          <a:p>
            <a:r>
              <a:rPr lang="bn-BD" sz="3600" dirty="0"/>
              <a:t>        ঘুমিয়ে তুমি থাক, </a:t>
            </a:r>
          </a:p>
          <a:p>
            <a:r>
              <a:rPr lang="en-US" sz="3600" dirty="0" smtClean="0"/>
              <a:t> </a:t>
            </a:r>
            <a:endParaRPr lang="bn-BD" sz="3600" dirty="0"/>
          </a:p>
          <a:p>
            <a:r>
              <a:rPr lang="bn-BD" sz="3600" dirty="0" smtClean="0"/>
              <a:t> </a:t>
            </a:r>
            <a:endParaRPr lang="bn-BD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188-4142-40C2-B363-EAD9DA9E6F15}" type="datetime1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7852" y="411797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696" y="553029"/>
            <a:ext cx="999799" cy="826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6927" y="411797"/>
            <a:ext cx="2053702" cy="1318772"/>
            <a:chOff x="8610600" y="1818680"/>
            <a:chExt cx="1634543" cy="1025069"/>
          </a:xfrm>
        </p:grpSpPr>
        <p:sp>
          <p:nvSpPr>
            <p:cNvPr id="18" name="TextBox 17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বলা</a:t>
              </a:r>
              <a:endParaRPr lang="en-US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10600" y="1920419"/>
              <a:ext cx="1634543" cy="92333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 smtClean="0"/>
                <a:t>  </a:t>
              </a:r>
              <a:r>
                <a:rPr lang="bn-BD" sz="5400" dirty="0" smtClean="0"/>
                <a:t>শোনা</a:t>
              </a:r>
            </a:p>
            <a:p>
              <a:r>
                <a:rPr lang="bn-BD" sz="4400" dirty="0" smtClean="0">
                  <a:solidFill>
                    <a:srgbClr val="006600"/>
                  </a:solidFill>
                </a:rPr>
                <a:t>   </a:t>
              </a:r>
              <a:r>
                <a:rPr lang="bn-BD" sz="8800" dirty="0" smtClean="0">
                  <a:solidFill>
                    <a:srgbClr val="006600"/>
                  </a:solidFill>
                </a:rPr>
                <a:t> </a:t>
              </a:r>
              <a:endParaRPr lang="bn-BD" sz="11500" dirty="0" smtClean="0">
                <a:solidFill>
                  <a:srgbClr val="006600"/>
                </a:solidFill>
              </a:endParaRPr>
            </a:p>
            <a:p>
              <a:r>
                <a:rPr lang="bn-BD" sz="5400" dirty="0" smtClean="0"/>
                <a:t> </a:t>
              </a:r>
              <a:r>
                <a:rPr lang="bn-BD" sz="5400" dirty="0" smtClean="0">
                  <a:solidFill>
                    <a:srgbClr val="003300"/>
                  </a:solidFill>
                </a:rPr>
                <a:t>পড়া</a:t>
              </a:r>
              <a:endParaRPr lang="en-US" sz="5400" dirty="0">
                <a:solidFill>
                  <a:srgbClr val="003300"/>
                </a:solidFill>
              </a:endParaRPr>
            </a:p>
          </p:txBody>
        </p:sp>
      </p:grpSp>
      <p:sp>
        <p:nvSpPr>
          <p:cNvPr id="23" name="32-Point Star 22"/>
          <p:cNvSpPr/>
          <p:nvPr/>
        </p:nvSpPr>
        <p:spPr>
          <a:xfrm>
            <a:off x="9325495" y="4729158"/>
            <a:ext cx="2028305" cy="1506774"/>
          </a:xfrm>
          <a:prstGeom prst="star32">
            <a:avLst/>
          </a:prstGeom>
          <a:gradFill flip="none" rotWithShape="1">
            <a:gsLst>
              <a:gs pos="56000">
                <a:srgbClr val="00FFFF"/>
              </a:gs>
              <a:gs pos="84000">
                <a:schemeClr val="tx1"/>
              </a:gs>
              <a:gs pos="80531">
                <a:srgbClr val="7030A0"/>
              </a:gs>
              <a:gs pos="21000">
                <a:srgbClr val="009999"/>
              </a:gs>
              <a:gs pos="65000">
                <a:schemeClr val="accent4">
                  <a:lumMod val="40000"/>
                  <a:lumOff val="60000"/>
                </a:schemeClr>
              </a:gs>
              <a:gs pos="73000">
                <a:schemeClr val="bg1"/>
              </a:gs>
              <a:gs pos="48000">
                <a:srgbClr val="002060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r="12663"/>
          <a:stretch/>
        </p:blipFill>
        <p:spPr>
          <a:xfrm flipH="1">
            <a:off x="5337852" y="1935813"/>
            <a:ext cx="706352" cy="6197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3547" t="16787" r="24450" b="40481"/>
          <a:stretch/>
        </p:blipFill>
        <p:spPr>
          <a:xfrm>
            <a:off x="1064376" y="2555540"/>
            <a:ext cx="2974224" cy="17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234" y="1371246"/>
            <a:ext cx="6673885" cy="36113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</a:rPr>
              <a:t> </a:t>
            </a:r>
            <a:r>
              <a:rPr lang="bn-BD" sz="3600" dirty="0" smtClean="0">
                <a:solidFill>
                  <a:srgbClr val="FF0000"/>
                </a:solidFill>
              </a:rPr>
              <a:t>           আমি </a:t>
            </a:r>
            <a:r>
              <a:rPr lang="bn-BD" sz="3600" dirty="0">
                <a:solidFill>
                  <a:srgbClr val="FF0000"/>
                </a:solidFill>
              </a:rPr>
              <a:t>হব</a:t>
            </a:r>
          </a:p>
          <a:p>
            <a:r>
              <a:rPr lang="bn-BD" sz="3600" dirty="0">
                <a:solidFill>
                  <a:schemeClr val="accent6"/>
                </a:solidFill>
              </a:rPr>
              <a:t>  </a:t>
            </a:r>
            <a:r>
              <a:rPr lang="bn-BD" sz="3600" dirty="0" smtClean="0">
                <a:solidFill>
                  <a:schemeClr val="accent6"/>
                </a:solidFill>
              </a:rPr>
              <a:t>       </a:t>
            </a:r>
            <a:r>
              <a:rPr lang="bn-BD" sz="2400" dirty="0" smtClean="0">
                <a:solidFill>
                  <a:schemeClr val="accent5"/>
                </a:solidFill>
              </a:rPr>
              <a:t>কাজী </a:t>
            </a:r>
            <a:r>
              <a:rPr lang="bn-BD" sz="2400" dirty="0">
                <a:solidFill>
                  <a:schemeClr val="accent5"/>
                </a:solidFill>
              </a:rPr>
              <a:t>নজরুল ইসলাম</a:t>
            </a:r>
          </a:p>
          <a:p>
            <a:r>
              <a:rPr lang="bn-BD" sz="3600" dirty="0"/>
              <a:t>  বলব আমি, আলসে মেয়ে!</a:t>
            </a:r>
          </a:p>
          <a:p>
            <a:r>
              <a:rPr lang="bn-BD" sz="3600" dirty="0"/>
              <a:t>        ঘুমিয়ে তুমি থাক, </a:t>
            </a:r>
          </a:p>
          <a:p>
            <a:r>
              <a:rPr lang="en-US" sz="3600" dirty="0" smtClean="0"/>
              <a:t> </a:t>
            </a:r>
            <a:endParaRPr lang="bn-BD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D188-4142-40C2-B363-EAD9DA9E6F15}" type="datetime1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6927" y="411797"/>
            <a:ext cx="2053702" cy="1318772"/>
            <a:chOff x="8610600" y="1818680"/>
            <a:chExt cx="1634543" cy="1025069"/>
          </a:xfrm>
        </p:grpSpPr>
        <p:sp>
          <p:nvSpPr>
            <p:cNvPr id="18" name="TextBox 17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বলা</a:t>
              </a:r>
              <a:endParaRPr lang="en-US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10600" y="1920419"/>
              <a:ext cx="1634543" cy="92333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 smtClean="0"/>
                <a:t>  </a:t>
              </a:r>
              <a:r>
                <a:rPr lang="bn-BD" sz="5400" dirty="0" smtClean="0"/>
                <a:t>শোনা</a:t>
              </a:r>
            </a:p>
            <a:p>
              <a:r>
                <a:rPr lang="bn-BD" sz="4400" dirty="0" smtClean="0">
                  <a:solidFill>
                    <a:srgbClr val="006600"/>
                  </a:solidFill>
                </a:rPr>
                <a:t>   </a:t>
              </a:r>
              <a:r>
                <a:rPr lang="bn-BD" sz="8800" dirty="0" smtClean="0">
                  <a:solidFill>
                    <a:srgbClr val="006600"/>
                  </a:solidFill>
                </a:rPr>
                <a:t> </a:t>
              </a:r>
              <a:endParaRPr lang="bn-BD" sz="11500" dirty="0" smtClean="0">
                <a:solidFill>
                  <a:srgbClr val="006600"/>
                </a:solidFill>
              </a:endParaRPr>
            </a:p>
            <a:p>
              <a:r>
                <a:rPr lang="bn-BD" sz="5400" dirty="0" smtClean="0"/>
                <a:t> </a:t>
              </a:r>
              <a:r>
                <a:rPr lang="bn-BD" sz="5400" dirty="0" smtClean="0">
                  <a:solidFill>
                    <a:srgbClr val="003300"/>
                  </a:solidFill>
                </a:rPr>
                <a:t>পড়া</a:t>
              </a:r>
              <a:endParaRPr lang="en-US" sz="5400" dirty="0">
                <a:solidFill>
                  <a:srgbClr val="003300"/>
                </a:solidFill>
              </a:endParaRPr>
            </a:p>
          </p:txBody>
        </p:sp>
      </p:grpSp>
      <p:sp>
        <p:nvSpPr>
          <p:cNvPr id="23" name="32-Point Star 22"/>
          <p:cNvSpPr/>
          <p:nvPr/>
        </p:nvSpPr>
        <p:spPr>
          <a:xfrm>
            <a:off x="9325495" y="4729158"/>
            <a:ext cx="2028305" cy="1506774"/>
          </a:xfrm>
          <a:prstGeom prst="star32">
            <a:avLst/>
          </a:prstGeom>
          <a:gradFill flip="none" rotWithShape="1">
            <a:gsLst>
              <a:gs pos="56000">
                <a:srgbClr val="00FFFF"/>
              </a:gs>
              <a:gs pos="41000">
                <a:srgbClr val="FFFF00"/>
              </a:gs>
              <a:gs pos="80531">
                <a:srgbClr val="7030A0"/>
              </a:gs>
              <a:gs pos="13274">
                <a:srgbClr val="009999"/>
              </a:gs>
              <a:gs pos="93000">
                <a:schemeClr val="bg1"/>
              </a:gs>
              <a:gs pos="65000">
                <a:schemeClr val="bg1"/>
              </a:gs>
              <a:gs pos="41000">
                <a:schemeClr val="tx1"/>
              </a:gs>
              <a:gs pos="48000">
                <a:schemeClr val="accent4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5" r="12663"/>
          <a:stretch/>
        </p:blipFill>
        <p:spPr>
          <a:xfrm flipH="1">
            <a:off x="5337852" y="1935813"/>
            <a:ext cx="706352" cy="619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70" y="561531"/>
            <a:ext cx="1217095" cy="9642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28910" y="531424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2240" t="16374" r="30333" b="39799"/>
          <a:stretch/>
        </p:blipFill>
        <p:spPr>
          <a:xfrm>
            <a:off x="838200" y="2037716"/>
            <a:ext cx="4088093" cy="26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853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9" grpId="0"/>
      <p:bldP spid="9" grpId="1"/>
      <p:bldP spid="23" grpId="0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217E-71F2-4F7D-A9A2-598A564D8CCA}" type="datetime1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13697" y="2959096"/>
            <a:ext cx="7315200" cy="15670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3600" dirty="0" smtClean="0"/>
              <a:t> </a:t>
            </a:r>
            <a:endParaRPr lang="bn-BD" sz="3600" dirty="0"/>
          </a:p>
          <a:p>
            <a:r>
              <a:rPr lang="bn-BD" sz="3600" dirty="0"/>
              <a:t>হয়নি সকাল, তাই বলে কি</a:t>
            </a:r>
          </a:p>
          <a:p>
            <a:r>
              <a:rPr lang="bn-BD" sz="3600" dirty="0"/>
              <a:t>         সকাল হবে নাকো!</a:t>
            </a:r>
          </a:p>
          <a:p>
            <a:r>
              <a:rPr lang="en-US" sz="3600" dirty="0" smtClean="0"/>
              <a:t> </a:t>
            </a:r>
            <a:endParaRPr lang="bn-BD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02" y="358665"/>
            <a:ext cx="1508777" cy="7329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dirty="0" smtClean="0"/>
              <a:t>   </a:t>
            </a:r>
            <a:r>
              <a:rPr lang="bn-BD" sz="3200" dirty="0" smtClean="0"/>
              <a:t>শোনা</a:t>
            </a:r>
          </a:p>
          <a:p>
            <a:r>
              <a:rPr lang="bn-BD" dirty="0" smtClean="0"/>
              <a:t>   </a:t>
            </a:r>
            <a:r>
              <a:rPr lang="bn-BD" sz="3200" dirty="0" smtClean="0"/>
              <a:t>বলা</a:t>
            </a:r>
          </a:p>
          <a:p>
            <a:r>
              <a:rPr lang="bn-BD" sz="3200" dirty="0" smtClean="0"/>
              <a:t>  পড়া</a:t>
            </a:r>
            <a:endParaRPr lang="en-US" sz="3200" dirty="0"/>
          </a:p>
        </p:txBody>
      </p:sp>
      <p:sp>
        <p:nvSpPr>
          <p:cNvPr id="14" name="32-Point Star 13"/>
          <p:cNvSpPr/>
          <p:nvPr/>
        </p:nvSpPr>
        <p:spPr>
          <a:xfrm>
            <a:off x="9782695" y="5351226"/>
            <a:ext cx="2028305" cy="1506774"/>
          </a:xfrm>
          <a:prstGeom prst="star32">
            <a:avLst/>
          </a:prstGeom>
          <a:gradFill flip="none" rotWithShape="1">
            <a:gsLst>
              <a:gs pos="68000">
                <a:srgbClr val="7030A0"/>
              </a:gs>
              <a:gs pos="48000">
                <a:schemeClr val="accent6">
                  <a:lumMod val="75000"/>
                </a:schemeClr>
              </a:gs>
              <a:gs pos="69000">
                <a:schemeClr val="tx1"/>
              </a:gs>
              <a:gs pos="58000">
                <a:srgbClr val="009999"/>
              </a:gs>
              <a:gs pos="61000">
                <a:srgbClr val="FF3300"/>
              </a:gs>
              <a:gs pos="24000">
                <a:srgbClr val="00B0F0"/>
              </a:gs>
              <a:gs pos="50000">
                <a:srgbClr val="92D050"/>
              </a:gs>
              <a:gs pos="68000">
                <a:schemeClr val="accent4">
                  <a:lumMod val="40000"/>
                  <a:lumOff val="60000"/>
                </a:schemeClr>
              </a:gs>
              <a:gs pos="41000">
                <a:schemeClr val="accent4">
                  <a:lumMod val="95000"/>
                  <a:lumOff val="5000"/>
                </a:schemeClr>
              </a:gs>
              <a:gs pos="62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</a:t>
            </a:r>
            <a:r>
              <a:rPr lang="bn-BD" dirty="0" smtClean="0">
                <a:solidFill>
                  <a:srgbClr val="002060"/>
                </a:solidFill>
              </a:rPr>
              <a:t>ক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5052" y="217303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1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401" y="531424"/>
            <a:ext cx="999799" cy="826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3057" t="15916" r="24286" b="40770"/>
          <a:stretch/>
        </p:blipFill>
        <p:spPr>
          <a:xfrm>
            <a:off x="1325184" y="2465210"/>
            <a:ext cx="2888513" cy="164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2507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1" grpId="0"/>
      <p:bldP spid="11" grpId="1"/>
      <p:bldP spid="13" grpId="0"/>
      <p:bldP spid="13" grpId="1"/>
      <p:bldP spid="14" grpId="0" animBg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217E-71F2-4F7D-A9A2-598A564D8CCA}" type="datetime1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44880" y="2082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26" y="1223921"/>
            <a:ext cx="1519791" cy="13223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602" y="358665"/>
            <a:ext cx="1508777" cy="7329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dirty="0" smtClean="0"/>
              <a:t>   </a:t>
            </a:r>
            <a:r>
              <a:rPr lang="bn-BD" sz="3200" dirty="0" smtClean="0"/>
              <a:t>শোনা</a:t>
            </a:r>
          </a:p>
          <a:p>
            <a:r>
              <a:rPr lang="bn-BD" dirty="0" smtClean="0"/>
              <a:t>   </a:t>
            </a:r>
            <a:r>
              <a:rPr lang="bn-BD" sz="3200" dirty="0" smtClean="0"/>
              <a:t>বলা</a:t>
            </a:r>
          </a:p>
          <a:p>
            <a:r>
              <a:rPr lang="bn-BD" sz="3200" dirty="0" smtClean="0"/>
              <a:t>  পড়া</a:t>
            </a:r>
            <a:endParaRPr lang="en-US" sz="3200" dirty="0"/>
          </a:p>
        </p:txBody>
      </p:sp>
      <p:sp>
        <p:nvSpPr>
          <p:cNvPr id="14" name="32-Point Star 13"/>
          <p:cNvSpPr/>
          <p:nvPr/>
        </p:nvSpPr>
        <p:spPr>
          <a:xfrm>
            <a:off x="9782695" y="5351226"/>
            <a:ext cx="2028305" cy="1506774"/>
          </a:xfrm>
          <a:prstGeom prst="star32">
            <a:avLst/>
          </a:prstGeom>
          <a:gradFill flip="none" rotWithShape="1">
            <a:gsLst>
              <a:gs pos="68000">
                <a:srgbClr val="7030A0"/>
              </a:gs>
              <a:gs pos="48000">
                <a:schemeClr val="accent6">
                  <a:lumMod val="75000"/>
                </a:schemeClr>
              </a:gs>
              <a:gs pos="69000">
                <a:schemeClr val="tx1"/>
              </a:gs>
              <a:gs pos="58000">
                <a:srgbClr val="009999"/>
              </a:gs>
              <a:gs pos="30000">
                <a:srgbClr val="00B0F0"/>
              </a:gs>
              <a:gs pos="50000">
                <a:srgbClr val="92D050"/>
              </a:gs>
              <a:gs pos="66000">
                <a:srgbClr val="006600"/>
              </a:gs>
              <a:gs pos="61000">
                <a:schemeClr val="accent4">
                  <a:lumMod val="40000"/>
                  <a:lumOff val="60000"/>
                </a:schemeClr>
              </a:gs>
              <a:gs pos="41000">
                <a:schemeClr val="accent4">
                  <a:lumMod val="95000"/>
                  <a:lumOff val="5000"/>
                </a:schemeClr>
              </a:gs>
              <a:gs pos="38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</a:t>
            </a:r>
            <a:r>
              <a:rPr lang="bn-BD" dirty="0" smtClean="0">
                <a:solidFill>
                  <a:srgbClr val="002060"/>
                </a:solidFill>
              </a:rPr>
              <a:t>ক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3697" y="2959096"/>
            <a:ext cx="7315200" cy="15670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3600" dirty="0" smtClean="0"/>
              <a:t> </a:t>
            </a:r>
            <a:endParaRPr lang="bn-BD" sz="3600" dirty="0"/>
          </a:p>
          <a:p>
            <a:r>
              <a:rPr lang="bn-BD" sz="3600" dirty="0"/>
              <a:t>হয়নি সকাল, তাই বলে কি</a:t>
            </a:r>
          </a:p>
          <a:p>
            <a:r>
              <a:rPr lang="bn-BD" sz="3600" dirty="0"/>
              <a:t>         সকাল হবে নাকো!</a:t>
            </a:r>
          </a:p>
          <a:p>
            <a:r>
              <a:rPr lang="en-US" sz="3600" dirty="0" smtClean="0"/>
              <a:t> </a:t>
            </a:r>
            <a:endParaRPr lang="bn-BD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31750" t="16282" r="40139" b="38310"/>
          <a:stretch/>
        </p:blipFill>
        <p:spPr>
          <a:xfrm>
            <a:off x="909107" y="2145966"/>
            <a:ext cx="2876084" cy="26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3518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11" grpId="0"/>
      <p:bldP spid="11" grpId="1"/>
      <p:bldP spid="13" grpId="0"/>
      <p:bldP spid="13" grpId="1"/>
      <p:bldP spid="14" grpId="0" animBg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711</Words>
  <Application>Microsoft Office PowerPoint</Application>
  <PresentationFormat>Widescreen</PresentationFormat>
  <Paragraphs>262</Paragraphs>
  <Slides>21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</vt:lpstr>
      <vt:lpstr>NikoshBAN</vt:lpstr>
      <vt:lpstr>NikoshLight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415</cp:revision>
  <dcterms:created xsi:type="dcterms:W3CDTF">2020-04-11T07:17:33Z</dcterms:created>
  <dcterms:modified xsi:type="dcterms:W3CDTF">2020-09-15T06:00:03Z</dcterms:modified>
</cp:coreProperties>
</file>