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0" r:id="rId4"/>
    <p:sldId id="261" r:id="rId5"/>
    <p:sldId id="263" r:id="rId6"/>
    <p:sldId id="264" r:id="rId7"/>
    <p:sldId id="265" r:id="rId8"/>
    <p:sldId id="262" r:id="rId9"/>
    <p:sldId id="266" r:id="rId10"/>
    <p:sldId id="267" r:id="rId11"/>
    <p:sldId id="268" r:id="rId12"/>
    <p:sldId id="269" r:id="rId13"/>
    <p:sldId id="271" r:id="rId14"/>
    <p:sldId id="272" r:id="rId15"/>
    <p:sldId id="274" r:id="rId16"/>
    <p:sldId id="277" r:id="rId17"/>
    <p:sldId id="281" r:id="rId18"/>
    <p:sldId id="282" r:id="rId19"/>
    <p:sldId id="283" r:id="rId20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96" y="-96"/>
      </p:cViewPr>
      <p:guideLst>
        <p:guide orient="horz" pos="216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83717-0268-45A4-818C-B0E233665C82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62E12-FF17-4177-AD0A-EDB9EF8ABE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is a welcome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242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2CFAA-9480-42E4-9FCA-262FE9BF4C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388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62E12-FF17-4177-AD0A-EDB9EF8ABEA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440"/>
            <a:ext cx="85496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4653"/>
            <a:ext cx="22631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4653"/>
            <a:ext cx="66217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06915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3" y="1535113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3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6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6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273065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435103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00206"/>
            <a:ext cx="9052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356365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356365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356365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376" b="7662"/>
          <a:stretch/>
        </p:blipFill>
        <p:spPr>
          <a:xfrm rot="21389001">
            <a:off x="8583" y="172204"/>
            <a:ext cx="9097953" cy="5477342"/>
          </a:xfrm>
          <a:prstGeom prst="rect">
            <a:avLst/>
          </a:prstGeom>
          <a:ln w="76200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0" name="TextBox 9"/>
          <p:cNvSpPr txBox="1"/>
          <p:nvPr/>
        </p:nvSpPr>
        <p:spPr>
          <a:xfrm rot="20889471">
            <a:off x="1389705" y="3120968"/>
            <a:ext cx="7702643" cy="1156616"/>
          </a:xfrm>
          <a:prstGeom prst="rect">
            <a:avLst/>
          </a:prstGeom>
          <a:noFill/>
        </p:spPr>
        <p:txBody>
          <a:bodyPr wrap="square" lIns="107093" tIns="53546" rIns="107093" bIns="53546" rtlCol="0">
            <a:prstTxWarp prst="textWave1">
              <a:avLst/>
            </a:prstTxWarp>
            <a:spAutoFit/>
          </a:bodyPr>
          <a:lstStyle/>
          <a:p>
            <a:r>
              <a:rPr lang="en-US" sz="4300" b="1" dirty="0" smtClean="0">
                <a:solidFill>
                  <a:schemeClr val="bg1"/>
                </a:solidFill>
                <a:latin typeface="Book Antiqua" pitchFamily="18" charset="0"/>
              </a:rPr>
              <a:t>Welcome dear students.</a:t>
            </a:r>
            <a:endParaRPr lang="en-US" sz="43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0907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w\Desktop\Independence day\002564bc674514b6dae8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6"/>
            <a:ext cx="7486650" cy="49577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3" y="5352877"/>
            <a:ext cx="84582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People from all walks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life celebrate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day with traditional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festivities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day,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whole Bangladesh is in a festive mood.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ew\Desktop\Independence day\b8fe0082715f75420c41a3c7c27b04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1" y="228606"/>
            <a:ext cx="7410450" cy="489812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62000" y="5336738"/>
            <a:ext cx="8382000" cy="1292662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Women wear white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saries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with red borders and adorn themselves with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colorful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churis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flowers, while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men dress themselves with pajamas and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punjabis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ew\Desktop\Independence day\hqdefault.jpg"/>
          <p:cNvPicPr>
            <a:picLocks noChangeAspect="1" noChangeArrowheads="1"/>
          </p:cNvPicPr>
          <p:nvPr/>
        </p:nvPicPr>
        <p:blipFill>
          <a:blip r:embed="rId2"/>
          <a:srcRect t="12963" b="11111"/>
          <a:stretch>
            <a:fillRect/>
          </a:stretch>
        </p:blipFill>
        <p:spPr bwMode="auto">
          <a:xfrm>
            <a:off x="304800" y="533400"/>
            <a:ext cx="46482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new\Desktop\Independence day\6165f2cd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57200"/>
            <a:ext cx="45720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04803" y="5181600"/>
            <a:ext cx="95250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Book Antiqua" pitchFamily="18" charset="0"/>
                <a:cs typeface="Times New Roman" pitchFamily="18" charset="0"/>
              </a:rPr>
              <a:t>It is a day when people love eating traditional food.</a:t>
            </a:r>
            <a:endParaRPr lang="en-US" sz="32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4800602"/>
            <a:ext cx="9220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People also come to join the 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colorful processions, the 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biggest carnival 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organized 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by the Fine Arts students of Dhaka 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University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It 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displays the traditional practices of </a:t>
            </a: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Bangalee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culture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.</a:t>
            </a:r>
            <a:endParaRPr lang="en-US" sz="2400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3" name="Picture 2" descr="5621792686_2450e91819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762000"/>
            <a:ext cx="44196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1334429926-pohela-boishakh-celebration_11561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2000"/>
            <a:ext cx="486156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ew\Desktop\Independence day\GHior-Manikgonj-604x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2" y="228600"/>
            <a:ext cx="8137718" cy="4572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3" y="4953000"/>
            <a:ext cx="9525000" cy="175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The day is also observed all over the country. Different social &amp; cultural organizations and institutions celebrate the day with their own cultural </a:t>
            </a:r>
            <a:r>
              <a:rPr lang="en-US" sz="2800" dirty="0" err="1" smtClean="0">
                <a:latin typeface="Book Antiqua" pitchFamily="18" charset="0"/>
                <a:cs typeface="Times New Roman" pitchFamily="18" charset="0"/>
              </a:rPr>
              <a:t>programmes</a:t>
            </a: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. </a:t>
            </a:r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971" y="402023"/>
            <a:ext cx="5964630" cy="8933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u="sng" dirty="0" smtClean="0">
                <a:latin typeface="Times New Roman" pitchFamily="18" charset="0"/>
                <a:cs typeface="Times New Roman" pitchFamily="18" charset="0"/>
              </a:rPr>
              <a:t>PAIR WORK</a:t>
            </a:r>
            <a:endParaRPr lang="en-GB" sz="6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057400"/>
            <a:ext cx="8610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C. Ask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and answer these questions in pairs.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276602"/>
            <a:ext cx="8633460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1.Do you go out in the morning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Pahela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Boishakh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If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do, where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 you go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If not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what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 you do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2.What kind of food do you eat in the morning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Pahela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Boishakh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3.Do you wear any special clothes on this occasion?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381000"/>
            <a:ext cx="5867400" cy="1524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GB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362200"/>
            <a:ext cx="8991600" cy="35394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Fill in the gaps.....</a:t>
            </a:r>
          </a:p>
          <a:p>
            <a:pPr algn="just"/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The ........... is observed in a befitting manner .......... The country. ..................... organisations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and educational institutions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observe the day. Newspapers ................. out special supplements and the radio and television broadcast ............. programmes.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6595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794570"/>
            <a:ext cx="8763000" cy="35394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b="1" u="sng" dirty="0" smtClean="0">
                <a:latin typeface="Times New Roman" pitchFamily="18" charset="0"/>
                <a:cs typeface="Times New Roman" pitchFamily="18" charset="0"/>
              </a:rPr>
              <a:t>Answer:</a:t>
            </a:r>
          </a:p>
          <a:p>
            <a:pPr algn="just"/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3200" b="1" u="sng" dirty="0" smtClean="0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is observed in a befitting manner </a:t>
            </a:r>
            <a:r>
              <a:rPr lang="en-GB" sz="3200" b="1" u="sng" dirty="0" smtClean="0">
                <a:latin typeface="Times New Roman" pitchFamily="18" charset="0"/>
                <a:cs typeface="Times New Roman" pitchFamily="18" charset="0"/>
              </a:rPr>
              <a:t>across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the country. </a:t>
            </a:r>
            <a:r>
              <a:rPr lang="en-GB" sz="3200" b="1" u="sng" dirty="0" smtClean="0">
                <a:latin typeface="Times New Roman" pitchFamily="18" charset="0"/>
                <a:cs typeface="Times New Roman" pitchFamily="18" charset="0"/>
              </a:rPr>
              <a:t>Various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organisations and educational institutions observe the day. Newspapers </a:t>
            </a:r>
            <a:r>
              <a:rPr lang="en-GB" sz="3200" b="1" u="sng" dirty="0" smtClean="0">
                <a:latin typeface="Times New Roman" pitchFamily="18" charset="0"/>
                <a:cs typeface="Times New Roman" pitchFamily="18" charset="0"/>
              </a:rPr>
              <a:t>bring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out special supplements and the radio and television broadcast </a:t>
            </a:r>
            <a:r>
              <a:rPr lang="en-GB" sz="3200" b="1" u="sng" dirty="0" smtClean="0">
                <a:latin typeface="Times New Roman" pitchFamily="18" charset="0"/>
                <a:cs typeface="Times New Roman" pitchFamily="18" charset="0"/>
              </a:rPr>
              <a:t>special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rogrammes.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533400"/>
            <a:ext cx="556260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4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  <a:endParaRPr lang="en-GB" sz="54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940" y="2286000"/>
            <a:ext cx="863346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Describe you own cultural or religious festival that you celebrate. You can use the following words. You can also use other words relevant to the festival.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" y="4253805"/>
            <a:ext cx="863346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Colorful   special    traditional    religious     dance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Cultural   flowers   food               songs          festive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20491514">
            <a:off x="688069" y="1835678"/>
            <a:ext cx="8724132" cy="28759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 w="24500" cmpd="dbl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Book Antiqua" pitchFamily="18" charset="0"/>
              </a:rPr>
              <a:t>See You Again</a:t>
            </a:r>
            <a:endParaRPr lang="en-US" sz="6600" b="1" dirty="0">
              <a:ln w="24500" cmpd="dbl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55000" endA="50" endPos="85000" dist="29997" dir="5400000" sy="-100000" algn="bl" rotWithShape="0"/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6113" y="336189"/>
            <a:ext cx="7395504" cy="6051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9742" tIns="39871" rIns="79742" bIns="39871" rtlCol="0">
            <a:prstTxWarp prst="textPlain">
              <a:avLst/>
            </a:prstTxWarp>
            <a:spAutoFit/>
          </a:bodyPr>
          <a:lstStyle/>
          <a:p>
            <a:r>
              <a:rPr lang="en-US" u="sng" dirty="0" smtClean="0">
                <a:latin typeface="Book Antiqua" pitchFamily="18" charset="0"/>
              </a:rPr>
              <a:t>Identity</a:t>
            </a:r>
            <a:endParaRPr lang="en-US" u="sng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953000"/>
            <a:ext cx="7221418" cy="16808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79742" tIns="39871" rIns="79742" bIns="39871" rtlCol="0">
            <a:prstTxWarp prst="textPlain">
              <a:avLst/>
            </a:prstTxWarp>
            <a:spAutoFit/>
          </a:bodyPr>
          <a:lstStyle/>
          <a:p>
            <a:r>
              <a:rPr lang="en-US" sz="8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Presentation made for class IX-X</a:t>
            </a:r>
          </a:p>
          <a:p>
            <a:r>
              <a:rPr lang="en-US" sz="8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English 1st paper</a:t>
            </a:r>
          </a:p>
        </p:txBody>
      </p:sp>
      <p:sp>
        <p:nvSpPr>
          <p:cNvPr id="5" name="Rectangle 4"/>
          <p:cNvSpPr/>
          <p:nvPr/>
        </p:nvSpPr>
        <p:spPr>
          <a:xfrm rot="697408">
            <a:off x="1210283" y="1438317"/>
            <a:ext cx="7772400" cy="297180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Book Antiqua" pitchFamily="18" charset="0"/>
              </a:rPr>
              <a:t>MD. MOMEN RANA</a:t>
            </a:r>
          </a:p>
          <a:p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dirty="0" smtClean="0">
                <a:latin typeface="Book Antiqua" pitchFamily="18" charset="0"/>
              </a:rPr>
              <a:t>B.A. (HONS.), M.A. (ENGLISH)</a:t>
            </a:r>
          </a:p>
          <a:p>
            <a:r>
              <a:rPr lang="en-US" sz="3200" dirty="0" smtClean="0">
                <a:latin typeface="Book Antiqua" pitchFamily="18" charset="0"/>
              </a:rPr>
              <a:t> ASST. TEACHER (ENGLISH)</a:t>
            </a:r>
          </a:p>
          <a:p>
            <a:r>
              <a:rPr lang="en-US" sz="3200" dirty="0" smtClean="0">
                <a:latin typeface="Book Antiqua" pitchFamily="18" charset="0"/>
              </a:rPr>
              <a:t> ARAISIDHA KAMIL MADRASAH</a:t>
            </a:r>
          </a:p>
          <a:p>
            <a:r>
              <a:rPr lang="en-US" sz="3200" dirty="0" smtClean="0">
                <a:latin typeface="Book Antiqua" pitchFamily="18" charset="0"/>
              </a:rPr>
              <a:t>ASHUGONJ, BRAHMANBARIA </a:t>
            </a:r>
          </a:p>
          <a:p>
            <a:r>
              <a:rPr lang="en-US" sz="3200" dirty="0" smtClean="0">
                <a:latin typeface="Book Antiqua" pitchFamily="18" charset="0"/>
              </a:rPr>
              <a:t>Mob: 01818563452</a:t>
            </a:r>
            <a:endParaRPr lang="en-US" sz="3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47910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5816" y="381000"/>
            <a:ext cx="8962292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Book Antiqua" pitchFamily="18" charset="0"/>
              </a:rPr>
              <a:t>A. Look at the picture. Then ask &amp; answer questions about it.</a:t>
            </a:r>
            <a:endParaRPr lang="en-US" sz="3600" dirty="0">
              <a:latin typeface="Book Antiqua" pitchFamily="18" charset="0"/>
            </a:endParaRPr>
          </a:p>
        </p:txBody>
      </p:sp>
      <p:pic>
        <p:nvPicPr>
          <p:cNvPr id="4" name="Picture 3" descr="boishak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2051038"/>
            <a:ext cx="7620000" cy="419736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4" y="1981200"/>
            <a:ext cx="7467600" cy="182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Book Antiqua" pitchFamily="18" charset="0"/>
              </a:rPr>
              <a:t>1.What is the picture about?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Book Antiqua" pitchFamily="18" charset="0"/>
              </a:rPr>
              <a:t>2.Where </a:t>
            </a:r>
            <a:r>
              <a:rPr lang="en-US" sz="3200" dirty="0" smtClean="0">
                <a:solidFill>
                  <a:schemeClr val="tx1"/>
                </a:solidFill>
                <a:latin typeface="Book Antiqua" pitchFamily="18" charset="0"/>
              </a:rPr>
              <a:t>do you think it is?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Book Antiqua" pitchFamily="18" charset="0"/>
              </a:rPr>
              <a:t>3.What </a:t>
            </a:r>
            <a:r>
              <a:rPr lang="en-US" sz="3200" dirty="0" smtClean="0">
                <a:solidFill>
                  <a:schemeClr val="tx1"/>
                </a:solidFill>
                <a:latin typeface="Book Antiqua" pitchFamily="18" charset="0"/>
              </a:rPr>
              <a:t>are the people doing?</a:t>
            </a:r>
            <a:endParaRPr lang="en-US" sz="3200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14401"/>
            <a:ext cx="9220200" cy="50167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Answer:</a:t>
            </a:r>
          </a:p>
          <a:p>
            <a:pPr marL="457200" indent="-457200" algn="just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picture is about the cultural function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Pahela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Boishakh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Ramna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Batamul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organised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Chhyanata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It is at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Ramna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Batamul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They are celebrating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Pahela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Boishakh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by singing the famous Tagore song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Esho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-he-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Boishakh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Esho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Esho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1455" y="3429016"/>
            <a:ext cx="7233976" cy="1692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Book Antiqua" pitchFamily="18" charset="0"/>
              </a:rPr>
              <a:t>Pahela</a:t>
            </a:r>
            <a:r>
              <a:rPr lang="en-US" sz="3600" dirty="0" smtClean="0">
                <a:latin typeface="Book Antiqua" pitchFamily="18" charset="0"/>
              </a:rPr>
              <a:t> </a:t>
            </a:r>
            <a:r>
              <a:rPr lang="en-US" sz="3600" dirty="0" err="1" smtClean="0">
                <a:latin typeface="Book Antiqua" pitchFamily="18" charset="0"/>
              </a:rPr>
              <a:t>Boishakh</a:t>
            </a:r>
            <a:endParaRPr lang="en-US" sz="3600" dirty="0" smtClean="0">
              <a:latin typeface="Book Antiqua" pitchFamily="18" charset="0"/>
            </a:endParaRPr>
          </a:p>
          <a:p>
            <a:endParaRPr lang="en-US" sz="3200" dirty="0" smtClean="0">
              <a:latin typeface="Book Antiqua" pitchFamily="18" charset="0"/>
            </a:endParaRPr>
          </a:p>
          <a:p>
            <a:pPr algn="ctr"/>
            <a:r>
              <a:rPr lang="en-US" sz="3600" dirty="0" smtClean="0">
                <a:latin typeface="Book Antiqua" pitchFamily="18" charset="0"/>
              </a:rPr>
              <a:t>Unit: Three, Lesson: </a:t>
            </a:r>
            <a:r>
              <a:rPr lang="en-US" sz="3600" dirty="0" smtClean="0">
                <a:latin typeface="Book Antiqua" pitchFamily="18" charset="0"/>
              </a:rPr>
              <a:t>Six</a:t>
            </a:r>
            <a:endParaRPr lang="en-US" sz="3600" dirty="0" smtClean="0">
              <a:latin typeface="Book Antiqu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89540" y="1066800"/>
            <a:ext cx="7221416" cy="1371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Book Antiqua" pitchFamily="18" charset="0"/>
              </a:rPr>
              <a:t>Our Today's Lesson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661" y="584061"/>
            <a:ext cx="8768861" cy="11685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Book Antiqua" pitchFamily="18" charset="0"/>
              </a:rPr>
              <a:t>Learning outcomes</a:t>
            </a:r>
            <a:endParaRPr lang="en-US" sz="4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865" y="2743206"/>
            <a:ext cx="93491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After completing the lesson, students will be able to—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latin typeface="Book Antiqua" pitchFamily="18" charset="0"/>
              </a:rPr>
              <a:t>Ask </a:t>
            </a:r>
            <a:r>
              <a:rPr lang="en-US" sz="3200" b="1" dirty="0" smtClean="0">
                <a:latin typeface="Book Antiqua" pitchFamily="18" charset="0"/>
              </a:rPr>
              <a:t>&amp; answer questions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latin typeface="Book Antiqua" pitchFamily="18" charset="0"/>
              </a:rPr>
              <a:t>Understand </a:t>
            </a:r>
            <a:r>
              <a:rPr lang="en-US" sz="3200" b="1" dirty="0" smtClean="0">
                <a:latin typeface="Book Antiqua" pitchFamily="18" charset="0"/>
              </a:rPr>
              <a:t>text</a:t>
            </a:r>
            <a:endParaRPr lang="en-US" sz="3200" b="1" dirty="0" smtClean="0">
              <a:latin typeface="Book Antiqua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latin typeface="Book Antiqua" pitchFamily="18" charset="0"/>
              </a:rPr>
              <a:t>Fill </a:t>
            </a:r>
            <a:r>
              <a:rPr lang="en-US" sz="3200" b="1" dirty="0" smtClean="0">
                <a:latin typeface="Book Antiqua" pitchFamily="18" charset="0"/>
              </a:rPr>
              <a:t>in the gaps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describe their own cultural or religious festival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9525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1295400"/>
            <a:ext cx="7239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Book Antiqua" pitchFamily="18" charset="0"/>
              </a:rPr>
              <a:t>B. Read the text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3581400"/>
            <a:ext cx="7162800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Unit-Thee, Lesson-Six</a:t>
            </a:r>
            <a:endParaRPr lang="en-US" sz="4000" b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3" y="228600"/>
            <a:ext cx="80772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Main features of </a:t>
            </a:r>
            <a:r>
              <a:rPr lang="en-US" sz="3200" b="1" dirty="0" err="1" smtClean="0">
                <a:latin typeface="Book Antiqua" pitchFamily="18" charset="0"/>
              </a:rPr>
              <a:t>Pahela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err="1" smtClean="0">
                <a:latin typeface="Book Antiqua" pitchFamily="18" charset="0"/>
              </a:rPr>
              <a:t>Boishakh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1026" name="Picture 2" descr="C:\Users\new\Desktop\Independence day\__6ef9be04-2a79-428e-a6a7-a9af3dc5901a-06bc31be-3c0f-4b42-bbca-01b48c9db180_cmprsd_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3" y="1219200"/>
            <a:ext cx="6413501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43003" y="5260541"/>
            <a:ext cx="8077200" cy="1292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Pahela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Boishakh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” is the first day of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Bangla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new year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day is a public holiday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This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day has a special significance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for us as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forms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 part of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Bangalee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culture and tradition.</a:t>
            </a:r>
            <a:endParaRPr lang="en-US" sz="2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534</Words>
  <Application>Microsoft Office PowerPoint</Application>
  <PresentationFormat>Custom</PresentationFormat>
  <Paragraphs>62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</dc:creator>
  <cp:lastModifiedBy>new</cp:lastModifiedBy>
  <cp:revision>32</cp:revision>
  <dcterms:created xsi:type="dcterms:W3CDTF">2006-08-16T00:00:00Z</dcterms:created>
  <dcterms:modified xsi:type="dcterms:W3CDTF">2020-09-15T15:42:03Z</dcterms:modified>
</cp:coreProperties>
</file>