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71" r:id="rId4"/>
    <p:sldId id="263" r:id="rId5"/>
    <p:sldId id="265" r:id="rId6"/>
    <p:sldId id="260" r:id="rId7"/>
    <p:sldId id="264" r:id="rId8"/>
    <p:sldId id="266" r:id="rId9"/>
    <p:sldId id="267" r:id="rId10"/>
    <p:sldId id="268" r:id="rId11"/>
    <p:sldId id="273" r:id="rId12"/>
    <p:sldId id="269" r:id="rId13"/>
    <p:sldId id="270" r:id="rId14"/>
    <p:sldId id="257" r:id="rId15"/>
    <p:sldId id="259" r:id="rId16"/>
    <p:sldId id="258" r:id="rId1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BE6"/>
    <a:srgbClr val="F7F05F"/>
    <a:srgbClr val="7BFDB6"/>
    <a:srgbClr val="74B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C532D-6C2B-4C15-AB30-B2C4169F0340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A416-E7EE-4417-A275-BAEA6F67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8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</a:t>
            </a:r>
            <a:r>
              <a:rPr lang="bn-IN" baseline="0" dirty="0" smtClean="0"/>
              <a:t> ছবির মূল্য দেখিয়ে শিক্ষার্থীদের প্রশ্ন করবেন লাভ হয়েছে কি না, ক্ষতি হয়েছে?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6A416-E7EE-4417-A275-BAEA6F676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1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সমাধান</a:t>
            </a:r>
            <a:r>
              <a:rPr lang="bn-IN" baseline="0" dirty="0" smtClean="0"/>
              <a:t> দেখার জন্য সমাধানে ক্লিক করতে পারবে।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6A416-E7EE-4417-A275-BAEA6F676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33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কিভাবে সমাধান</a:t>
            </a:r>
            <a:r>
              <a:rPr lang="bn-IN" baseline="0" dirty="0" smtClean="0"/>
              <a:t> করতে হবে শিক্ষক বুঝিয়ে দেবেন?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6A416-E7EE-4417-A275-BAEA6F676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উত্তর দেখার</a:t>
            </a:r>
            <a:r>
              <a:rPr lang="bn-IN" baseline="0" dirty="0" smtClean="0"/>
              <a:t> জন্য নিচের বক্সে ক্লিক করতে হবে।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6A416-E7EE-4417-A275-BAEA6F676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6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143536" y="190500"/>
            <a:ext cx="8839200" cy="5334000"/>
          </a:xfrm>
          <a:prstGeom prst="roundRect">
            <a:avLst/>
          </a:prstGeom>
          <a:blipFill>
            <a:blip r:embed="rId1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 rot="2480008">
            <a:off x="-63798" y="529030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valdi" pitchFamily="66" charset="0"/>
              </a:rPr>
              <a:t>Kamrul</a:t>
            </a:r>
            <a:r>
              <a:rPr lang="en-US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valdi" pitchFamily="66" charset="0"/>
              </a:rPr>
              <a:t> </a:t>
            </a:r>
            <a:endParaRPr lang="en-US" sz="1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valdi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1104635"/>
          </a:xfrm>
        </p:spPr>
        <p:txBody>
          <a:bodyPr>
            <a:prstTxWarp prst="textWave1">
              <a:avLst/>
            </a:prstTxWarp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 স্বাগতম 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09700"/>
            <a:ext cx="6781800" cy="3750200"/>
          </a:xfrm>
        </p:spPr>
      </p:pic>
    </p:spTree>
    <p:extLst>
      <p:ext uri="{BB962C8B-B14F-4D97-AF65-F5344CB8AC3E}">
        <p14:creationId xmlns:p14="http://schemas.microsoft.com/office/powerpoint/2010/main" val="386922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6671" y="427991"/>
            <a:ext cx="8442860" cy="2743200"/>
            <a:chOff x="226671" y="495300"/>
            <a:chExt cx="8442860" cy="27432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5800" y="495300"/>
              <a:ext cx="4173731" cy="2608582"/>
            </a:xfrm>
            <a:prstGeom prst="rect">
              <a:avLst/>
            </a:prstGeom>
          </p:spPr>
        </p:pic>
        <p:sp>
          <p:nvSpPr>
            <p:cNvPr id="5" name="Right Arrow 4"/>
            <p:cNvSpPr/>
            <p:nvPr/>
          </p:nvSpPr>
          <p:spPr>
            <a:xfrm>
              <a:off x="226671" y="495300"/>
              <a:ext cx="4267200" cy="27432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bn-IN" sz="20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একজন দোকানদার প্রতি মিটার ২০০ টাকা দরে ৫ মিটার কাপড় কিনে প্রতি মিটার ২২৫ টাকা দরে বিক্রয় করলে কত লাভ হবে</a:t>
              </a:r>
              <a:r>
                <a:rPr lang="bn-IN" sz="20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IN" sz="20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এবং শতকরা কত লাভ হবে?  </a:t>
              </a:r>
              <a:endPara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9600" y="4953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সমস্যাঃ 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8705" y="3171191"/>
                <a:ext cx="7450331" cy="2342757"/>
              </a:xfrm>
              <a:prstGeom prst="rect">
                <a:avLst/>
              </a:prstGeom>
              <a:noFill/>
              <a:ln w="19050"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/>
                  <a:t>সমাধানঃ দোকানদার ১ মিটার কাপড়ে লাভ করে = ২২৫ – ২০০ = ২৫ টাকা</a:t>
                </a:r>
              </a:p>
              <a:p>
                <a:r>
                  <a:rPr lang="bn-IN" sz="2400" dirty="0" smtClean="0"/>
                  <a:t>সুতরাং ৫ মিটার কাপড়ে লাভ করে = ২৫ </a:t>
                </a:r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2400" dirty="0" smtClean="0"/>
                  <a:t> ৫ = ১২৫ টাকা । </a:t>
                </a:r>
              </a:p>
              <a:p>
                <a:r>
                  <a:rPr lang="bn-IN" sz="2400" dirty="0" smtClean="0"/>
                  <a:t>২০০ টাকায় লাভ হয় ২৫ টাকা </a:t>
                </a:r>
              </a:p>
              <a:p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bn-IN" sz="2400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bn-IN" sz="2400" dirty="0" smtClean="0"/>
                  <a:t>১ টাকায় লাভ হয়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</a:rPr>
                          <m:t>২৫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</a:rPr>
                          <m:t>২০০</m:t>
                        </m:r>
                      </m:den>
                    </m:f>
                  </m:oMath>
                </a14:m>
                <a:r>
                  <a:rPr lang="bn-IN" sz="2400" dirty="0" smtClean="0"/>
                  <a:t>  টাকা </a:t>
                </a:r>
              </a:p>
              <a:p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bn-IN" sz="2400" dirty="0" smtClean="0"/>
                  <a:t> ১০০ টাকায় লাভ হয়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</a:rPr>
                          <m:t>২৫</m:t>
                        </m:r>
                        <m:r>
                          <a:rPr lang="bn-IN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bn-IN" sz="2400" b="0" i="1" smtClean="0">
                            <a:latin typeface="Cambria Math"/>
                            <a:ea typeface="Cambria Math"/>
                          </a:rPr>
                          <m:t>১০০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</a:rPr>
                          <m:t>২০০</m:t>
                        </m:r>
                      </m:den>
                    </m:f>
                  </m:oMath>
                </a14:m>
                <a:r>
                  <a:rPr lang="bn-IN" sz="2400" dirty="0" smtClean="0"/>
                  <a:t> বা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</a:rPr>
                          <m:t>২৫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2400" dirty="0" smtClean="0"/>
                  <a:t> বা ১২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</a:rPr>
                          <m:t>১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2400" dirty="0" smtClean="0"/>
                  <a:t> টাকা । লাভ = ১২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</a:rPr>
                          <m:t>১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2400" dirty="0" smtClean="0"/>
                  <a:t>%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705" y="3171191"/>
                <a:ext cx="7450331" cy="2342757"/>
              </a:xfrm>
              <a:prstGeom prst="rect">
                <a:avLst/>
              </a:prstGeom>
              <a:blipFill rotWithShape="1">
                <a:blip r:embed="rId3"/>
                <a:stretch>
                  <a:fillRect l="-1143" t="-1804" b="-1031"/>
                </a:stretch>
              </a:blipFill>
              <a:ln w="190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6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49484" y="1485900"/>
            <a:ext cx="8022870" cy="2743200"/>
            <a:chOff x="457200" y="266700"/>
            <a:chExt cx="8022870" cy="2743200"/>
          </a:xfrm>
        </p:grpSpPr>
        <p:sp>
          <p:nvSpPr>
            <p:cNvPr id="2" name="Right Arrow 1"/>
            <p:cNvSpPr/>
            <p:nvPr/>
          </p:nvSpPr>
          <p:spPr>
            <a:xfrm>
              <a:off x="457200" y="266700"/>
              <a:ext cx="4267200" cy="27432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bn-IN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একজন কমলা বিক্রেতা প্রতি হালি ৫০ টাকা দরে  ৫ ডজন কমলা কিনে প্রতি হালি ৬০ টাকা দরে বিক্রয় করলে কত লাভ হবে? 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400" y="388686"/>
              <a:ext cx="3755670" cy="2499228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2359307" y="2667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একক কাজ 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566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3400" y="190500"/>
            <a:ext cx="7790727" cy="2743200"/>
            <a:chOff x="429710" y="344347"/>
            <a:chExt cx="7790727" cy="277358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600" y="460094"/>
              <a:ext cx="2657837" cy="2657837"/>
            </a:xfrm>
            <a:prstGeom prst="rect">
              <a:avLst/>
            </a:prstGeom>
          </p:spPr>
        </p:pic>
        <p:sp>
          <p:nvSpPr>
            <p:cNvPr id="3" name="Right Arrow 2"/>
            <p:cNvSpPr/>
            <p:nvPr/>
          </p:nvSpPr>
          <p:spPr>
            <a:xfrm>
              <a:off x="429710" y="344347"/>
              <a:ext cx="5056690" cy="27432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bn-IN" sz="2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একটি ঘড়ি ১৯০ টাকায় ক্রয় করে  ১৭৫ টাকায় বিক্রয় করলে শতকরা কত লাভ বা ক্ষতি হবে ? </a:t>
              </a:r>
              <a:endPara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5800" y="344347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সমস্যাঃ 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8928" y="2947494"/>
                <a:ext cx="8330155" cy="2491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ঘড়িটিতে মোট ক্ষতি হয় = ১৯০ – ১৭৫ = ১৫ টাকা ।</a:t>
                </a:r>
              </a:p>
              <a:p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১৯০ টাকায় ক্ষতি হয় ১৫ টাকা । </a:t>
                </a:r>
              </a:p>
              <a:p>
                <a14:m>
                  <m:oMath xmlns:m="http://schemas.openxmlformats.org/officeDocument/2006/math">
                    <m:r>
                      <a:rPr lang="bn-IN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১ টাকায় ক্ষতি হয়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১৫</m:t>
                        </m:r>
                      </m:num>
                      <m:den>
                        <m: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১৯০</m:t>
                        </m:r>
                      </m:den>
                    </m:f>
                  </m:oMath>
                </a14:m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টাকা 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১০০ টাকায় ক্ষতি হয়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১৫</m:t>
                        </m:r>
                        <m: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১০০</m:t>
                        </m:r>
                      </m:num>
                      <m:den>
                        <m: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১৯০</m:t>
                        </m:r>
                      </m:den>
                    </m:f>
                  </m:oMath>
                </a14:m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টাকা বা,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১৫০</m:t>
                        </m:r>
                      </m:num>
                      <m:den>
                        <m: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১৯</m:t>
                        </m:r>
                      </m:den>
                    </m:f>
                  </m:oMath>
                </a14:m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বা, ৭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১৭</m:t>
                        </m:r>
                      </m:num>
                      <m:den>
                        <m:r>
                          <a:rPr lang="bn-IN" sz="2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১৯</m:t>
                        </m:r>
                      </m:den>
                    </m:f>
                  </m:oMath>
                </a14:m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টাকা। </a:t>
                </a:r>
              </a:p>
              <a:p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উত্তরঃ  ক্ষতি  ৭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১৭</m:t>
                        </m:r>
                      </m:num>
                      <m:den>
                        <m:r>
                          <a:rPr lang="bn-IN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১৯</m:t>
                        </m:r>
                      </m:den>
                    </m:f>
                  </m:oMath>
                </a14:m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%                                                                                  </a:t>
                </a: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8" y="2947494"/>
                <a:ext cx="8330155" cy="2491644"/>
              </a:xfrm>
              <a:prstGeom prst="rect">
                <a:avLst/>
              </a:prstGeom>
              <a:blipFill rotWithShape="1">
                <a:blip r:embed="rId4"/>
                <a:stretch>
                  <a:fillRect l="-1170" t="-2206" r="-2560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33400" y="2310114"/>
            <a:ext cx="1828800" cy="593535"/>
          </a:xfrm>
          <a:prstGeom prst="rect">
            <a:avLst/>
          </a:prstGeom>
          <a:solidFill>
            <a:srgbClr val="F7F0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সমাধান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50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build="p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667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জোড়ায় কাজ </a:t>
            </a:r>
            <a:endParaRPr lang="en-US" sz="7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0499" y="1257300"/>
            <a:ext cx="8746466" cy="3124200"/>
            <a:chOff x="190499" y="1257300"/>
            <a:chExt cx="8746466" cy="3124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7295" y="1467029"/>
              <a:ext cx="4379670" cy="29144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57200" y="12573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সমস্যাঃ 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190499" y="1467029"/>
              <a:ext cx="4366795" cy="2828835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bn-IN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২৫ টি হ্যান্ড স্যানিটাইজার যে মূল্যে ক্রয় করে, সেই মূল্যে ২০ টি বিক্রয় করলে শতকরা কত লাভ বা ক্ষতি হবে? </a:t>
              </a:r>
              <a:endPara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784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মূল্যায়ন 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8252" y="1006515"/>
                <a:ext cx="8229600" cy="4419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bn-IN" sz="2400" dirty="0" smtClean="0"/>
                  <a:t>১। ক্ষতির ক্ষেত্রে নিচের কোনটি সঠিক? </a:t>
                </a:r>
              </a:p>
              <a:p>
                <a:pPr marL="0" indent="0">
                  <a:buNone/>
                </a:pPr>
                <a:r>
                  <a:rPr lang="bn-IN" sz="2400" dirty="0" smtClean="0"/>
                  <a:t>ক) বিক্রয়মূল্য </a:t>
                </a:r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bn-IN" sz="2400" dirty="0" smtClean="0"/>
                  <a:t> ক্রয়মূল্য 	খ) ক্রয়মূল্য = বিক্রয়মূল্য 	গ) ক্রয়মূল্য </a:t>
                </a:r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bn-IN" sz="2400" dirty="0" smtClean="0"/>
                  <a:t> বিক্রয়মূল্য 	ঘ) বিক্রয়মূল্য </a:t>
                </a:r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bn-IN" sz="2400" dirty="0" smtClean="0"/>
                  <a:t> ক্রয়মূল্য </a:t>
                </a:r>
              </a:p>
              <a:p>
                <a:pPr marL="0" indent="0">
                  <a:buNone/>
                </a:pPr>
                <a:r>
                  <a:rPr lang="bn-IN" sz="2400" dirty="0" smtClean="0"/>
                  <a:t>২। লাভ বা ক্ষতি কিসের উপর নির্ভর করে? </a:t>
                </a:r>
              </a:p>
              <a:p>
                <a:pPr marL="0" indent="0">
                  <a:buNone/>
                </a:pPr>
                <a:r>
                  <a:rPr lang="bn-IN" sz="2400" dirty="0" smtClean="0"/>
                  <a:t>ক) ক্রয়মূল্য 	খ) বিক্রয়মূল্য 	গ) দ্রব্য 	ঘ) কমিশন </a:t>
                </a:r>
              </a:p>
              <a:p>
                <a:pPr marL="0" indent="0">
                  <a:buNone/>
                </a:pPr>
                <a:r>
                  <a:rPr lang="bn-IN" sz="2400" dirty="0" smtClean="0"/>
                  <a:t>৩। একটি দ্রব্যের ক্রয়মূল্য ‘ক’ টাকা এবং ক্ষতি ‘খ’ টাকা হলে এর বিক্রয়মূল্য কত টাকা?</a:t>
                </a:r>
              </a:p>
              <a:p>
                <a:pPr marL="0" indent="0">
                  <a:buNone/>
                </a:pPr>
                <a:r>
                  <a:rPr lang="bn-IN" sz="2400" dirty="0" smtClean="0"/>
                  <a:t>ক) ক + খ 	খ) খ – ক 	গ) ক – খ 	ঘ) ক </a:t>
                </a:r>
              </a:p>
              <a:p>
                <a:pPr marL="0" indent="0">
                  <a:buNone/>
                </a:pPr>
                <a:r>
                  <a:rPr lang="bn-IN" sz="2400" dirty="0" smtClean="0"/>
                  <a:t>৪। ৫ টাকায় একটি আম ক্রয় করে ৬ টাকায় বিক্রয় করলে শতকরা কত লাভ হয়?</a:t>
                </a:r>
              </a:p>
              <a:p>
                <a:pPr marL="0" indent="0">
                  <a:buNone/>
                </a:pPr>
                <a:r>
                  <a:rPr lang="bn-IN" sz="2400" dirty="0" smtClean="0"/>
                  <a:t>  ক) ৪০% 	খ) ৩০% 	গ) ২০% 		ঘ) ১০%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8252" y="1006515"/>
                <a:ext cx="8229600" cy="4419600"/>
              </a:xfrm>
              <a:blipFill rotWithShape="1">
                <a:blip r:embed="rId3"/>
                <a:stretch>
                  <a:fillRect l="-1185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4207400" y="4873425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5825" y="4005325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6100" y="2769725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7869" y="1510978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6858000" y="5045115"/>
            <a:ext cx="457200" cy="381000"/>
          </a:xfrm>
          <a:prstGeom prst="wedgeRectCallout">
            <a:avLst>
              <a:gd name="adj1" fmla="val -15137"/>
              <a:gd name="adj2" fmla="val -1319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7315200" y="5029200"/>
            <a:ext cx="457200" cy="381000"/>
          </a:xfrm>
          <a:prstGeom prst="wedgeRectCallout">
            <a:avLst>
              <a:gd name="adj1" fmla="val -15137"/>
              <a:gd name="adj2" fmla="val -1319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</a:rPr>
              <a:t>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772400" y="5029200"/>
            <a:ext cx="457200" cy="381000"/>
          </a:xfrm>
          <a:prstGeom prst="wedgeRectCallout">
            <a:avLst>
              <a:gd name="adj1" fmla="val -15137"/>
              <a:gd name="adj2" fmla="val -1319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</a:rPr>
              <a:t>৩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8229600" y="5029200"/>
            <a:ext cx="457200" cy="381000"/>
          </a:xfrm>
          <a:prstGeom prst="wedgeRectCallout">
            <a:avLst>
              <a:gd name="adj1" fmla="val -15137"/>
              <a:gd name="adj2" fmla="val -1319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</a:rPr>
              <a:t>৪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6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600" dirty="0" smtClean="0">
                <a:solidFill>
                  <a:srgbClr val="323BE6"/>
                </a:solidFill>
              </a:rPr>
              <a:t>বাড়ির কাজ </a:t>
            </a:r>
            <a:endParaRPr lang="en-US" sz="6600" dirty="0">
              <a:solidFill>
                <a:srgbClr val="323BE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28575">
            <a:solidFill>
              <a:srgbClr val="323BE6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b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১। আশিক প্রতি কেজি ৪০ টাকা দরে ৫০ কেজি চাউল কিনে ৪৪ টাকা কেজি দরে বিক্রয় করলে কত লাভ বা ক্ষতি হবে?</a:t>
            </a:r>
          </a:p>
          <a:p>
            <a:pPr marL="0" indent="0" algn="just">
              <a:buNone/>
            </a:pPr>
            <a:r>
              <a:rPr lang="b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২</a:t>
            </a:r>
            <a:r>
              <a:rPr lang="b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 প্রতি লিটার মিল্কভিটা দুধ ৫২ টাকায় কিনে ৫৫ টাকা দরে বিক্রয় করলে শতকরা কত লাভ হয়?   </a:t>
            </a:r>
          </a:p>
          <a:p>
            <a:pPr marL="0" indent="0" algn="just">
              <a:buNone/>
            </a:pPr>
            <a:r>
              <a:rPr lang="b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৩। ৫ টাকায় ৮টি আমলকী ক্রয় করে ৫ টাকায় ৬টি দরে বিক্রয় করলে শতকরা কত লাভ বা ক্ষতি হবে?  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90700"/>
            <a:ext cx="4038600" cy="2726054"/>
          </a:xfrm>
        </p:spPr>
      </p:pic>
    </p:spTree>
    <p:extLst>
      <p:ext uri="{BB962C8B-B14F-4D97-AF65-F5344CB8AC3E}">
        <p14:creationId xmlns:p14="http://schemas.microsoft.com/office/powerpoint/2010/main" val="168230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>
                <a:gd name="adj1" fmla="val 20000"/>
                <a:gd name="adj2" fmla="val 281"/>
              </a:avLst>
            </a:prstTxWarp>
          </a:bodyPr>
          <a:lstStyle/>
          <a:p>
            <a:r>
              <a:rPr lang="bn-IN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 ধন্যবাদ 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33500"/>
            <a:ext cx="6172200" cy="4107318"/>
          </a:xfrm>
        </p:spPr>
      </p:pic>
    </p:spTree>
    <p:extLst>
      <p:ext uri="{BB962C8B-B14F-4D97-AF65-F5344CB8AC3E}">
        <p14:creationId xmlns:p14="http://schemas.microsoft.com/office/powerpoint/2010/main" val="6129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000" dirty="0" smtClean="0">
                <a:solidFill>
                  <a:srgbClr val="0070C0"/>
                </a:solidFill>
              </a:rPr>
              <a:t>শিক্ষক পরিচিতি </a:t>
            </a:r>
            <a:endParaRPr lang="en-US" sz="6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bn-IN" dirty="0" smtClean="0"/>
                  <a:t>কামরুল আহমদ </a:t>
                </a:r>
              </a:p>
              <a:p>
                <a:pPr marL="0" indent="0">
                  <a:buNone/>
                </a:pPr>
                <a:r>
                  <a:rPr lang="bn-IN" dirty="0" smtClean="0"/>
                  <a:t>সহকারী শিক্ষক ( গণিত ) </a:t>
                </a:r>
              </a:p>
              <a:p>
                <a:pPr marL="0" indent="0">
                  <a:buNone/>
                </a:pPr>
                <a:r>
                  <a:rPr lang="bn-IN" dirty="0" smtClean="0"/>
                  <a:t>রাজুর বাজার কলেজিয়েট স্কুল </a:t>
                </a:r>
              </a:p>
              <a:p>
                <a:pPr marL="0" indent="0">
                  <a:buNone/>
                </a:pPr>
                <a:r>
                  <a:rPr lang="bn-IN" dirty="0" smtClean="0"/>
                  <a:t>নেত্রকোণা সদর, নেত্রকোণা। </a:t>
                </a:r>
              </a:p>
              <a:p>
                <a:pPr marL="0" indent="0">
                  <a:buNone/>
                </a:pPr>
                <a:r>
                  <a:rPr lang="bn-IN" dirty="0" smtClean="0"/>
                  <a:t>মোবাইলঃ ০১৭১৪৬৮০৩১০ </a:t>
                </a:r>
              </a:p>
              <a:p>
                <a:pPr marL="0" indent="0">
                  <a:buNone/>
                </a:pPr>
                <a:r>
                  <a:rPr lang="bn-IN" dirty="0" smtClean="0"/>
                  <a:t>ইমেইলঃ </a:t>
                </a:r>
              </a:p>
              <a:p>
                <a:pPr marL="0" indent="0">
                  <a:buNone/>
                </a:pPr>
                <a:r>
                  <a:rPr lang="en-US" sz="1600" dirty="0" err="1" smtClean="0"/>
                  <a:t>kamrulahmed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sz="1600" dirty="0" smtClean="0"/>
                  <a:t>@gmail.com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17" t="-1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333500"/>
            <a:ext cx="2977816" cy="3429000"/>
          </a:xfrm>
        </p:spPr>
      </p:pic>
    </p:spTree>
    <p:extLst>
      <p:ext uri="{BB962C8B-B14F-4D97-AF65-F5344CB8AC3E}">
        <p14:creationId xmlns:p14="http://schemas.microsoft.com/office/powerpoint/2010/main" val="42844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600" dirty="0" smtClean="0">
                <a:solidFill>
                  <a:srgbClr val="00B050"/>
                </a:solidFill>
              </a:rPr>
              <a:t>পাঠ পরিচিতি 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n-IN" dirty="0" smtClean="0"/>
              <a:t>শ্রেণিঃ সপ্তম </a:t>
            </a:r>
          </a:p>
          <a:p>
            <a:pPr marL="0" indent="0" algn="ctr">
              <a:buNone/>
            </a:pPr>
            <a:r>
              <a:rPr lang="bn-IN" dirty="0" smtClean="0"/>
              <a:t>বিষয়ঃ গণিত </a:t>
            </a:r>
          </a:p>
          <a:p>
            <a:pPr marL="0" indent="0" algn="ctr">
              <a:buNone/>
            </a:pPr>
            <a:r>
              <a:rPr lang="bn-IN" dirty="0" smtClean="0"/>
              <a:t>অধ্যায়ঃ ২ </a:t>
            </a:r>
          </a:p>
          <a:p>
            <a:pPr marL="0" indent="0" algn="ctr">
              <a:buNone/>
            </a:pPr>
            <a:r>
              <a:rPr lang="bn-IN" dirty="0" smtClean="0"/>
              <a:t>অনুশীলনীঃ ২.২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00" t="11709" r="24791" b="9145"/>
          <a:stretch/>
        </p:blipFill>
        <p:spPr>
          <a:xfrm>
            <a:off x="5334000" y="1409700"/>
            <a:ext cx="2706759" cy="3276600"/>
          </a:xfrm>
        </p:spPr>
      </p:pic>
    </p:spTree>
    <p:extLst>
      <p:ext uri="{BB962C8B-B14F-4D97-AF65-F5344CB8AC3E}">
        <p14:creationId xmlns:p14="http://schemas.microsoft.com/office/powerpoint/2010/main" val="9816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নিচের ছবিগুলো লক্ষ্য করঃ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09700"/>
            <a:ext cx="2201219" cy="17627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420792"/>
            <a:ext cx="1914525" cy="1914525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5624834" y="3009904"/>
            <a:ext cx="1004566" cy="2322729"/>
            <a:chOff x="5624834" y="3009904"/>
            <a:chExt cx="1004566" cy="2322729"/>
          </a:xfrm>
        </p:grpSpPr>
        <p:sp>
          <p:nvSpPr>
            <p:cNvPr id="6" name="Right Arrow 5"/>
            <p:cNvSpPr/>
            <p:nvPr/>
          </p:nvSpPr>
          <p:spPr>
            <a:xfrm rot="5400000">
              <a:off x="5295901" y="3352803"/>
              <a:ext cx="1676398" cy="990600"/>
            </a:xfrm>
            <a:prstGeom prst="rightArrow">
              <a:avLst>
                <a:gd name="adj1" fmla="val 50000"/>
                <a:gd name="adj2" fmla="val 411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বিক্রয়মূল্য </a:t>
              </a:r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24834" y="4686302"/>
              <a:ext cx="10045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১২০ </a:t>
              </a:r>
              <a:endPara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90600" y="3172429"/>
            <a:ext cx="914400" cy="2320767"/>
            <a:chOff x="990600" y="3172429"/>
            <a:chExt cx="914400" cy="2320767"/>
          </a:xfrm>
        </p:grpSpPr>
        <p:sp>
          <p:nvSpPr>
            <p:cNvPr id="8" name="Right Arrow 7"/>
            <p:cNvSpPr/>
            <p:nvPr/>
          </p:nvSpPr>
          <p:spPr>
            <a:xfrm rot="5400000">
              <a:off x="614663" y="3548366"/>
              <a:ext cx="1666273" cy="914400"/>
            </a:xfrm>
            <a:prstGeom prst="rightArrow">
              <a:avLst>
                <a:gd name="adj1" fmla="val 50000"/>
                <a:gd name="adj2" fmla="val 411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বিক্রয়মূল্য </a:t>
              </a:r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799" y="4846865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৬</a:t>
              </a:r>
              <a:r>
                <a:rPr lang="bn-IN" sz="3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০ </a:t>
              </a:r>
              <a:endPara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80941" y="1953228"/>
            <a:ext cx="2374639" cy="914400"/>
            <a:chOff x="2480941" y="1953228"/>
            <a:chExt cx="2374639" cy="914400"/>
          </a:xfrm>
        </p:grpSpPr>
        <p:sp>
          <p:nvSpPr>
            <p:cNvPr id="5" name="Right Arrow 4"/>
            <p:cNvSpPr/>
            <p:nvPr/>
          </p:nvSpPr>
          <p:spPr>
            <a:xfrm>
              <a:off x="2480941" y="1953228"/>
              <a:ext cx="1495425" cy="914400"/>
            </a:xfrm>
            <a:prstGeom prst="rightArrow">
              <a:avLst>
                <a:gd name="adj1" fmla="val 50000"/>
                <a:gd name="adj2" fmla="val 411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ক্রয়মূল্য </a:t>
              </a:r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93580" y="2054888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৫০ 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943725" y="1863062"/>
            <a:ext cx="2140791" cy="1004566"/>
            <a:chOff x="6943725" y="1863062"/>
            <a:chExt cx="2140791" cy="1004566"/>
          </a:xfrm>
        </p:grpSpPr>
        <p:sp>
          <p:nvSpPr>
            <p:cNvPr id="7" name="Right Arrow 6"/>
            <p:cNvSpPr/>
            <p:nvPr/>
          </p:nvSpPr>
          <p:spPr>
            <a:xfrm>
              <a:off x="6943725" y="1953228"/>
              <a:ext cx="1495425" cy="914400"/>
            </a:xfrm>
            <a:prstGeom prst="rightArrow">
              <a:avLst>
                <a:gd name="adj1" fmla="val 50000"/>
                <a:gd name="adj2" fmla="val 411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ক্রয়মূল্য </a:t>
              </a:r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8259068" y="2042179"/>
              <a:ext cx="10045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১৪০ 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Left-Right Arrow 12"/>
          <p:cNvSpPr/>
          <p:nvPr/>
        </p:nvSpPr>
        <p:spPr>
          <a:xfrm>
            <a:off x="2721980" y="3086099"/>
            <a:ext cx="2133600" cy="1066802"/>
          </a:xfrm>
          <a:prstGeom prst="leftRightArrow">
            <a:avLst>
              <a:gd name="adj1" fmla="val 6302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323B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লাভ </a:t>
            </a:r>
            <a:endParaRPr lang="en-US" sz="5400" b="1" dirty="0">
              <a:solidFill>
                <a:srgbClr val="323B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6609144" y="3172429"/>
            <a:ext cx="2131951" cy="1056671"/>
          </a:xfrm>
          <a:prstGeom prst="leftRightArrow">
            <a:avLst>
              <a:gd name="adj1" fmla="val 62959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ক্ষতি 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59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1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"/>
            <a:ext cx="7772400" cy="1225021"/>
          </a:xfrm>
        </p:spPr>
        <p:txBody>
          <a:bodyPr/>
          <a:lstStyle/>
          <a:p>
            <a:r>
              <a:rPr lang="bn-I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 ঘোষনা </a:t>
            </a:r>
            <a:endParaRPr 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324100"/>
            <a:ext cx="6400800" cy="1460500"/>
          </a:xfrm>
        </p:spPr>
        <p:txBody>
          <a:bodyPr/>
          <a:lstStyle/>
          <a:p>
            <a:r>
              <a:rPr lang="bn-IN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লাভ-ক্ষতি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79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7200" dirty="0" smtClean="0">
                <a:solidFill>
                  <a:srgbClr val="7030A0"/>
                </a:solidFill>
              </a:rPr>
              <a:t>শিখনফল 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১। ক্রয়মূল্য কী তা বলতে পারবে। </a:t>
            </a:r>
          </a:p>
          <a:p>
            <a:pPr marL="0" indent="0">
              <a:buNone/>
            </a:pPr>
            <a:r>
              <a:rPr lang="bn-IN" dirty="0" smtClean="0"/>
              <a:t>২। বিক্রয়মূল্য কী তা বর্ননা করতে পারবে। </a:t>
            </a:r>
          </a:p>
          <a:p>
            <a:pPr marL="0" indent="0">
              <a:buNone/>
            </a:pPr>
            <a:r>
              <a:rPr lang="bn-IN" dirty="0"/>
              <a:t>৩</a:t>
            </a:r>
            <a:r>
              <a:rPr lang="bn-IN" dirty="0" smtClean="0"/>
              <a:t>। লাভ কী তা ব্যাখ্যা করতে পারবে। </a:t>
            </a:r>
          </a:p>
          <a:p>
            <a:pPr marL="0" indent="0">
              <a:buNone/>
            </a:pPr>
            <a:r>
              <a:rPr lang="bn-IN" dirty="0" smtClean="0"/>
              <a:t>৪। ক্ষতি কী তা ব্যাখ্যা করতে পারবে। </a:t>
            </a:r>
          </a:p>
          <a:p>
            <a:pPr marL="0" indent="0">
              <a:buNone/>
            </a:pPr>
            <a:r>
              <a:rPr lang="bn-IN" dirty="0"/>
              <a:t>৫</a:t>
            </a:r>
            <a:r>
              <a:rPr lang="bn-IN" dirty="0" smtClean="0"/>
              <a:t>। লাভ সংক্রান্ত সমস্যা সমাধান করতে পারবে। </a:t>
            </a:r>
          </a:p>
          <a:p>
            <a:pPr marL="0" indent="0">
              <a:buNone/>
            </a:pPr>
            <a:r>
              <a:rPr lang="bn-IN" dirty="0" smtClean="0"/>
              <a:t>৬। ক্ষতি সংক্রান্ত সমস্যা সমাধান করতে পারবে।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000" dirty="0" smtClean="0">
                <a:solidFill>
                  <a:srgbClr val="0070C0"/>
                </a:solidFill>
              </a:rPr>
              <a:t>ক্রয়মূল্য ও বিক্রয়মূল্য 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47900"/>
            <a:ext cx="8229600" cy="2209800"/>
          </a:xfrm>
        </p:spPr>
        <p:txBody>
          <a:bodyPr/>
          <a:lstStyle/>
          <a:p>
            <a:pPr marL="0" indent="0" algn="just">
              <a:buNone/>
            </a:pP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ক্রয়মূল্য ও বিক্রয়মূল্যঃ কোনো জিনিস যে মূল্যে ক্রয় করা হয়, তাকে ক্রয়মূল্য এবং যে মূল্যে বিক্রয় করা হয় তাকে বিক্রয়মূল্য বলে।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132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600" dirty="0" smtClean="0">
                <a:solidFill>
                  <a:srgbClr val="00B050"/>
                </a:solidFill>
              </a:rPr>
              <a:t>লাভ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লাভঃ ক্রয়মূল্যের চেয়ে বিক্রয়মূল্য বেশি হলে লাভ হয়। </a:t>
            </a:r>
          </a:p>
          <a:p>
            <a:pPr marL="0" indent="0">
              <a:buNone/>
            </a:pPr>
            <a:r>
              <a:rPr lang="bn-IN" dirty="0" smtClean="0"/>
              <a:t>লাভ = বিক্রয়মূল্য – ক্রয়মূল্য । </a:t>
            </a:r>
            <a:endParaRPr lang="en-US" dirty="0" smtClean="0"/>
          </a:p>
          <a:p>
            <a:pPr marL="0" indent="0">
              <a:buNone/>
            </a:pPr>
            <a:r>
              <a:rPr lang="bn-IN" dirty="0" smtClean="0"/>
              <a:t>বিক্রয়মূল্য = ক্রয়মূল্য + লাভ। </a:t>
            </a:r>
          </a:p>
          <a:p>
            <a:pPr marL="0" indent="0">
              <a:buNone/>
            </a:pPr>
            <a:r>
              <a:rPr lang="bn-IN" dirty="0" smtClean="0"/>
              <a:t>ক্রয়মূল্য = বিক্রয়মূল্য – লাভ। </a:t>
            </a:r>
          </a:p>
        </p:txBody>
      </p:sp>
    </p:spTree>
    <p:extLst>
      <p:ext uri="{BB962C8B-B14F-4D97-AF65-F5344CB8AC3E}">
        <p14:creationId xmlns:p14="http://schemas.microsoft.com/office/powerpoint/2010/main" val="100469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000" dirty="0" smtClean="0">
                <a:solidFill>
                  <a:srgbClr val="FF0000"/>
                </a:solidFill>
              </a:rPr>
              <a:t>ক্ষতি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u="sng" dirty="0"/>
              <a:t>ক্ষতিঃ ক্রয়মূল্যের চেয়ে বিক্রয়মুল্য কম হলে ক্ষতি বা লোকসান হয়। </a:t>
            </a:r>
          </a:p>
          <a:p>
            <a:pPr marL="0" indent="0">
              <a:buNone/>
            </a:pPr>
            <a:r>
              <a:rPr lang="bn-IN" dirty="0"/>
              <a:t>ক্ষতি = ক্রয়মূল্য – বিক্রয়মূল্য । </a:t>
            </a:r>
            <a:endParaRPr lang="en-US" dirty="0"/>
          </a:p>
          <a:p>
            <a:pPr marL="0" indent="0">
              <a:buNone/>
            </a:pPr>
            <a:r>
              <a:rPr lang="bn-IN" dirty="0" smtClean="0"/>
              <a:t>ক্রয়মূল্য = বিক্রয়মূল্য + ক্ষতি।  </a:t>
            </a:r>
          </a:p>
          <a:p>
            <a:pPr marL="0" indent="0">
              <a:buNone/>
            </a:pPr>
            <a:r>
              <a:rPr lang="bn-IN" dirty="0" smtClean="0"/>
              <a:t>বিক্রয়মূল্য = ক্রয়মূল্য – ক্ষতি । </a:t>
            </a:r>
          </a:p>
          <a:p>
            <a:pPr marL="0" indent="0">
              <a:buNone/>
            </a:pPr>
            <a:r>
              <a:rPr lang="bn-IN" u="sng" dirty="0" smtClean="0">
                <a:solidFill>
                  <a:srgbClr val="FF0000"/>
                </a:solidFill>
              </a:rPr>
              <a:t>লাভ বা ক্ষতি ক্রয়মূল্যের উপর নির্ভর করে । 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5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mrul Ahmed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569</Words>
  <Application>Microsoft Office PowerPoint</Application>
  <PresentationFormat>On-screen Show (16:10)</PresentationFormat>
  <Paragraphs>93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সবাইকে স্বাগতম </vt:lpstr>
      <vt:lpstr>শিক্ষক পরিচিতি </vt:lpstr>
      <vt:lpstr>পাঠ পরিচিতি </vt:lpstr>
      <vt:lpstr>নিচের ছবিগুলো লক্ষ্য করঃ </vt:lpstr>
      <vt:lpstr>পাঠ ঘোষনা </vt:lpstr>
      <vt:lpstr>শিখনফল </vt:lpstr>
      <vt:lpstr>ক্রয়মূল্য ও বিক্রয়মূল্য </vt:lpstr>
      <vt:lpstr>লাভ</vt:lpstr>
      <vt:lpstr>ক্ষতি </vt:lpstr>
      <vt:lpstr>PowerPoint Presentation</vt:lpstr>
      <vt:lpstr>PowerPoint Presentation</vt:lpstr>
      <vt:lpstr>PowerPoint Presentation</vt:lpstr>
      <vt:lpstr>PowerPoint Presentation</vt:lpstr>
      <vt:lpstr>মূল্যায়ন </vt:lpstr>
      <vt:lpstr>বাড়ির কাজ </vt:lpstr>
      <vt:lpstr>সবাইকে 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স্বাগতম </dc:title>
  <dc:creator>Kamrul Ahmed</dc:creator>
  <cp:lastModifiedBy>SDG</cp:lastModifiedBy>
  <cp:revision>45</cp:revision>
  <dcterms:created xsi:type="dcterms:W3CDTF">2006-08-16T00:00:00Z</dcterms:created>
  <dcterms:modified xsi:type="dcterms:W3CDTF">2020-09-15T02:11:12Z</dcterms:modified>
</cp:coreProperties>
</file>