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57" r:id="rId3"/>
    <p:sldId id="332" r:id="rId4"/>
    <p:sldId id="267" r:id="rId5"/>
    <p:sldId id="259" r:id="rId6"/>
    <p:sldId id="316" r:id="rId7"/>
    <p:sldId id="335" r:id="rId8"/>
    <p:sldId id="261" r:id="rId9"/>
    <p:sldId id="349" r:id="rId10"/>
    <p:sldId id="263" r:id="rId11"/>
    <p:sldId id="317" r:id="rId12"/>
    <p:sldId id="318" r:id="rId13"/>
    <p:sldId id="321" r:id="rId14"/>
    <p:sldId id="319" r:id="rId15"/>
    <p:sldId id="320" r:id="rId16"/>
    <p:sldId id="323" r:id="rId17"/>
    <p:sldId id="334" r:id="rId18"/>
    <p:sldId id="337" r:id="rId19"/>
    <p:sldId id="336" r:id="rId20"/>
    <p:sldId id="324" r:id="rId21"/>
    <p:sldId id="339" r:id="rId22"/>
    <p:sldId id="338" r:id="rId23"/>
    <p:sldId id="341" r:id="rId24"/>
    <p:sldId id="342" r:id="rId25"/>
    <p:sldId id="343" r:id="rId26"/>
    <p:sldId id="344" r:id="rId27"/>
    <p:sldId id="345" r:id="rId28"/>
    <p:sldId id="346" r:id="rId29"/>
    <p:sldId id="265" r:id="rId30"/>
    <p:sldId id="268" r:id="rId31"/>
    <p:sldId id="269" r:id="rId32"/>
    <p:sldId id="270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094D-082F-4308-9B61-74BC09A01DA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910FD-A011-4E51-A206-BEE90D94CB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72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আখিরাত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797B56B-41DA-46FD-B512-4ACFDB18376E}" type="parTrans" cxnId="{910FF3EA-E982-431A-8C7D-B6D92F6138C8}">
      <dgm:prSet/>
      <dgm:spPr/>
      <dgm:t>
        <a:bodyPr/>
        <a:lstStyle/>
        <a:p>
          <a:endParaRPr lang="en-US"/>
        </a:p>
      </dgm:t>
    </dgm:pt>
    <dgm:pt modelId="{601EE6EA-7262-4A83-8507-47D5B0006817}" type="sibTrans" cxnId="{910FF3EA-E982-431A-8C7D-B6D92F6138C8}">
      <dgm:prSet/>
      <dgm:spPr/>
      <dgm:t>
        <a:bodyPr/>
        <a:lstStyle/>
        <a:p>
          <a:endParaRPr lang="en-US"/>
        </a:p>
      </dgm:t>
    </dgm:pt>
    <dgm:pt modelId="{783E31FD-05C2-442D-B914-1DF301ED66BC}" type="pres">
      <dgm:prSet presAssocID="{64F1094D-082F-4308-9B61-74BC09A01DAD}" presName="linear" presStyleCnt="0">
        <dgm:presLayoutVars>
          <dgm:dir/>
          <dgm:resizeHandles val="exact"/>
        </dgm:presLayoutVars>
      </dgm:prSet>
      <dgm:spPr/>
    </dgm:pt>
    <dgm:pt modelId="{AD78791F-9CAA-437B-9871-7358E6399AB9}" type="pres">
      <dgm:prSet presAssocID="{487910FD-A011-4E51-A206-BEE90D94CB2C}" presName="comp" presStyleCnt="0"/>
      <dgm:spPr/>
    </dgm:pt>
    <dgm:pt modelId="{523AC331-A4DE-48A4-9D80-56C0F76FBFF0}" type="pres">
      <dgm:prSet presAssocID="{487910FD-A011-4E51-A206-BEE90D94CB2C}" presName="box" presStyleLbl="node1" presStyleIdx="0" presStyleCnt="1" custLinFactNeighborY="4348"/>
      <dgm:spPr/>
    </dgm:pt>
    <dgm:pt modelId="{E6DC9C90-8E05-4F86-BA32-A8155FEE6DF6}" type="pres">
      <dgm:prSet presAssocID="{487910FD-A011-4E51-A206-BEE90D94CB2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4578AD-3021-4B07-AAD9-5ECE4A27371E}" type="pres">
      <dgm:prSet presAssocID="{487910FD-A011-4E51-A206-BEE90D94CB2C}" presName="text" presStyleLbl="node1" presStyleIdx="0" presStyleCnt="1">
        <dgm:presLayoutVars>
          <dgm:bulletEnabled val="1"/>
        </dgm:presLayoutVars>
      </dgm:prSet>
      <dgm:spPr/>
    </dgm:pt>
  </dgm:ptLst>
  <dgm:cxnLst>
    <dgm:cxn modelId="{0556F145-A24F-41FA-90BE-6CACF1B024FA}" type="presOf" srcId="{487910FD-A011-4E51-A206-BEE90D94CB2C}" destId="{523AC331-A4DE-48A4-9D80-56C0F76FBFF0}" srcOrd="0" destOrd="0" presId="urn:microsoft.com/office/officeart/2005/8/layout/vList4#1"/>
    <dgm:cxn modelId="{B921FEAC-4827-403D-9572-289AAE4E7C1A}" type="presOf" srcId="{487910FD-A011-4E51-A206-BEE90D94CB2C}" destId="{BD4578AD-3021-4B07-AAD9-5ECE4A27371E}" srcOrd="1" destOrd="0" presId="urn:microsoft.com/office/officeart/2005/8/layout/vList4#1"/>
    <dgm:cxn modelId="{C7A0EED6-422F-48C9-88EF-86D5B750DEB9}" type="presOf" srcId="{64F1094D-082F-4308-9B61-74BC09A01DAD}" destId="{783E31FD-05C2-442D-B914-1DF301ED66BC}" srcOrd="0" destOrd="0" presId="urn:microsoft.com/office/officeart/2005/8/layout/vList4#1"/>
    <dgm:cxn modelId="{910FF3EA-E982-431A-8C7D-B6D92F6138C8}" srcId="{64F1094D-082F-4308-9B61-74BC09A01DAD}" destId="{487910FD-A011-4E51-A206-BEE90D94CB2C}" srcOrd="0" destOrd="0" parTransId="{9797B56B-41DA-46FD-B512-4ACFDB18376E}" sibTransId="{601EE6EA-7262-4A83-8507-47D5B0006817}"/>
    <dgm:cxn modelId="{9F7931E1-0623-470C-8C9E-D0DC3321CFA8}" type="presParOf" srcId="{783E31FD-05C2-442D-B914-1DF301ED66BC}" destId="{AD78791F-9CAA-437B-9871-7358E6399AB9}" srcOrd="0" destOrd="0" presId="urn:microsoft.com/office/officeart/2005/8/layout/vList4#1"/>
    <dgm:cxn modelId="{338FF198-FBCF-49C0-B611-325AEF0D54B9}" type="presParOf" srcId="{AD78791F-9CAA-437B-9871-7358E6399AB9}" destId="{523AC331-A4DE-48A4-9D80-56C0F76FBFF0}" srcOrd="0" destOrd="0" presId="urn:microsoft.com/office/officeart/2005/8/layout/vList4#1"/>
    <dgm:cxn modelId="{676730DE-EFA1-49AC-A65F-026D5B78690C}" type="presParOf" srcId="{AD78791F-9CAA-437B-9871-7358E6399AB9}" destId="{E6DC9C90-8E05-4F86-BA32-A8155FEE6DF6}" srcOrd="1" destOrd="0" presId="urn:microsoft.com/office/officeart/2005/8/layout/vList4#1"/>
    <dgm:cxn modelId="{AD95670E-B4BB-4B9C-94BE-BFEC2FCD6D32}" type="presParOf" srcId="{AD78791F-9CAA-437B-9871-7358E6399AB9}" destId="{BD4578AD-3021-4B07-AAD9-5ECE4A27371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AC331-A4DE-48A4-9D80-56C0F76FBFF0}">
      <dsp:nvSpPr>
        <dsp:cNvPr id="0" name=""/>
        <dsp:cNvSpPr/>
      </dsp:nvSpPr>
      <dsp:spPr>
        <a:xfrm>
          <a:off x="0" y="0"/>
          <a:ext cx="6172199" cy="17526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72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আখিরাত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409700" y="0"/>
        <a:ext cx="4762500" cy="1752600"/>
      </dsp:txXfrm>
    </dsp:sp>
    <dsp:sp modelId="{E6DC9C90-8E05-4F86-BA32-A8155FEE6DF6}">
      <dsp:nvSpPr>
        <dsp:cNvPr id="0" name=""/>
        <dsp:cNvSpPr/>
      </dsp:nvSpPr>
      <dsp:spPr>
        <a:xfrm>
          <a:off x="175260" y="175260"/>
          <a:ext cx="12344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E2DF-015F-462A-81C8-156E3B37EEF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6FEA-C3AB-4BCE-8051-5B722BB3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শিক্ষার্থীদের দ্বারা </a:t>
            </a:r>
            <a:r>
              <a:rPr lang="bn-IN" baseline="0" dirty="0"/>
              <a:t>তেলাওয়াত </a:t>
            </a:r>
            <a:r>
              <a:rPr lang="bn-BD" baseline="0" dirty="0"/>
              <a:t>করে নেওয়ার চেষ্টা করতে হবে । পরে শিক্ষক সুন্দর  করে </a:t>
            </a:r>
            <a:r>
              <a:rPr lang="bn-IN" baseline="0" dirty="0"/>
              <a:t>তেলাওয়াত </a:t>
            </a:r>
            <a:r>
              <a:rPr lang="bn-BD" baseline="0" dirty="0"/>
              <a:t>করে শুনাবেন।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শিক্ষার্থীদের দ্বারা হাদিস পাঠ  করে নেওয়ার চেষ্টা করতে হবে । পরে শিক্ষক সুন্দর  করে হাদিস পাঠ করে শুনাবেন।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শিক্ষার্থীদের দ্বারা </a:t>
            </a:r>
            <a:r>
              <a:rPr lang="bn-IN" baseline="0" dirty="0"/>
              <a:t>তেলাওয়াত </a:t>
            </a:r>
            <a:r>
              <a:rPr lang="bn-BD" baseline="0" dirty="0"/>
              <a:t>করে নেওয়ার চেষ্টা করতে হবে । পরে শিক্ষক সুন্দর  করে </a:t>
            </a:r>
            <a:r>
              <a:rPr lang="bn-IN" baseline="0" dirty="0"/>
              <a:t>তেলাওয়াত </a:t>
            </a:r>
            <a:r>
              <a:rPr lang="bn-BD" baseline="0" dirty="0"/>
              <a:t>করে শুনাবেন।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9/16/2020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663E-678E-482B-B1D5-F7BC2F08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B08F0-670E-423A-B54C-16365DAB3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6EBA-5436-44AE-98D8-832F8BAA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72036-847B-4C59-BF57-1A176602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3D42-9E1B-4C75-ABA7-E0269C28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727-44DC-4543-ACF2-3C5012D3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466B5-880C-4C14-BF19-084027635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C97B-9BB3-4D31-8AE0-0E876956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AE95C-A49E-4F6C-B389-3101AC5F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37AC8-9C21-4BF0-9972-34839CCD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6336A-C9FF-4582-AA0A-9109FCC12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AE2C2-6AC0-4802-B6B8-99378EF9C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D820A-6237-44B2-8043-BB53EC32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157-45D7-4708-9366-F834FCAF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62DB5-BE6E-40BF-A70A-F380DE27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EDE9-B775-4E71-B85E-A6D1CAE0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D169-297A-4D02-94B7-141E048F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2648-D387-4A10-A4AC-F3B0A714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AFD1-AC74-4040-AE83-58F7B48C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3FC77-D695-4E1B-9F1B-8FD31557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A8CD-A248-4ECF-84B1-C3A135FB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0A282-D3DF-43F1-91FE-681E4FBF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16169-A119-4507-9A35-809D7AE1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53D86-4FC0-421A-98F0-453D60CD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B8DD5-EE93-4F8C-91B8-D30A2A19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4544-13A9-46FE-9A82-AF899480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759E-F950-4FCE-8B13-9137C77D3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8995-66CB-4482-953B-F27EF176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5D6F-E7D9-4EDC-AD82-17C0A65C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5DEF-2C98-4E24-8E12-6474B4F7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849D7-1ACD-4877-B3CA-58CE81BB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29F-0D7A-4CD5-B2F8-75BCC1F2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98E63-84F3-4499-BE0F-20B8E263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952F6-2B64-46D6-9D14-73A827871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431A1-B259-4337-A6F7-AC125C521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05648-D17C-478D-83BE-BE7F19AE6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D2575-82B9-49D6-83B3-5E09B760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5D0C5-745F-4DB2-9B7B-2DFF2383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1539F-016C-4450-8ECB-8EBC85A3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B8A8-2437-4A19-8F9F-28B32CC5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E4695-7318-4367-8969-A5A0C61C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62A4E-8AE1-4D90-AD8F-3FBC91F4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86FA4-8E33-4154-8F77-29037CF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0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B48A00C-622C-4C8C-B4DD-5FE9C49558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A351E-8CDF-4D06-85BD-E0ED9D579633}"/>
              </a:ext>
            </a:extLst>
          </p:cNvPr>
          <p:cNvSpPr/>
          <p:nvPr userDrawn="1"/>
        </p:nvSpPr>
        <p:spPr>
          <a:xfrm flipV="1">
            <a:off x="96715" y="131883"/>
            <a:ext cx="11992708" cy="662060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6E661-BA3D-4905-A241-C4E22CBEC620}"/>
              </a:ext>
            </a:extLst>
          </p:cNvPr>
          <p:cNvSpPr txBox="1"/>
          <p:nvPr userDrawn="1"/>
        </p:nvSpPr>
        <p:spPr>
          <a:xfrm>
            <a:off x="11856719" y="2280862"/>
            <a:ext cx="192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R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700" dirty="0">
                <a:latin typeface="Aparajita" panose="02020603050405020304" pitchFamily="18" charset="0"/>
                <a:cs typeface="Aparajita" panose="02020603050405020304" pitchFamily="18" charset="0"/>
              </a:rPr>
              <a:t>M</a:t>
            </a:r>
            <a:endParaRPr lang="en-US" sz="9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  <a:endParaRPr 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311A7-8A07-4E09-86B5-7F4B83CCF4AB}"/>
              </a:ext>
            </a:extLst>
          </p:cNvPr>
          <p:cNvSpPr txBox="1"/>
          <p:nvPr userDrawn="1"/>
        </p:nvSpPr>
        <p:spPr>
          <a:xfrm>
            <a:off x="90466" y="2380492"/>
            <a:ext cx="192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R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700" dirty="0">
                <a:latin typeface="Aparajita" panose="02020603050405020304" pitchFamily="18" charset="0"/>
                <a:cs typeface="Aparajita" panose="02020603050405020304" pitchFamily="18" charset="0"/>
              </a:rPr>
              <a:t>M</a:t>
            </a:r>
            <a:endParaRPr lang="en-US" sz="9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900" dirty="0"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  <a:endParaRPr lang="en-US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BF420-BB57-4359-B638-96E0AF806744}"/>
              </a:ext>
            </a:extLst>
          </p:cNvPr>
          <p:cNvSpPr txBox="1"/>
          <p:nvPr userDrawn="1"/>
        </p:nvSpPr>
        <p:spPr>
          <a:xfrm>
            <a:off x="11122944" y="6534843"/>
            <a:ext cx="110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6620F-D67B-414C-8570-F3EB38F2640E}"/>
              </a:ext>
            </a:extLst>
          </p:cNvPr>
          <p:cNvSpPr txBox="1"/>
          <p:nvPr userDrawn="1"/>
        </p:nvSpPr>
        <p:spPr>
          <a:xfrm>
            <a:off x="-87920" y="6532608"/>
            <a:ext cx="1160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61204-2FC9-4091-9949-F3DB3856FFDA}"/>
              </a:ext>
            </a:extLst>
          </p:cNvPr>
          <p:cNvSpPr txBox="1"/>
          <p:nvPr userDrawn="1"/>
        </p:nvSpPr>
        <p:spPr>
          <a:xfrm>
            <a:off x="11161044" y="145775"/>
            <a:ext cx="1077844" cy="22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6CD89-660F-44CB-9C64-0A3A98D07458}"/>
              </a:ext>
            </a:extLst>
          </p:cNvPr>
          <p:cNvSpPr txBox="1"/>
          <p:nvPr userDrawn="1"/>
        </p:nvSpPr>
        <p:spPr>
          <a:xfrm>
            <a:off x="-52750" y="143540"/>
            <a:ext cx="10671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</p:spTree>
    <p:extLst>
      <p:ext uri="{BB962C8B-B14F-4D97-AF65-F5344CB8AC3E}">
        <p14:creationId xmlns:p14="http://schemas.microsoft.com/office/powerpoint/2010/main" val="4855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B263-CA45-40E9-A0A3-0632BE82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A44E-279A-4B9F-AD25-CB29B6BF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56639-2505-4D1B-86C1-700DC5879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88FE0-32CE-43B9-83A5-59D87267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ECEA1-D1FB-402F-87C5-CFCA22A4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6E241-A37A-4013-A27D-3F199F66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EF9C-4FAA-488E-B8D3-B095FB43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95F7A-1DDB-4A00-91AB-966A79D74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2D6C6-4C1A-40A7-B1F6-8DD6F7664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59702-53AC-42AA-885C-544282B9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A6A3D-883E-48D5-BB58-33B95C8A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46FB7-4DB1-4143-B51A-F418496F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6BCFE-F578-4A7D-844E-A10FAC07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20D32-DDBE-4490-8009-82A61BE8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418F-A8FF-4FE3-9D1F-D29F33050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B58B-BC28-47DF-85AA-2CEC8702A96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D374-311E-42F4-93A2-E9DE65C8F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CD561-3525-4AFF-BD59-1D3D36433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gif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77ED38-4951-4E07-87B3-EE7C9E934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65" y="152400"/>
            <a:ext cx="11900470" cy="6553200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055B87-7986-45A0-90AD-AC6897E9B3AA}"/>
              </a:ext>
            </a:extLst>
          </p:cNvPr>
          <p:cNvSpPr txBox="1"/>
          <p:nvPr/>
        </p:nvSpPr>
        <p:spPr>
          <a:xfrm>
            <a:off x="3505200" y="2459876"/>
            <a:ext cx="5486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E471D4-056E-44DE-B76A-811CD508D014}"/>
              </a:ext>
            </a:extLst>
          </p:cNvPr>
          <p:cNvSpPr txBox="1"/>
          <p:nvPr/>
        </p:nvSpPr>
        <p:spPr>
          <a:xfrm>
            <a:off x="4111594" y="1282184"/>
            <a:ext cx="399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23269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Flowchart: Terminator 2"/>
          <p:cNvSpPr/>
          <p:nvPr/>
        </p:nvSpPr>
        <p:spPr>
          <a:xfrm>
            <a:off x="3048002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Box 3"/>
          <p:cNvSpPr txBox="1"/>
          <p:nvPr/>
        </p:nvSpPr>
        <p:spPr>
          <a:xfrm>
            <a:off x="3352800" y="137160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3600" dirty="0"/>
          </a:p>
        </p:txBody>
      </p:sp>
      <p:grpSp>
        <p:nvGrpSpPr>
          <p:cNvPr id="49" name="Group 4"/>
          <p:cNvGrpSpPr/>
          <p:nvPr/>
        </p:nvGrpSpPr>
        <p:grpSpPr>
          <a:xfrm>
            <a:off x="3059986" y="2057400"/>
            <a:ext cx="3188414" cy="685800"/>
            <a:chOff x="240586" y="5029200"/>
            <a:chExt cx="3188414" cy="685800"/>
          </a:xfrm>
        </p:grpSpPr>
        <p:sp>
          <p:nvSpPr>
            <p:cNvPr id="1048637" name="TextBox 5"/>
            <p:cNvSpPr txBox="1"/>
            <p:nvPr/>
          </p:nvSpPr>
          <p:spPr>
            <a:xfrm>
              <a:off x="990600" y="5029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আল্লাহ বলেন....</a:t>
              </a:r>
              <a:endParaRPr lang="en-US" sz="3600" b="1" dirty="0"/>
            </a:p>
          </p:txBody>
        </p:sp>
        <p:pic>
          <p:nvPicPr>
            <p:cNvPr id="2097162" name="Picture 3" descr="C:\Users\User\Desktop\imagre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86" y="5041900"/>
              <a:ext cx="773424" cy="673100"/>
            </a:xfrm>
            <a:prstGeom prst="rect">
              <a:avLst/>
            </a:prstGeom>
            <a:noFill/>
          </p:spPr>
        </p:pic>
      </p:grpSp>
      <p:grpSp>
        <p:nvGrpSpPr>
          <p:cNvPr id="50" name="Group 7"/>
          <p:cNvGrpSpPr/>
          <p:nvPr/>
        </p:nvGrpSpPr>
        <p:grpSpPr>
          <a:xfrm>
            <a:off x="6824118" y="2057401"/>
            <a:ext cx="2015082" cy="683079"/>
            <a:chOff x="1067752" y="2948260"/>
            <a:chExt cx="2015082" cy="683079"/>
          </a:xfrm>
        </p:grpSpPr>
        <p:pic>
          <p:nvPicPr>
            <p:cNvPr id="2097163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/>
            <a:srcRect r="72767" b="50000"/>
            <a:stretch>
              <a:fillRect/>
            </a:stretch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</p:spPr>
        </p:pic>
        <p:pic>
          <p:nvPicPr>
            <p:cNvPr id="2097164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/>
            <a:srcRect l="88178" t="50000"/>
            <a:stretch>
              <a:fillRect/>
            </a:stretch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</p:spPr>
        </p:pic>
      </p:grpSp>
      <p:sp>
        <p:nvSpPr>
          <p:cNvPr id="1048638" name="TextBox 9"/>
          <p:cNvSpPr txBox="1"/>
          <p:nvPr/>
        </p:nvSpPr>
        <p:spPr>
          <a:xfrm>
            <a:off x="2667000" y="297180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 descr="C:\Users\User\Desktop\ore ssobi\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56575"/>
            <a:ext cx="2466976" cy="1847850"/>
          </a:xfrm>
          <a:prstGeom prst="rect">
            <a:avLst/>
          </a:prstGeom>
          <a:noFill/>
        </p:spPr>
      </p:pic>
      <p:pic>
        <p:nvPicPr>
          <p:cNvPr id="2097166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5"/>
          <a:srcRect b="12615"/>
          <a:stretch>
            <a:fillRect/>
          </a:stretch>
        </p:blipFill>
        <p:spPr bwMode="auto">
          <a:xfrm>
            <a:off x="4800600" y="3835794"/>
            <a:ext cx="2667000" cy="149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6" y="3835795"/>
            <a:ext cx="2357434" cy="15175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39" name="TextBox 14"/>
          <p:cNvSpPr txBox="1"/>
          <p:nvPr/>
        </p:nvSpPr>
        <p:spPr>
          <a:xfrm>
            <a:off x="2819400" y="5562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/>
      <p:bldP spid="1048638" grpId="0"/>
      <p:bldP spid="10486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2455" y="5726688"/>
            <a:ext cx="578238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 কে কী বলে?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6622" y="5020043"/>
            <a:ext cx="6477084" cy="9845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জীবনের শুরু আছে শেষ নাই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খিরা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5863" y="1990201"/>
            <a:ext cx="6048978" cy="2928398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61B4816A-C5A1-4F1E-A544-0218C6A0DC82}"/>
              </a:ext>
            </a:extLst>
          </p:cNvPr>
          <p:cNvSpPr/>
          <p:nvPr/>
        </p:nvSpPr>
        <p:spPr>
          <a:xfrm>
            <a:off x="3166188" y="337669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BEC27-98B8-4D53-9BF5-EE7148B1E818}"/>
              </a:ext>
            </a:extLst>
          </p:cNvPr>
          <p:cNvSpPr txBox="1"/>
          <p:nvPr/>
        </p:nvSpPr>
        <p:spPr>
          <a:xfrm>
            <a:off x="3196622" y="1130833"/>
            <a:ext cx="61366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b="1" spc="51" dirty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মনোযোগের</a:t>
            </a:r>
            <a:r>
              <a:rPr lang="en-US" sz="3200" b="1" spc="51" dirty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spc="51" dirty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7200" b="1" spc="51" dirty="0">
              <a:ln w="11430"/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027" y="407796"/>
            <a:ext cx="8815387" cy="6494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A5300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বিশ্বাস না করলে কেউ মুমিন হতে পারবে না।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794" y="5143721"/>
            <a:ext cx="8786812" cy="124301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‘আর তাঁরা (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মুত্তাকিগণ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আখিরাতের ওপর দৃঢ় বিশ্বাস স্থাপন করে।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আল </a:t>
            </a:r>
            <a:r>
              <a:rPr lang="bn-BD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আয়াত ৪)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9976" y="1057276"/>
            <a:ext cx="8229600" cy="8286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বলেন-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349" y="1803058"/>
            <a:ext cx="5549118" cy="3078747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DFB7952-BDF2-49BD-BEF7-1C9468678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124" y="4315046"/>
            <a:ext cx="6315075" cy="6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5494" y="1714646"/>
            <a:ext cx="7323819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1" y="2614622"/>
            <a:ext cx="5291402" cy="287822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A5300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977" y="2614622"/>
            <a:ext cx="5373822" cy="28782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A5300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91667" y="5686109"/>
            <a:ext cx="8846626" cy="677523"/>
          </a:xfrm>
          <a:prstGeom prst="rect">
            <a:avLst/>
          </a:prstGeom>
          <a:noFill/>
          <a:ln>
            <a:solidFill>
              <a:srgbClr val="A5300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বীজ তেমন ফসল।</a:t>
            </a:r>
            <a:r>
              <a:rPr lang="bn-BD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বীজে ভালো ফসল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1" y="914400"/>
            <a:ext cx="5939121" cy="671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7189" y="207963"/>
            <a:ext cx="3157537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হয়ে থাকে-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81714" y="1100139"/>
            <a:ext cx="5390866" cy="4957762"/>
            <a:chOff x="4557713" y="1100139"/>
            <a:chExt cx="4286249" cy="4957762"/>
          </a:xfrm>
        </p:grpSpPr>
        <p:sp>
          <p:nvSpPr>
            <p:cNvPr id="5" name="TextBox 4"/>
            <p:cNvSpPr txBox="1"/>
            <p:nvPr/>
          </p:nvSpPr>
          <p:spPr>
            <a:xfrm>
              <a:off x="4557713" y="1100139"/>
              <a:ext cx="4286249" cy="49577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হিসাব দিতে হবে।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9072" y="2631440"/>
              <a:ext cx="4274889" cy="320500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19410" y="1128718"/>
            <a:ext cx="5390866" cy="4914898"/>
            <a:chOff x="-904590" y="1128718"/>
            <a:chExt cx="5390866" cy="4914898"/>
          </a:xfrm>
        </p:grpSpPr>
        <p:sp>
          <p:nvSpPr>
            <p:cNvPr id="6" name="TextBox 5"/>
            <p:cNvSpPr txBox="1"/>
            <p:nvPr/>
          </p:nvSpPr>
          <p:spPr>
            <a:xfrm>
              <a:off x="-904590" y="1128718"/>
              <a:ext cx="5390866" cy="4914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প্রতিদান দেওয়া হবে।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58934" y="2468880"/>
              <a:ext cx="5345209" cy="3356471"/>
            </a:xfrm>
            <a:prstGeom prst="rect">
              <a:avLst/>
            </a:prstGeom>
          </p:spPr>
        </p:pic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9290B847-D077-4018-9C0B-46CDCEC75472}"/>
              </a:ext>
            </a:extLst>
          </p:cNvPr>
          <p:cNvSpPr/>
          <p:nvPr/>
        </p:nvSpPr>
        <p:spPr>
          <a:xfrm>
            <a:off x="3166188" y="225909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344816" y="1257301"/>
            <a:ext cx="5492621" cy="4443413"/>
            <a:chOff x="4529135" y="1257300"/>
            <a:chExt cx="4500561" cy="4443413"/>
          </a:xfrm>
        </p:grpSpPr>
        <p:sp>
          <p:nvSpPr>
            <p:cNvPr id="4" name="TextBox 3"/>
            <p:cNvSpPr txBox="1"/>
            <p:nvPr/>
          </p:nvSpPr>
          <p:spPr>
            <a:xfrm>
              <a:off x="4529135" y="1257300"/>
              <a:ext cx="4500561" cy="44434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মন্দ কাজ করবে সে আখিরাতে শাস্তি ভোগ করবে।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9135" y="2540000"/>
              <a:ext cx="4500561" cy="301612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54563" y="1285877"/>
            <a:ext cx="5627133" cy="4400548"/>
            <a:chOff x="128584" y="1285877"/>
            <a:chExt cx="4329112" cy="4400548"/>
          </a:xfrm>
        </p:grpSpPr>
        <p:sp>
          <p:nvSpPr>
            <p:cNvPr id="5" name="TextBox 4"/>
            <p:cNvSpPr txBox="1"/>
            <p:nvPr/>
          </p:nvSpPr>
          <p:spPr>
            <a:xfrm>
              <a:off x="128584" y="1285877"/>
              <a:ext cx="4329112" cy="44005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ভালো কাজ করবে সে আখিরাতে পুরস্কার লাভ করবে।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584" y="2540001"/>
              <a:ext cx="4329112" cy="3032124"/>
            </a:xfrm>
            <a:prstGeom prst="rect">
              <a:avLst/>
            </a:prstGeom>
          </p:spPr>
        </p:pic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20885DA4-51A0-4267-B834-561C7F82BACA}"/>
              </a:ext>
            </a:extLst>
          </p:cNvPr>
          <p:cNvSpPr/>
          <p:nvPr/>
        </p:nvSpPr>
        <p:spPr>
          <a:xfrm>
            <a:off x="3166188" y="225909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24587" y="1314595"/>
            <a:ext cx="5625290" cy="4924756"/>
            <a:chOff x="4700587" y="1314595"/>
            <a:chExt cx="4300540" cy="4924756"/>
          </a:xfrm>
        </p:grpSpPr>
        <p:sp>
          <p:nvSpPr>
            <p:cNvPr id="5" name="TextBox 4"/>
            <p:cNvSpPr txBox="1"/>
            <p:nvPr/>
          </p:nvSpPr>
          <p:spPr>
            <a:xfrm>
              <a:off x="4700588" y="1314595"/>
              <a:ext cx="4300539" cy="4771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মন্দ কাজ করলে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শাস্তির স্থান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6602" y="5316021"/>
              <a:ext cx="200247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জাহান্নাম</a:t>
              </a:r>
              <a:endParaRPr lang="en-US" sz="5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0587" y="2682240"/>
              <a:ext cx="4300537" cy="271843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0588" y="1328883"/>
            <a:ext cx="5868275" cy="4924757"/>
            <a:chOff x="185737" y="1328882"/>
            <a:chExt cx="4429125" cy="4924757"/>
          </a:xfrm>
        </p:grpSpPr>
        <p:sp>
          <p:nvSpPr>
            <p:cNvPr id="4" name="TextBox 3"/>
            <p:cNvSpPr txBox="1"/>
            <p:nvPr/>
          </p:nvSpPr>
          <p:spPr>
            <a:xfrm>
              <a:off x="185737" y="1328882"/>
              <a:ext cx="4429125" cy="47290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করলে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শান্তির স্থান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8938" y="5330309"/>
              <a:ext cx="159530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5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29" y="2682239"/>
              <a:ext cx="4342781" cy="2732155"/>
            </a:xfrm>
            <a:prstGeom prst="rect">
              <a:avLst/>
            </a:prstGeom>
          </p:spPr>
        </p:pic>
      </p:grp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ECC1536C-6DBC-4505-9459-D269564A5B92}"/>
              </a:ext>
            </a:extLst>
          </p:cNvPr>
          <p:cNvSpPr/>
          <p:nvPr/>
        </p:nvSpPr>
        <p:spPr>
          <a:xfrm>
            <a:off x="3166188" y="225909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9341" y="235174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4523" y="1357458"/>
            <a:ext cx="5530042" cy="4443267"/>
            <a:chOff x="242888" y="1357457"/>
            <a:chExt cx="4257675" cy="4443267"/>
          </a:xfrm>
        </p:grpSpPr>
        <p:sp>
          <p:nvSpPr>
            <p:cNvPr id="4" name="TextBox 3"/>
            <p:cNvSpPr txBox="1"/>
            <p:nvPr/>
          </p:nvSpPr>
          <p:spPr>
            <a:xfrm>
              <a:off x="242888" y="1357457"/>
              <a:ext cx="4257675" cy="4443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কোন মানুষ মৃত্যুবরণ করবে না।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24" y="2971800"/>
              <a:ext cx="3980089" cy="24145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38863" y="1357313"/>
            <a:ext cx="5711015" cy="4443412"/>
            <a:chOff x="4614862" y="1357313"/>
            <a:chExt cx="4386263" cy="4443412"/>
          </a:xfrm>
        </p:grpSpPr>
        <p:sp>
          <p:nvSpPr>
            <p:cNvPr id="5" name="TextBox 4"/>
            <p:cNvSpPr txBox="1"/>
            <p:nvPr/>
          </p:nvSpPr>
          <p:spPr>
            <a:xfrm>
              <a:off x="4614862" y="1357313"/>
              <a:ext cx="4386263" cy="44434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চিরকাল ধরে শান্তি অথবা শাস্তি ভোগ করবে।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449" y="2962275"/>
              <a:ext cx="4219575" cy="2424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4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9341" y="235174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224" y="1300163"/>
            <a:ext cx="5551326" cy="4429125"/>
            <a:chOff x="228600" y="1300162"/>
            <a:chExt cx="4171950" cy="442912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300162"/>
              <a:ext cx="4171950" cy="44291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 মানব জীবনকে সুন্দর ও  চরিত্রবান করে তোলে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3028574"/>
              <a:ext cx="4024313" cy="25737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110288" y="1271590"/>
            <a:ext cx="5607094" cy="4457698"/>
            <a:chOff x="4586288" y="1271590"/>
            <a:chExt cx="4386262" cy="4457698"/>
          </a:xfrm>
        </p:grpSpPr>
        <p:sp>
          <p:nvSpPr>
            <p:cNvPr id="5" name="TextBox 4"/>
            <p:cNvSpPr txBox="1"/>
            <p:nvPr/>
          </p:nvSpPr>
          <p:spPr>
            <a:xfrm>
              <a:off x="4586288" y="1271590"/>
              <a:ext cx="4386262" cy="44576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বিশ্বাসী মানুষ অন্যায়, অত্যাচার, দুর্নীতি, মিথ্যাচার ও </a:t>
              </a:r>
              <a:r>
                <a:rPr lang="bn-BD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অশ্লীল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কাজকর্ম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পারে না।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420" y="3439938"/>
              <a:ext cx="4168537" cy="221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419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95451" y="4857750"/>
            <a:ext cx="8848725" cy="602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</a:t>
            </a:r>
            <a:r>
              <a:rPr lang="bn-IN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–উক্তিটি ব্যাখ্যা কর।  </a:t>
            </a:r>
            <a:endParaRPr lang="en-US" sz="36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387" y="1023937"/>
            <a:ext cx="7673359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201562A-07D1-4F40-BEA1-8F293E3A818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133" y="6404948"/>
            <a:ext cx="2008927" cy="365125"/>
          </a:xfrm>
        </p:spPr>
        <p:txBody>
          <a:bodyPr/>
          <a:lstStyle/>
          <a:p>
            <a:fld id="{E54FFD7B-8825-402A-BBD0-D3C94D1B8D5F}" type="datetime10">
              <a:rPr lang="bn-BD" smtClean="0"/>
              <a:t>বুধবার, 16 সেপ্টেম্বর,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816F7-3EC6-4CBE-955F-31FC20BFBF1F}"/>
              </a:ext>
            </a:extLst>
          </p:cNvPr>
          <p:cNvSpPr txBox="1">
            <a:spLocks/>
          </p:cNvSpPr>
          <p:nvPr/>
        </p:nvSpPr>
        <p:spPr>
          <a:xfrm>
            <a:off x="965200" y="3429000"/>
            <a:ext cx="49784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খায়রুল্লাহ সরকারি বালিকা উচ্চ বিদ্যালয়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নং-০১৭২৪৬৫৬৩০৬</a:t>
            </a:r>
          </a:p>
          <a:p>
            <a:pPr>
              <a:buFont typeface="Arial" pitchFamily="34" charset="0"/>
              <a:buNone/>
            </a:pP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Email-nzaman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2012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9A789-F0E4-49F5-93CB-AFFFD601FD90}"/>
              </a:ext>
            </a:extLst>
          </p:cNvPr>
          <p:cNvSpPr txBox="1">
            <a:spLocks/>
          </p:cNvSpPr>
          <p:nvPr/>
        </p:nvSpPr>
        <p:spPr>
          <a:xfrm>
            <a:off x="7493000" y="3429000"/>
            <a:ext cx="3733800" cy="263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৮ম শ্রেণি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অধ্যায়-০১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পাঠ-০৬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: ১৬/০৯/২০২০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06ECF-6130-40FD-AAEA-DBA398A7E4BC}"/>
              </a:ext>
            </a:extLst>
          </p:cNvPr>
          <p:cNvSpPr txBox="1"/>
          <p:nvPr/>
        </p:nvSpPr>
        <p:spPr>
          <a:xfrm>
            <a:off x="4648200" y="38100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3131D-D773-4365-A047-FA829D095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1" y="1396664"/>
            <a:ext cx="2666999" cy="263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D66F2D-A781-49CC-96A0-BC085BD2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51" y="178024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38351" y="1037064"/>
            <a:ext cx="4298950" cy="584775"/>
            <a:chOff x="628651" y="12021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628651" y="1202163"/>
              <a:ext cx="4298950" cy="584775"/>
            </a:xfrm>
            <a:prstGeom prst="rect">
              <a:avLst/>
            </a:prstGeom>
            <a:ln w="127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8" b="7430"/>
            <a:stretch/>
          </p:blipFill>
          <p:spPr>
            <a:xfrm>
              <a:off x="660948" y="1242059"/>
              <a:ext cx="1238423" cy="5181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01" y="1866702"/>
            <a:ext cx="4775199" cy="318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0" y="1842802"/>
            <a:ext cx="4800600" cy="3186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760" y="1811676"/>
            <a:ext cx="8646478" cy="35934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46628" y="996434"/>
            <a:ext cx="903300" cy="667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8070897" y="1021835"/>
            <a:ext cx="952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9391400" y="996434"/>
            <a:ext cx="84029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7600" y="5245324"/>
            <a:ext cx="10292080" cy="93957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স্থাপিত একটি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738" y="287560"/>
            <a:ext cx="8843962" cy="6400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</a:t>
            </a:r>
            <a:r>
              <a:rPr lang="bn-IN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 সিরাতের ওপর দিয়ে জান্নাতে প্রবেশ করবে।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489" y="1044796"/>
            <a:ext cx="8456613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 অনুসারে </a:t>
            </a:r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প্রশস্থতা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 বেশী হবে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5861" y="1928814"/>
            <a:ext cx="5505839" cy="3914775"/>
            <a:chOff x="273048" y="1928813"/>
            <a:chExt cx="4184652" cy="3914775"/>
          </a:xfrm>
        </p:grpSpPr>
        <p:sp>
          <p:nvSpPr>
            <p:cNvPr id="6" name="TextBox 5"/>
            <p:cNvSpPr txBox="1"/>
            <p:nvPr/>
          </p:nvSpPr>
          <p:spPr>
            <a:xfrm>
              <a:off x="273048" y="1928813"/>
              <a:ext cx="4184652" cy="391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 বিশাল ময়দানের মতো।</a:t>
              </a: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62" y="3657600"/>
              <a:ext cx="3814763" cy="211931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81725" y="1944170"/>
            <a:ext cx="5505838" cy="3931920"/>
            <a:chOff x="4657725" y="1944170"/>
            <a:chExt cx="4357688" cy="3931920"/>
          </a:xfrm>
        </p:grpSpPr>
        <p:sp>
          <p:nvSpPr>
            <p:cNvPr id="7" name="Rectangle 6"/>
            <p:cNvSpPr/>
            <p:nvPr/>
          </p:nvSpPr>
          <p:spPr>
            <a:xfrm>
              <a:off x="4657725" y="1944170"/>
              <a:ext cx="4357688" cy="29854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চুলের চেয়ে চিকন ও তরবারির চেয়ে ধারালো।</a:t>
              </a: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398" y="3562066"/>
              <a:ext cx="3639015" cy="2314024"/>
              <a:chOff x="5376398" y="3557677"/>
              <a:chExt cx="3639015" cy="2318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76398" y="3557677"/>
                <a:ext cx="1373605" cy="2318413"/>
              </a:xfrm>
              <a:prstGeom prst="rect">
                <a:avLst/>
              </a:prstGeom>
              <a:ln w="190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5693" y="3607063"/>
                <a:ext cx="1869720" cy="2251736"/>
              </a:xfrm>
              <a:prstGeom prst="rect">
                <a:avLst/>
              </a:prstGeom>
              <a:ln w="127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8328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912" y="201834"/>
            <a:ext cx="86995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নিজ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আমল অনুযায়ী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করবে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846" y="2922582"/>
            <a:ext cx="8699499" cy="3494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878" y="2834021"/>
            <a:ext cx="8618505" cy="354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02" y="2847212"/>
            <a:ext cx="8928360" cy="36004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1324" y="949367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931224" y="974017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 গতিতে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7193161" y="923718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 গতিতে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2726998" y="1703344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দৌঁড়ের গতিতে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190950" y="1727438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হেঁটে হেঁটে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7205208" y="1727437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হামাগুঁড়ি দিয়ে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1898631" y="924910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33" y="2859660"/>
            <a:ext cx="8976928" cy="3591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32" y="2839832"/>
            <a:ext cx="8976928" cy="3615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024" y="2796913"/>
            <a:ext cx="8951674" cy="36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8475" y="214314"/>
            <a:ext cx="8699500" cy="20145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 হবে ঘুটঘটে অন্ধকার। এমতাবস্থায় 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আলো না থাকার কারণে তারা সিরাত অতিক্রম করতে পারবে না। বরং তাদের হাত-পা কেটে তারা জাহান্নামে পতিত হবে।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454" y="2158485"/>
            <a:ext cx="6588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653" y="3067000"/>
            <a:ext cx="6944694" cy="7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4039" y="4158735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তোমাদের প্রত্যেকেই তা অতিক্রম করবে, এটা তোমার প্রতিপালকের অনিবার্য সিদ্ধান্ত।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7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00" y="4196396"/>
            <a:ext cx="4896533" cy="866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7080" y="249992"/>
            <a:ext cx="6423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</a:t>
            </a:r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বলেন-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536629" y="5063293"/>
            <a:ext cx="8843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স্থাপিত হবে।’ (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মুসনাদে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আহমদ) 							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299" y="1611331"/>
            <a:ext cx="5046504" cy="25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51" y="178024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10263" y="996435"/>
            <a:ext cx="15430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7542256" y="1021835"/>
            <a:ext cx="12826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তুলাদন্ড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8948486" y="1039297"/>
            <a:ext cx="137661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52614" y="4543427"/>
            <a:ext cx="8815387" cy="16144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যে পরিমাপক যন্ত্রের দ্বারা কিয়ামতের দিন মানুষের পাপ-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পূণ্যকে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করা হবে, তাকে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8301" y="1022776"/>
            <a:ext cx="4143374" cy="584775"/>
            <a:chOff x="514351" y="10370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514351" y="1037063"/>
              <a:ext cx="4298950" cy="584775"/>
            </a:xfrm>
            <a:prstGeom prst="rect">
              <a:avLst/>
            </a:prstGeom>
            <a:ln w="19050">
              <a:solidFill>
                <a:srgbClr val="0080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19" y="1071529"/>
              <a:ext cx="981212" cy="485843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0" t="4899" r="4652" b="20101"/>
          <a:stretch/>
        </p:blipFill>
        <p:spPr>
          <a:xfrm>
            <a:off x="6331744" y="1825559"/>
            <a:ext cx="4818557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29" y="1747183"/>
            <a:ext cx="4572000" cy="2857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329" y="4125054"/>
            <a:ext cx="5525271" cy="781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6629" y="4906212"/>
            <a:ext cx="8843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আমি কিয়ামতের দিন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মানদণ্ড স্থাপন করব।’ (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আল-আম্বিয়া, আয়াত ৪৭)			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05878" y="267447"/>
            <a:ext cx="7446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500" y="1322094"/>
            <a:ext cx="3753063" cy="24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38301" y="1738363"/>
            <a:ext cx="8830120" cy="1419229"/>
            <a:chOff x="114301" y="1738362"/>
            <a:chExt cx="8830120" cy="141922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1" y="1738362"/>
              <a:ext cx="8815388" cy="7238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2757" y="2385958"/>
              <a:ext cx="6291664" cy="7716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695451" y="3658672"/>
            <a:ext cx="8843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‘এবং যাদের পাল্লা (পূণ্যের) ভারী হবে, তাঁরাই হবে সফলকাম। আর যাদের পাল্লা হালকা হবে, তাঁরাই নিজেদের</a:t>
            </a:r>
            <a:r>
              <a:rPr lang="bn-IN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করেছে, তারা জাহান্নামে চিরস্থায়ী হবে।’ (সূরা আল-মুমিনুন, আয়াত ১০২-১০৩)			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451971" y="529701"/>
            <a:ext cx="725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8E0D62A-36D2-427B-B5FF-BC476B9DE8D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133" y="6404948"/>
            <a:ext cx="2008927" cy="365125"/>
          </a:xfrm>
        </p:spPr>
        <p:txBody>
          <a:bodyPr/>
          <a:lstStyle/>
          <a:p>
            <a:fld id="{E54FFD7B-8825-402A-BBD0-D3C94D1B8D5F}" type="datetime10">
              <a:rPr lang="bn-BD" smtClean="0"/>
              <a:t>বুধবার, 16 সেপ্টেম্বর,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4026" y="429697"/>
            <a:ext cx="855821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ভারী করার জন্য বহু আমল শিক্ষা দিয়েছেন। তিনি বলেন-</a:t>
            </a: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328" y="957264"/>
            <a:ext cx="3491148" cy="6429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4" t="12849"/>
          <a:stretch/>
        </p:blipFill>
        <p:spPr>
          <a:xfrm>
            <a:off x="3081337" y="4678046"/>
            <a:ext cx="6163134" cy="576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1163" y="1772721"/>
            <a:ext cx="884396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‘আল-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হামদুলিল্লাহ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বলা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মিযানের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পূর্ণ করে দেয়।’ (মুসলিম) 							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413104" y="5254405"/>
            <a:ext cx="10118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‘পবিত্রতা ও প্রশংসা আল্লাহর জন্য, তিনি মহান ও অতিশয় পবিত্র।’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681163" y="2883336"/>
            <a:ext cx="885825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বাক্য এমন আছে, যা আল্লাহর নিকট প্রিয়, উচ্চারণে সহজ এবং </a:t>
            </a:r>
            <a:r>
              <a:rPr lang="bn-BD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মিযানে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পাল্লায় ভারী। এ বাক্য দুটি হলো- 				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4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CAE18-9F37-40A1-BBA0-77AD21827E1C}"/>
              </a:ext>
            </a:extLst>
          </p:cNvPr>
          <p:cNvSpPr txBox="1">
            <a:spLocks/>
          </p:cNvSpPr>
          <p:nvPr/>
        </p:nvSpPr>
        <p:spPr>
          <a:xfrm>
            <a:off x="2399908" y="3124200"/>
            <a:ext cx="7162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আখিরাতের  গুরুত্ব ব্যাখ্যা কর।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আখিরাতের স্তরগুলো কি? বিশ্লেষণ কর।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44EE02-6A88-4741-AE9A-18B61266BD21}"/>
              </a:ext>
            </a:extLst>
          </p:cNvPr>
          <p:cNvCxnSpPr/>
          <p:nvPr/>
        </p:nvCxnSpPr>
        <p:spPr>
          <a:xfrm>
            <a:off x="1219200" y="1873044"/>
            <a:ext cx="754380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27E9DD7-B354-43E7-A6E4-06F2DE084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12174"/>
            <a:ext cx="1637071" cy="1592826"/>
          </a:xfrm>
          <a:prstGeom prst="ellipse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81DCB-F599-4971-9798-BA1E4AA2C5B7}"/>
              </a:ext>
            </a:extLst>
          </p:cNvPr>
          <p:cNvSpPr/>
          <p:nvPr/>
        </p:nvSpPr>
        <p:spPr>
          <a:xfrm>
            <a:off x="2962470" y="762000"/>
            <a:ext cx="244971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19341" y="104720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6878" y="5099926"/>
            <a:ext cx="6062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পরের জীবনকে কী বলে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0533" y="5651673"/>
            <a:ext cx="6192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শেষ ঠিকানা কোথায়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840" y="805465"/>
            <a:ext cx="5096997" cy="4018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163" y="805465"/>
            <a:ext cx="5909798" cy="4018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6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5525" y="3416500"/>
            <a:ext cx="8789589" cy="10126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3600" dirty="0">
                <a:solidFill>
                  <a:schemeClr val="tx1"/>
                </a:solidFill>
              </a:rPr>
              <a:t>‘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তারা (মুত্তাকিগণ) আখিরাতের ওপর দৃঢ় বিশ্বাস স্থাপন করে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কোন সূরায় বলা হয়েছে?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3602" y="34294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20360" y="2033988"/>
            <a:ext cx="3961903" cy="59377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 ওপর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57629" y="5398386"/>
            <a:ext cx="2689616" cy="7315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21250" y="2672972"/>
            <a:ext cx="4046138" cy="5840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জান্নাতের ওপর 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21252" y="2041995"/>
            <a:ext cx="3988986" cy="57595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দুনিয়ার ওপর</a:t>
            </a:r>
            <a:r>
              <a:rPr lang="bn-BD" sz="40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95489" y="4566057"/>
            <a:ext cx="3157540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লুকমান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18085" y="2671264"/>
            <a:ext cx="3907028" cy="5481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ওপর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78429" y="5312660"/>
            <a:ext cx="3131737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bn-BD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2113" y="1072695"/>
            <a:ext cx="699135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ওপর নির্মিত </a:t>
            </a:r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92594" y="4582453"/>
            <a:ext cx="2646685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নিসা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3744319" y="121599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3357857" y="202475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>
          <a:xfrm>
            <a:off x="12727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1265" y="1141967"/>
            <a:ext cx="5060549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>
              <a:buFont typeface="Wingdings" panose="05000000000000000000" pitchFamily="2" charset="2"/>
              <a:buChar char="v"/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অন্তর্ভুক্ত-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32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73868" y="4379036"/>
            <a:ext cx="2236969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33487" y="4343400"/>
            <a:ext cx="1852129" cy="59862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9793" y="4386669"/>
            <a:ext cx="1887516" cy="5468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848" y="4400550"/>
            <a:ext cx="2061293" cy="5700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3747625" y="207638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3086119" y="77989"/>
            <a:ext cx="5693194" cy="83343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779294" y="2062476"/>
            <a:ext cx="2087856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50854" y="2066252"/>
            <a:ext cx="2145197" cy="5065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29084" y="2070258"/>
            <a:ext cx="2195904" cy="5311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10477" y="3249101"/>
            <a:ext cx="4671286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2" grpId="0" animBg="1"/>
      <p:bldP spid="15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9208" y="3794267"/>
            <a:ext cx="109728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</a:t>
            </a:r>
            <a:endParaRPr lang="en-US" sz="4000" dirty="0">
              <a:effectLst>
                <a:glow rad="101600">
                  <a:srgbClr val="00B05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6225F-3C33-4060-BB6E-2A4229E3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"/>
            <a:ext cx="1828800" cy="15905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A1D2E0-D734-47C4-B846-2ECDC0BAA4AD}"/>
              </a:ext>
            </a:extLst>
          </p:cNvPr>
          <p:cNvCxnSpPr>
            <a:cxnSpLocks/>
          </p:cNvCxnSpPr>
          <p:nvPr/>
        </p:nvCxnSpPr>
        <p:spPr>
          <a:xfrm>
            <a:off x="122785" y="1713372"/>
            <a:ext cx="9665026" cy="0"/>
          </a:xfrm>
          <a:prstGeom prst="line">
            <a:avLst/>
          </a:prstGeom>
          <a:ln w="57150">
            <a:solidFill>
              <a:srgbClr val="19A72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F809DF-F278-4ABF-B78B-EA3864D9AFF5}"/>
              </a:ext>
            </a:extLst>
          </p:cNvPr>
          <p:cNvSpPr/>
          <p:nvPr/>
        </p:nvSpPr>
        <p:spPr>
          <a:xfrm>
            <a:off x="3030252" y="600670"/>
            <a:ext cx="267092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sus\Desktop\digital content_2013\Image\download (45).jpg">
            <a:extLst>
              <a:ext uri="{FF2B5EF4-FFF2-40B4-BE49-F238E27FC236}">
                <a16:creationId xmlns:a16="http://schemas.microsoft.com/office/drawing/2014/main" id="{3F9C48EC-2C20-47DD-9E63-D5005C39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787811" y="619389"/>
            <a:ext cx="2099216" cy="1123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DD624E-58F5-4577-AC4F-7AA68B96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5" y="368991"/>
            <a:ext cx="11588620" cy="612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2AC96-FA74-43C9-A2DB-46E373759E0E}"/>
              </a:ext>
            </a:extLst>
          </p:cNvPr>
          <p:cNvSpPr txBox="1"/>
          <p:nvPr/>
        </p:nvSpPr>
        <p:spPr>
          <a:xfrm>
            <a:off x="2715638" y="1030600"/>
            <a:ext cx="6352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39188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ounded Rectangle 1"/>
          <p:cNvSpPr/>
          <p:nvPr/>
        </p:nvSpPr>
        <p:spPr>
          <a:xfrm>
            <a:off x="3166188" y="877077"/>
            <a:ext cx="5859624" cy="12954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23721"/>
              </p:ext>
            </p:extLst>
          </p:nvPr>
        </p:nvGraphicFramePr>
        <p:xfrm>
          <a:off x="3124200" y="3505200"/>
          <a:ext cx="6172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Graphic spid="419430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sk.jpg">
            <a:extLst>
              <a:ext uri="{FF2B5EF4-FFF2-40B4-BE49-F238E27FC236}">
                <a16:creationId xmlns:a16="http://schemas.microsoft.com/office/drawing/2014/main" id="{F159ED2D-5B5F-43C0-8FE4-85C9CC28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91800" y="2472691"/>
            <a:ext cx="2608262" cy="230505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05CC626-14FF-478D-A597-4365D2AB6B93}"/>
              </a:ext>
            </a:extLst>
          </p:cNvPr>
          <p:cNvSpPr/>
          <p:nvPr/>
        </p:nvSpPr>
        <p:spPr>
          <a:xfrm>
            <a:off x="990600" y="2819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সংজ্ঞা বলতে পারবে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পরকালের স্তর সমূহু ব্যাখ্যা করতে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পরকালে বিশ্বাসের গুরুত্ব বর্ণনা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E713F43-C0D4-43B9-B026-8AE31829370E}"/>
              </a:ext>
            </a:extLst>
          </p:cNvPr>
          <p:cNvSpPr/>
          <p:nvPr/>
        </p:nvSpPr>
        <p:spPr>
          <a:xfrm>
            <a:off x="3648268" y="877077"/>
            <a:ext cx="3582955" cy="9517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152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617" y="998615"/>
            <a:ext cx="5659935" cy="32396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37345" y="4491320"/>
            <a:ext cx="5618207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ইহকালের পরের জীবনই হলো পরকাল।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1912" y="5388498"/>
            <a:ext cx="8457765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মানুষের মৃত্যুর  পরবর্তী জীবনকে বলা হয় আখিরাত।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82555" y="4500923"/>
            <a:ext cx="55313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দুনিয়ার জীবনকে বলা হয় ইহকাল।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55" y="1044390"/>
            <a:ext cx="5488440" cy="3141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D78BE-AE6E-4363-850E-FC3273E30995}"/>
              </a:ext>
            </a:extLst>
          </p:cNvPr>
          <p:cNvSpPr txBox="1"/>
          <p:nvPr/>
        </p:nvSpPr>
        <p:spPr>
          <a:xfrm>
            <a:off x="2842550" y="307910"/>
            <a:ext cx="6232849" cy="5847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 অর্থ –পরকাল।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7172" y="695166"/>
            <a:ext cx="787587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 সম্পর্কে আল্লাহ </a:t>
            </a:r>
            <a:r>
              <a:rPr lang="bn-BD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বলেন-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2"/>
          <a:stretch/>
        </p:blipFill>
        <p:spPr>
          <a:xfrm>
            <a:off x="1752822" y="1780551"/>
            <a:ext cx="8743556" cy="105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5249" y="3206987"/>
            <a:ext cx="873926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অর্থ: ‘এ দুনিয়ার জীবনতো অস্থায়ী উপভোগের বস্তুমাত্র। আর নিঃসন্দেহে আখিরাতই হলো চিরস্থায়ী আবাস।’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(সূরা আল মুমিন, আয়াত ৩৯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Flowchart: Terminator 10"/>
          <p:cNvSpPr/>
          <p:nvPr/>
        </p:nvSpPr>
        <p:spPr>
          <a:xfrm>
            <a:off x="3048002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9" name="Straight Arrow Connector 12"/>
          <p:cNvCxnSpPr>
            <a:cxnSpLocks/>
          </p:cNvCxnSpPr>
          <p:nvPr/>
        </p:nvCxnSpPr>
        <p:spPr>
          <a:xfrm flipH="1">
            <a:off x="2667000" y="2918148"/>
            <a:ext cx="3285931" cy="9373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3"/>
          <p:cNvCxnSpPr>
            <a:cxnSpLocks/>
          </p:cNvCxnSpPr>
          <p:nvPr/>
        </p:nvCxnSpPr>
        <p:spPr>
          <a:xfrm flipH="1">
            <a:off x="4044944" y="2883735"/>
            <a:ext cx="2070106" cy="10166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6"/>
          <p:cNvCxnSpPr>
            <a:cxnSpLocks/>
            <a:stCxn id="1048617" idx="4"/>
          </p:cNvCxnSpPr>
          <p:nvPr/>
        </p:nvCxnSpPr>
        <p:spPr>
          <a:xfrm flipH="1">
            <a:off x="5503772" y="2941093"/>
            <a:ext cx="611278" cy="9483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17"/>
          <p:cNvCxnSpPr>
            <a:cxnSpLocks/>
          </p:cNvCxnSpPr>
          <p:nvPr/>
        </p:nvCxnSpPr>
        <p:spPr>
          <a:xfrm>
            <a:off x="6201884" y="2901628"/>
            <a:ext cx="473775" cy="998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8"/>
          <p:cNvCxnSpPr>
            <a:cxnSpLocks/>
          </p:cNvCxnSpPr>
          <p:nvPr/>
        </p:nvCxnSpPr>
        <p:spPr>
          <a:xfrm>
            <a:off x="6308025" y="2918148"/>
            <a:ext cx="1712945" cy="10217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19"/>
          <p:cNvCxnSpPr>
            <a:cxnSpLocks/>
            <a:endCxn id="1048623" idx="1"/>
          </p:cNvCxnSpPr>
          <p:nvPr/>
        </p:nvCxnSpPr>
        <p:spPr>
          <a:xfrm>
            <a:off x="6324851" y="2883735"/>
            <a:ext cx="2888623" cy="11921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7" name="Flowchart: Connector 20"/>
          <p:cNvSpPr/>
          <p:nvPr/>
        </p:nvSpPr>
        <p:spPr>
          <a:xfrm>
            <a:off x="5143500" y="1264693"/>
            <a:ext cx="1943100" cy="167640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Flowchart: Connector 21"/>
          <p:cNvSpPr/>
          <p:nvPr/>
        </p:nvSpPr>
        <p:spPr>
          <a:xfrm>
            <a:off x="1752600" y="3855493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Flowchart: Connector 22"/>
          <p:cNvSpPr/>
          <p:nvPr/>
        </p:nvSpPr>
        <p:spPr>
          <a:xfrm>
            <a:off x="3200400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Flowchart: Connector 23"/>
          <p:cNvSpPr/>
          <p:nvPr/>
        </p:nvSpPr>
        <p:spPr>
          <a:xfrm>
            <a:off x="4648200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Flowchart: Connector 24"/>
          <p:cNvSpPr/>
          <p:nvPr/>
        </p:nvSpPr>
        <p:spPr>
          <a:xfrm>
            <a:off x="6096000" y="3855493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Flowchart: Connector 25"/>
          <p:cNvSpPr/>
          <p:nvPr/>
        </p:nvSpPr>
        <p:spPr>
          <a:xfrm>
            <a:off x="7543800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Flowchart: Connector 26"/>
          <p:cNvSpPr/>
          <p:nvPr/>
        </p:nvSpPr>
        <p:spPr>
          <a:xfrm>
            <a:off x="9001449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7" grpId="0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"/>
          <p:cNvGrpSpPr/>
          <p:nvPr/>
        </p:nvGrpSpPr>
        <p:grpSpPr>
          <a:xfrm>
            <a:off x="3303520" y="685800"/>
            <a:ext cx="5775263" cy="718079"/>
            <a:chOff x="571500" y="2844796"/>
            <a:chExt cx="2986500" cy="1022879"/>
          </a:xfrm>
        </p:grpSpPr>
        <p:sp>
          <p:nvSpPr>
            <p:cNvPr id="1048630" name="Rounded Rectangle 5"/>
            <p:cNvSpPr/>
            <p:nvPr/>
          </p:nvSpPr>
          <p:spPr>
            <a:xfrm>
              <a:off x="571500" y="2844796"/>
              <a:ext cx="2986500" cy="1022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31" name="Rounded Rectangle 6"/>
            <p:cNvSpPr/>
            <p:nvPr/>
          </p:nvSpPr>
          <p:spPr>
            <a:xfrm>
              <a:off x="621433" y="2894729"/>
              <a:ext cx="2886634" cy="923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পরকালে অবিশ্বাস করলে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632" name="Oval Callout 11"/>
          <p:cNvSpPr/>
          <p:nvPr/>
        </p:nvSpPr>
        <p:spPr>
          <a:xfrm>
            <a:off x="1981200" y="1752601"/>
            <a:ext cx="3200400" cy="2101321"/>
          </a:xfrm>
          <a:prstGeom prst="wedgeEllipseCallout">
            <a:avLst>
              <a:gd name="adj1" fmla="val 50376"/>
              <a:gd name="adj2" fmla="val 70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 দাও ফুর্তি কর দুনিয়াটা মস্ত বড়!!!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1" name="Picture 2" descr="C:\Users\User\Desktop\digital content_2013\Image\article-1288235-0A18F320000005DnC-119_468x5951ss-23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2137"/>
            <a:ext cx="3800622" cy="3817589"/>
          </a:xfrm>
          <a:prstGeom prst="rect">
            <a:avLst/>
          </a:prstGeom>
          <a:noFill/>
        </p:spPr>
      </p:pic>
      <p:sp>
        <p:nvSpPr>
          <p:cNvPr id="1048633" name="TextBox 1"/>
          <p:cNvSpPr txBox="1"/>
          <p:nvPr/>
        </p:nvSpPr>
        <p:spPr>
          <a:xfrm>
            <a:off x="7091266" y="1981201"/>
            <a:ext cx="1354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পরকাল আবার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Rounded Rectangle 2"/>
          <p:cNvSpPr/>
          <p:nvPr/>
        </p:nvSpPr>
        <p:spPr>
          <a:xfrm>
            <a:off x="3886200" y="55626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পাপ চিন্তা মাথায় আসে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5" name="Straight Connector 7"/>
          <p:cNvCxnSpPr>
            <a:cxnSpLocks/>
          </p:cNvCxnSpPr>
          <p:nvPr/>
        </p:nvCxnSpPr>
        <p:spPr>
          <a:xfrm>
            <a:off x="2286000" y="1981200"/>
            <a:ext cx="27432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9"/>
          <p:cNvCxnSpPr>
            <a:cxnSpLocks/>
          </p:cNvCxnSpPr>
          <p:nvPr/>
        </p:nvCxnSpPr>
        <p:spPr>
          <a:xfrm flipH="1">
            <a:off x="2286000" y="1981200"/>
            <a:ext cx="25908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/>
      <p:bldP spid="10486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1002</Words>
  <Application>Microsoft Office PowerPoint</Application>
  <PresentationFormat>Widescreen</PresentationFormat>
  <Paragraphs>193</Paragraphs>
  <Slides>33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Aparajita</vt:lpstr>
      <vt:lpstr>Arial</vt:lpstr>
      <vt:lpstr>Calibri</vt:lpstr>
      <vt:lpstr>Calibri Light</vt:lpstr>
      <vt:lpstr>NikoshBAN</vt:lpstr>
      <vt:lpstr>NorsundaMJ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86</cp:revision>
  <dcterms:created xsi:type="dcterms:W3CDTF">2020-09-15T18:04:11Z</dcterms:created>
  <dcterms:modified xsi:type="dcterms:W3CDTF">2020-09-16T17:12:25Z</dcterms:modified>
</cp:coreProperties>
</file>