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76" r:id="rId2"/>
    <p:sldId id="264" r:id="rId3"/>
    <p:sldId id="261" r:id="rId4"/>
    <p:sldId id="265" r:id="rId5"/>
    <p:sldId id="257" r:id="rId6"/>
    <p:sldId id="258" r:id="rId7"/>
    <p:sldId id="259" r:id="rId8"/>
    <p:sldId id="271" r:id="rId9"/>
    <p:sldId id="260" r:id="rId10"/>
    <p:sldId id="266" r:id="rId11"/>
    <p:sldId id="267" r:id="rId12"/>
    <p:sldId id="268" r:id="rId13"/>
    <p:sldId id="272" r:id="rId14"/>
    <p:sldId id="274" r:id="rId15"/>
    <p:sldId id="273" r:id="rId16"/>
    <p:sldId id="269" r:id="rId17"/>
    <p:sldId id="270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BCBA-AE43-46B5-97F7-792A5D3C9633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E2023-3745-4D24-9E8E-883DF5D8B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9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2023-3745-4D24-9E8E-883DF5D8B32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1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762000"/>
            <a:ext cx="3276600" cy="121920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39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19900" b="1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2F89B9-8336-4B86-BBE8-CBB04E03F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62200"/>
            <a:ext cx="4800600" cy="286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5103674"/>
            <a:ext cx="4648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FF00"/>
                </a:solidFill>
                <a:effectLst/>
                <a:latin typeface="NikoshBAN" pitchFamily="2" charset="0"/>
                <a:cs typeface="NikoshBAN" pitchFamily="2" charset="0"/>
              </a:rPr>
              <a:t>গগন</a:t>
            </a:r>
            <a:r>
              <a:rPr lang="en-US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FF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FF00"/>
                </a:solidFill>
                <a:effectLst/>
                <a:latin typeface="NikoshBAN" pitchFamily="2" charset="0"/>
                <a:cs typeface="NikoshBAN" pitchFamily="2" charset="0"/>
              </a:rPr>
              <a:t>তলে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FF0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FF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জ্বলে</a:t>
            </a:r>
            <a:r>
              <a:rPr lang="en-US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2400" y="0"/>
            <a:ext cx="8610600" cy="5105400"/>
            <a:chOff x="152400" y="0"/>
            <a:chExt cx="8610600" cy="5105400"/>
          </a:xfrm>
        </p:grpSpPr>
        <p:pic>
          <p:nvPicPr>
            <p:cNvPr id="2" name="Picture 1" descr="Sky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0"/>
              <a:ext cx="8610600" cy="2286000"/>
            </a:xfrm>
            <a:prstGeom prst="rect">
              <a:avLst/>
            </a:prstGeom>
          </p:spPr>
        </p:pic>
        <p:pic>
          <p:nvPicPr>
            <p:cNvPr id="4" name="Picture 3" descr="index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2286000"/>
              <a:ext cx="8458200" cy="28194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838200"/>
            <a:ext cx="8458200" cy="3581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10200" y="5105400"/>
            <a:ext cx="20120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FF00"/>
                </a:solidFill>
                <a:effectLst/>
                <a:latin typeface="NikoshBAN" pitchFamily="2" charset="0"/>
                <a:cs typeface="NikoshBAN" pitchFamily="2" charset="0"/>
              </a:rPr>
              <a:t>স্ত্বব্ধ</a:t>
            </a:r>
            <a:r>
              <a:rPr lang="en-US" sz="48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FF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FF00"/>
                </a:solidFill>
                <a:effectLst/>
                <a:latin typeface="NikoshBAN" pitchFamily="2" charset="0"/>
                <a:cs typeface="NikoshBAN" pitchFamily="2" charset="0"/>
              </a:rPr>
              <a:t>গায়ে</a:t>
            </a:r>
            <a:r>
              <a:rPr lang="en-US" sz="48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FF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7600" y="4272677"/>
            <a:ext cx="35052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আদুল</a:t>
            </a: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গায়ে</a:t>
            </a:r>
            <a:endParaRPr lang="en-U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cap="none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latin typeface="NikoshBAN" pitchFamily="2" charset="0"/>
                <a:cs typeface="NikoshBAN" pitchFamily="2" charset="0"/>
              </a:rPr>
              <a:t>কারা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রৌদ্রে</a:t>
            </a: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!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609600"/>
            <a:ext cx="8153400" cy="3810000"/>
            <a:chOff x="457200" y="609600"/>
            <a:chExt cx="8153400" cy="3810000"/>
          </a:xfrm>
        </p:grpSpPr>
        <p:pic>
          <p:nvPicPr>
            <p:cNvPr id="2" name="Picture 1" descr="4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1981200"/>
              <a:ext cx="8153400" cy="2438400"/>
            </a:xfrm>
            <a:prstGeom prst="rect">
              <a:avLst/>
            </a:prstGeom>
          </p:spPr>
        </p:pic>
        <p:pic>
          <p:nvPicPr>
            <p:cNvPr id="4" name="Picture 3" descr="313523368_57660970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609600"/>
              <a:ext cx="8153400" cy="165624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762000"/>
            <a:ext cx="23070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ময়রা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মুদি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চক্ষু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angla class 3 Part 4 Hate Jabo Rhymes and songs   বাংলা ৩য় শ্রেণি অধ্যায় ৪ হাটে যাবো  ছড়াগান(360p)_Moment (2).jpg"/>
          <p:cNvPicPr>
            <a:picLocks noChangeAspect="1"/>
          </p:cNvPicPr>
          <p:nvPr/>
        </p:nvPicPr>
        <p:blipFill>
          <a:blip r:embed="rId2"/>
          <a:srcRect t="8963" b="10374"/>
          <a:stretch>
            <a:fillRect/>
          </a:stretch>
        </p:blipFill>
        <p:spPr>
          <a:xfrm>
            <a:off x="5105400" y="228600"/>
            <a:ext cx="3276600" cy="609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4495800"/>
            <a:ext cx="26997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পাটায়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বসে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ঢুলছে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কষে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438400"/>
            <a:ext cx="290335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দুধের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চাছি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শুষছে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মাছি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,-</a:t>
            </a:r>
          </a:p>
          <a:p>
            <a:pPr algn="ctr"/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উড়ছে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কতক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ভনভনিয়ে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865348731_454129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990600"/>
            <a:ext cx="4438650" cy="3838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10200" y="5105400"/>
            <a:ext cx="24929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FF00"/>
                </a:solidFill>
                <a:effectLst/>
                <a:latin typeface="NikoshBAN" pitchFamily="2" charset="0"/>
                <a:cs typeface="NikoshBAN" pitchFamily="2" charset="0"/>
              </a:rPr>
              <a:t>আসছে</a:t>
            </a:r>
            <a:r>
              <a:rPr lang="en-US" sz="48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FF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FF00"/>
                </a:solidFill>
                <a:effectLst/>
                <a:latin typeface="NikoshBAN" pitchFamily="2" charset="0"/>
                <a:cs typeface="NikoshBAN" pitchFamily="2" charset="0"/>
              </a:rPr>
              <a:t>কারা</a:t>
            </a:r>
            <a:endParaRPr lang="en-US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FF0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হনহনিয়ে</a:t>
            </a:r>
            <a:r>
              <a:rPr lang="en-US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457200"/>
            <a:ext cx="7848600" cy="3581400"/>
            <a:chOff x="304800" y="457200"/>
            <a:chExt cx="5211762" cy="2997200"/>
          </a:xfrm>
        </p:grpSpPr>
        <p:pic>
          <p:nvPicPr>
            <p:cNvPr id="1026" name="Picture 2" descr="C:\Users\IT SPACE\Desktop\1132948959_57405690.jpg"/>
            <p:cNvPicPr>
              <a:picLocks noChangeAspect="1" noChangeArrowheads="1"/>
            </p:cNvPicPr>
            <p:nvPr/>
          </p:nvPicPr>
          <p:blipFill>
            <a:blip r:embed="rId2"/>
            <a:srcRect r="45208"/>
            <a:stretch>
              <a:fillRect/>
            </a:stretch>
          </p:blipFill>
          <p:spPr bwMode="auto">
            <a:xfrm>
              <a:off x="1676400" y="609600"/>
              <a:ext cx="2087562" cy="2540000"/>
            </a:xfrm>
            <a:prstGeom prst="rect">
              <a:avLst/>
            </a:prstGeom>
            <a:noFill/>
          </p:spPr>
        </p:pic>
        <p:pic>
          <p:nvPicPr>
            <p:cNvPr id="4" name="Picture 2" descr="C:\Users\IT SPACE\Desktop\1132948959_57405690.jpg"/>
            <p:cNvPicPr>
              <a:picLocks noChangeAspect="1" noChangeArrowheads="1"/>
            </p:cNvPicPr>
            <p:nvPr/>
          </p:nvPicPr>
          <p:blipFill>
            <a:blip r:embed="rId2"/>
            <a:srcRect r="45208"/>
            <a:stretch>
              <a:fillRect/>
            </a:stretch>
          </p:blipFill>
          <p:spPr bwMode="auto">
            <a:xfrm>
              <a:off x="304800" y="457200"/>
              <a:ext cx="2087562" cy="2540000"/>
            </a:xfrm>
            <a:prstGeom prst="rect">
              <a:avLst/>
            </a:prstGeom>
            <a:noFill/>
          </p:spPr>
        </p:pic>
        <p:pic>
          <p:nvPicPr>
            <p:cNvPr id="5" name="Picture 2" descr="C:\Users\IT SPACE\Desktop\1132948959_57405690.jpg"/>
            <p:cNvPicPr>
              <a:picLocks noChangeAspect="1" noChangeArrowheads="1"/>
            </p:cNvPicPr>
            <p:nvPr/>
          </p:nvPicPr>
          <p:blipFill>
            <a:blip r:embed="rId2"/>
            <a:srcRect r="45208"/>
            <a:stretch>
              <a:fillRect/>
            </a:stretch>
          </p:blipFill>
          <p:spPr bwMode="auto">
            <a:xfrm>
              <a:off x="3429000" y="914400"/>
              <a:ext cx="2087562" cy="2540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Off-page Connector 5"/>
          <p:cNvSpPr/>
          <p:nvPr/>
        </p:nvSpPr>
        <p:spPr>
          <a:xfrm>
            <a:off x="1752600" y="381000"/>
            <a:ext cx="5562600" cy="990600"/>
          </a:xfrm>
          <a:prstGeom prst="flowChartOffpageConnec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828800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সবুজ,লাল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4267200"/>
            <a:ext cx="8305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বিভক্ত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ছড়াটি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বারবার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 descr="asit_software_train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514600"/>
            <a:ext cx="2819400" cy="1961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2057400" y="0"/>
            <a:ext cx="4343400" cy="2057400"/>
          </a:xfrm>
          <a:prstGeom prst="downArrow">
            <a:avLst>
              <a:gd name="adj1" fmla="val 50000"/>
              <a:gd name="adj2" fmla="val 4703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228600" y="5103674"/>
            <a:ext cx="83494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ছড়াটির</a:t>
            </a:r>
            <a:r>
              <a:rPr lang="en-US" sz="54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54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b="1" cap="none" spc="0" dirty="0" err="1">
                <a:ln/>
                <a:solidFill>
                  <a:srgbClr val="00B0F0"/>
                </a:solidFill>
                <a:effectLst/>
                <a:latin typeface="NikoshBAN" pitchFamily="2" charset="0"/>
                <a:cs typeface="NikoshBAN" pitchFamily="2" charset="0"/>
              </a:rPr>
              <a:t>য্তটুকু</a:t>
            </a:r>
            <a:r>
              <a:rPr lang="en-US" sz="5400" b="1" cap="none" spc="0" dirty="0">
                <a:ln/>
                <a:solidFill>
                  <a:srgbClr val="00B0F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B0F0"/>
                </a:solidFill>
                <a:effectLst/>
                <a:latin typeface="NikoshBAN" pitchFamily="2" charset="0"/>
                <a:cs typeface="NikoshBAN" pitchFamily="2" charset="0"/>
              </a:rPr>
              <a:t>শেখা</a:t>
            </a:r>
            <a:r>
              <a:rPr lang="en-US" sz="5400" b="1" cap="none" spc="0" dirty="0">
                <a:ln/>
                <a:solidFill>
                  <a:srgbClr val="00B0F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B0F0"/>
                </a:solidFill>
                <a:effectLst/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5400" b="1" cap="none" spc="0" dirty="0">
                <a:ln/>
                <a:solidFill>
                  <a:srgbClr val="00B0F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B0F0"/>
                </a:solidFill>
                <a:effectLst/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5400" b="1" cap="none" spc="0" dirty="0">
                <a:ln/>
                <a:solidFill>
                  <a:srgbClr val="00B0F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B0F0"/>
                </a:solidFill>
                <a:effectLst/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5400" b="1" cap="none" spc="0" dirty="0">
                <a:ln/>
                <a:solidFill>
                  <a:srgbClr val="00B0F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B0F0"/>
                </a:solidFill>
                <a:effectLst/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cap="none" spc="0" dirty="0">
                <a:ln/>
                <a:solidFill>
                  <a:srgbClr val="00B0F0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 descr="children-reading-46161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209801"/>
            <a:ext cx="4876800" cy="28056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10200" y="5334000"/>
            <a:ext cx="1750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3400" y="990600"/>
            <a:ext cx="8175243" cy="3433762"/>
            <a:chOff x="533400" y="990600"/>
            <a:chExt cx="8175243" cy="34337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2443162"/>
              <a:ext cx="3810000" cy="1981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990600"/>
              <a:ext cx="3831843" cy="3399028"/>
            </a:xfrm>
            <a:prstGeom prst="rect">
              <a:avLst/>
            </a:prstGeom>
            <a:ln w="28575">
              <a:solidFill>
                <a:schemeClr val="accent3"/>
              </a:solidFill>
            </a:ln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3728" y="219968"/>
            <a:ext cx="8573106" cy="6087433"/>
            <a:chOff x="304800" y="237167"/>
            <a:chExt cx="8573106" cy="6087433"/>
          </a:xfrm>
        </p:grpSpPr>
        <p:grpSp>
          <p:nvGrpSpPr>
            <p:cNvPr id="2" name="Group 1"/>
            <p:cNvGrpSpPr/>
            <p:nvPr/>
          </p:nvGrpSpPr>
          <p:grpSpPr>
            <a:xfrm>
              <a:off x="304800" y="3534768"/>
              <a:ext cx="8552742" cy="2789832"/>
              <a:chOff x="228600" y="3048000"/>
              <a:chExt cx="8552742" cy="327660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228600" y="3048000"/>
                <a:ext cx="4114801" cy="3276600"/>
              </a:xfrm>
              <a:prstGeom prst="roundRect">
                <a:avLst/>
              </a:prstGeom>
              <a:blipFill>
                <a:blip r:embed="rId2"/>
                <a:tile tx="0" ty="0" sx="100000" sy="100000" flip="none" algn="tl"/>
              </a:blipFill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2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মোঃ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কবির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উদ্দিন</a:t>
                </a:r>
                <a:endParaRPr lang="bn-BD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0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সহকা</a:t>
                </a:r>
                <a:r>
                  <a:rPr lang="bn-BD" sz="2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রী</a:t>
                </a:r>
                <a:r>
                  <a:rPr lang="en-US" sz="2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শিক্ষক</a:t>
                </a:r>
                <a:endPara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32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মানিকগঞ্জ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সরঃ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প্রাঃ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বিঃ</a:t>
                </a:r>
                <a:endParaRPr lang="en-US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4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কানাইঘাট,সিলেট</a:t>
                </a:r>
                <a:endParaRPr lang="en-US" sz="2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20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মোবাইল-০১৭২৭৬২৫২৬০</a:t>
                </a:r>
                <a:endParaRPr lang="en-US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bn-BD" sz="2400" b="1" dirty="0">
                  <a:solidFill>
                    <a:schemeClr val="tx1"/>
                  </a:solidFill>
                  <a:latin typeface="Times New Roman" pitchFamily="18" charset="0"/>
                  <a:cs typeface="NikoshBAN" pitchFamily="2" charset="0"/>
                </a:endParaRPr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>
                <a:off x="4666543" y="3049560"/>
                <a:ext cx="4114799" cy="3275039"/>
              </a:xfrm>
              <a:prstGeom prst="roundRect">
                <a:avLst/>
              </a:prstGeom>
              <a:blipFill>
                <a:blip r:embed="rId2"/>
                <a:tile tx="0" ty="0" sx="100000" sy="100000" flip="none" algn="tl"/>
              </a:blipFill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শ্রেণিঃ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চতুর্থ</a:t>
                </a:r>
                <a:endPara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বিষয়ঃ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বাংলা</a:t>
                </a:r>
                <a:endPara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পাঠ-০২ ( পালকির গান )</a:t>
                </a:r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 rot="5400000">
                <a:off x="2942872" y="4609394"/>
                <a:ext cx="3124200" cy="141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62730" y="237167"/>
              <a:ext cx="2315176" cy="278850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083253" y="228712"/>
            <a:ext cx="2820320" cy="1107996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51E2E9-1929-4F65-9C4B-44D8D597FB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0" y="189306"/>
            <a:ext cx="2165133" cy="28903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l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57200"/>
            <a:ext cx="4419600" cy="4038600"/>
          </a:xfrm>
          <a:prstGeom prst="rect">
            <a:avLst/>
          </a:prstGeom>
        </p:spPr>
      </p:pic>
      <p:sp>
        <p:nvSpPr>
          <p:cNvPr id="4" name="Flowchart: Terminator 3"/>
          <p:cNvSpPr/>
          <p:nvPr/>
        </p:nvSpPr>
        <p:spPr>
          <a:xfrm>
            <a:off x="1295400" y="4953000"/>
            <a:ext cx="6553200" cy="1447800"/>
          </a:xfrm>
          <a:prstGeom prst="flowChartTermina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609600" y="304800"/>
            <a:ext cx="1828800" cy="449580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51230F"/>
                </a:solidFill>
                <a:latin typeface="NikoshBAN" pitchFamily="2" charset="0"/>
                <a:cs typeface="NikoshBAN" pitchFamily="2" charset="0"/>
              </a:rPr>
              <a:t>পা</a:t>
            </a:r>
            <a:endParaRPr lang="en-US" sz="3600" dirty="0">
              <a:solidFill>
                <a:srgbClr val="51230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rgbClr val="51230F"/>
                </a:solidFill>
                <a:latin typeface="NikoshBAN" pitchFamily="2" charset="0"/>
                <a:cs typeface="NikoshBAN" pitchFamily="2" charset="0"/>
              </a:rPr>
              <a:t>ঠে</a:t>
            </a:r>
            <a:endParaRPr lang="en-US" sz="3600" dirty="0">
              <a:solidFill>
                <a:srgbClr val="51230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solidFill>
                  <a:srgbClr val="51230F"/>
                </a:solidFill>
                <a:latin typeface="NikoshBAN" pitchFamily="2" charset="0"/>
                <a:cs typeface="NikoshBAN" pitchFamily="2" charset="0"/>
              </a:rPr>
              <a:t>র </a:t>
            </a:r>
          </a:p>
          <a:p>
            <a:pPr algn="ctr"/>
            <a:r>
              <a:rPr lang="en-US" sz="3600" dirty="0" err="1">
                <a:solidFill>
                  <a:srgbClr val="51230F"/>
                </a:solidFill>
                <a:latin typeface="NikoshBAN" pitchFamily="2" charset="0"/>
                <a:cs typeface="NikoshBAN" pitchFamily="2" charset="0"/>
              </a:rPr>
              <a:t>শি</a:t>
            </a:r>
            <a:endParaRPr lang="en-US" sz="3600" dirty="0">
              <a:solidFill>
                <a:srgbClr val="51230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rgbClr val="51230F"/>
                </a:solidFill>
                <a:latin typeface="NikoshBAN" pitchFamily="2" charset="0"/>
                <a:cs typeface="NikoshBAN" pitchFamily="2" charset="0"/>
              </a:rPr>
              <a:t>রো</a:t>
            </a:r>
            <a:endParaRPr lang="en-US" sz="3600" dirty="0">
              <a:solidFill>
                <a:srgbClr val="51230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rgbClr val="51230F"/>
                </a:solidFill>
                <a:latin typeface="NikoshBAN" pitchFamily="2" charset="0"/>
                <a:cs typeface="NikoshBAN" pitchFamily="2" charset="0"/>
              </a:rPr>
              <a:t>না</a:t>
            </a:r>
            <a:endParaRPr lang="en-US" sz="3600" dirty="0">
              <a:solidFill>
                <a:srgbClr val="51230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solidFill>
                  <a:srgbClr val="51230F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2590800" y="3962400"/>
            <a:ext cx="3886200" cy="609600"/>
          </a:xfrm>
          <a:prstGeom prst="actionButtonBlank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পালকির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গান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33600" y="1066800"/>
            <a:ext cx="6002220" cy="2514601"/>
            <a:chOff x="2057400" y="1143000"/>
            <a:chExt cx="6002220" cy="25146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801"/>
            <a:stretch>
              <a:fillRect/>
            </a:stretch>
          </p:blipFill>
          <p:spPr>
            <a:xfrm>
              <a:off x="2057400" y="1143000"/>
              <a:ext cx="1524000" cy="248659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8050" y="1143001"/>
              <a:ext cx="4611570" cy="251460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2667000" y="4572000"/>
            <a:ext cx="373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সত্যেন্দ্রনাথ দত্ত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5486400"/>
            <a:ext cx="8305800" cy="99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পাঠ্যাংশঃ কবিতা ও কবির নাম সহ পালকির গান কবিতার প্রথম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................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হনহনিয়ে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49241" y="2967335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4876801"/>
            <a:ext cx="1981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2743200" y="838200"/>
            <a:ext cx="4876800" cy="1447800"/>
          </a:xfrm>
          <a:prstGeom prst="irregularSeal2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28600" y="3048000"/>
            <a:ext cx="8153400" cy="685800"/>
            <a:chOff x="533400" y="2590800"/>
            <a:chExt cx="8153400" cy="685800"/>
          </a:xfrm>
        </p:grpSpPr>
        <p:sp>
          <p:nvSpPr>
            <p:cNvPr id="7" name="Rectangle 6"/>
            <p:cNvSpPr/>
            <p:nvPr/>
          </p:nvSpPr>
          <p:spPr>
            <a:xfrm>
              <a:off x="2438400" y="2590800"/>
              <a:ext cx="6248400" cy="685800"/>
            </a:xfrm>
            <a:prstGeom prst="rect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২.১.৩ – কবিতা শুনে মূল বিষয় বু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ঝতে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  পারবে।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Flowchart: Decision 11"/>
            <p:cNvSpPr/>
            <p:nvPr/>
          </p:nvSpPr>
          <p:spPr>
            <a:xfrm>
              <a:off x="533400" y="2667000"/>
              <a:ext cx="1905000" cy="533400"/>
            </a:xfrm>
            <a:prstGeom prst="flowChartDecision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শোনা</a:t>
              </a:r>
              <a:endPara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8600" y="3886200"/>
            <a:ext cx="8153400" cy="609600"/>
            <a:chOff x="533400" y="3886200"/>
            <a:chExt cx="8153400" cy="609600"/>
          </a:xfrm>
        </p:grpSpPr>
        <p:sp>
          <p:nvSpPr>
            <p:cNvPr id="8" name="Rectangle 7"/>
            <p:cNvSpPr/>
            <p:nvPr/>
          </p:nvSpPr>
          <p:spPr>
            <a:xfrm>
              <a:off x="2438400" y="3886200"/>
              <a:ext cx="6248400" cy="609600"/>
            </a:xfrm>
            <a:prstGeom prst="rect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২.১.২ – পাঠ্য কবিতা সঠিক ছন্দে আবৃত্তি করতে পারবে।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Flowchart: Decision 12"/>
            <p:cNvSpPr/>
            <p:nvPr/>
          </p:nvSpPr>
          <p:spPr>
            <a:xfrm>
              <a:off x="533400" y="3886200"/>
              <a:ext cx="1905000" cy="533400"/>
            </a:xfrm>
            <a:prstGeom prst="flowChartDecision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বলা</a:t>
              </a:r>
              <a:endPara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4648200"/>
            <a:ext cx="8382000" cy="762000"/>
            <a:chOff x="457200" y="4800600"/>
            <a:chExt cx="8458200" cy="762000"/>
          </a:xfrm>
        </p:grpSpPr>
        <p:sp>
          <p:nvSpPr>
            <p:cNvPr id="9" name="Rectangle 8"/>
            <p:cNvSpPr/>
            <p:nvPr/>
          </p:nvSpPr>
          <p:spPr>
            <a:xfrm>
              <a:off x="2667000" y="4800600"/>
              <a:ext cx="6248400" cy="762000"/>
            </a:xfrm>
            <a:prstGeom prst="rect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২.১.২ - ছন্দ ঠিক রেখে প্রমিত উচ্চারণে ও স্বাভাবিক গতিতে কবিতা পড়তে পারবে।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Flowchart: Decision 13"/>
            <p:cNvSpPr/>
            <p:nvPr/>
          </p:nvSpPr>
          <p:spPr>
            <a:xfrm>
              <a:off x="457200" y="4876800"/>
              <a:ext cx="1828800" cy="533400"/>
            </a:xfrm>
            <a:prstGeom prst="flowChartDecision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পড়া</a:t>
              </a:r>
              <a:endPara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28600" y="5562600"/>
            <a:ext cx="8077200" cy="762000"/>
            <a:chOff x="609600" y="5791200"/>
            <a:chExt cx="8153400" cy="762000"/>
          </a:xfrm>
        </p:grpSpPr>
        <p:sp>
          <p:nvSpPr>
            <p:cNvPr id="11" name="Rectangle 10"/>
            <p:cNvSpPr/>
            <p:nvPr/>
          </p:nvSpPr>
          <p:spPr>
            <a:xfrm>
              <a:off x="2438400" y="5791200"/>
              <a:ext cx="6324600" cy="762000"/>
            </a:xfrm>
            <a:prstGeom prst="rect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২.১.২ –  কবিতাটি লিখতে পারবে।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Flowchart: Decision 14"/>
            <p:cNvSpPr/>
            <p:nvPr/>
          </p:nvSpPr>
          <p:spPr>
            <a:xfrm>
              <a:off x="609600" y="5867400"/>
              <a:ext cx="1828800" cy="533400"/>
            </a:xfrm>
            <a:prstGeom prst="flowChartDecision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লেখা</a:t>
              </a:r>
              <a:endPara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95401" y="228600"/>
            <a:ext cx="6477000" cy="1371600"/>
          </a:xfrm>
          <a:prstGeom prst="irregularSeal2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cap="all" dirty="0" err="1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549676"/>
            <a:ext cx="883919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none" spc="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en-US" sz="2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নিমতা</a:t>
            </a:r>
            <a:r>
              <a:rPr lang="en-US" sz="2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১৮৮২ </a:t>
            </a:r>
            <a:r>
              <a:rPr lang="en-US" sz="2400" b="1" cap="none" spc="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খ্রিষ্টাব্দের</a:t>
            </a:r>
            <a:r>
              <a:rPr lang="en-US" sz="2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১১ ই </a:t>
            </a:r>
            <a:r>
              <a:rPr lang="en-US" sz="2400" b="1" cap="none" spc="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ফ্রেরুয়ারি</a:t>
            </a:r>
            <a:r>
              <a:rPr lang="en-US" sz="2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সত্যেন্দ্রনাথ</a:t>
            </a:r>
            <a:r>
              <a:rPr lang="en-US" sz="2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দত্ত</a:t>
            </a:r>
            <a:r>
              <a:rPr lang="en-US" sz="2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ছন্দের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দোলা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ঝংকার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তাঁকে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“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ছন্দের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যাদুকর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“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হয়।তার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গ্রন্থগুলোর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“</a:t>
            </a:r>
            <a:r>
              <a:rPr lang="en-US" sz="2400" b="1" u="sng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কুহু</a:t>
            </a:r>
            <a:r>
              <a:rPr lang="en-US" sz="2400" b="1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ওকেকা“অভ্রআবীর“হসন্তিকা“উল্লেখযোগ্য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পালকির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কুহু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ওকেকা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কাব্যগন্থ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চল্লিশ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১৯২২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২৫ এ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ফেব্রুয়ারি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http://cms.somewhereinblog.net/ciu/image/133644/xlarge/?token_id=6d72ff391e79d928912957bcf8c888c7"/>
          <p:cNvPicPr>
            <a:picLocks noChangeAspect="1" noChangeArrowheads="1"/>
          </p:cNvPicPr>
          <p:nvPr/>
        </p:nvPicPr>
        <p:blipFill>
          <a:blip r:embed="rId3"/>
          <a:srcRect l="21941"/>
          <a:stretch>
            <a:fillRect/>
          </a:stretch>
        </p:blipFill>
        <p:spPr bwMode="auto">
          <a:xfrm>
            <a:off x="2438400" y="1676400"/>
            <a:ext cx="3524251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971800"/>
            <a:ext cx="8382000" cy="762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সত্যেন্দ্রনাথ         ন্দ্র = ন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+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     -চন্দ্র 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810000"/>
            <a:ext cx="8382000" cy="83820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দত্ত                           ত্ত =ত  + ত    -মত্ত                                                                                                          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495800"/>
            <a:ext cx="8382000" cy="990600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স্তব্ধ                          স্ত = স্ + ত     -সস্তা </a:t>
            </a:r>
          </a:p>
          <a:p>
            <a:pPr algn="just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ব্ধ = ব্+ধ       - বব্ধ </a:t>
            </a:r>
          </a:p>
          <a:p>
            <a:pPr algn="just"/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486400"/>
            <a:ext cx="8382000" cy="838200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যাচ্ছে চ্ছ= চ্ + ছ   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খাচ্ছে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172200"/>
            <a:ext cx="8382000" cy="68580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রৌদ্রে                         দ্র = দ্ + র   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নিদ্রা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flipH="1">
            <a:off x="1905000" y="3962400"/>
            <a:ext cx="304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1981200" y="6172200"/>
            <a:ext cx="228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533400" y="5715000"/>
            <a:ext cx="228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1981200" y="4572000"/>
            <a:ext cx="228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1905000" y="5029200"/>
            <a:ext cx="228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1447800" y="2971800"/>
            <a:ext cx="228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152400"/>
            <a:ext cx="8534400" cy="99060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উপস্থাপন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0" y="1676400"/>
            <a:ext cx="5029200" cy="914400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যুক্তবর্ণ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 flipH="1">
            <a:off x="2209800" y="3048000"/>
            <a:ext cx="685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2286000" y="3962400"/>
            <a:ext cx="838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>
            <a:off x="2286000" y="4572000"/>
            <a:ext cx="762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H="1">
            <a:off x="2362200" y="4953000"/>
            <a:ext cx="685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914400" y="5715000"/>
            <a:ext cx="609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H="1">
            <a:off x="2362200" y="6248400"/>
            <a:ext cx="685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2438400" y="457200"/>
            <a:ext cx="3886200" cy="1676400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209801"/>
            <a:ext cx="8686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ভিডিওর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933896"/>
              </p:ext>
            </p:extLst>
          </p:nvPr>
        </p:nvGraphicFramePr>
        <p:xfrm>
          <a:off x="3048000" y="4953000"/>
          <a:ext cx="178593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Packager Shell Object" showAsIcon="1" r:id="rId3" imgW="1785960" imgH="488520" progId="Package">
                  <p:embed/>
                </p:oleObj>
              </mc:Choice>
              <mc:Fallback>
                <p:oleObj name="Packager Shell Object" showAsIcon="1" r:id="rId3" imgW="1785960" imgH="48852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953000"/>
                        <a:ext cx="1785937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বিলুপ্তির পথে বাংলার ঐতিহ্যবাহী বাহন 'পালক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8556523" cy="44958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76600" y="4800600"/>
            <a:ext cx="31534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পালকি</a:t>
            </a:r>
            <a:r>
              <a:rPr lang="en-US" sz="6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6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!</a:t>
            </a:r>
            <a:endParaRPr lang="en-US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52800" y="5638800"/>
            <a:ext cx="31534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পালকি</a:t>
            </a:r>
            <a:r>
              <a:rPr lang="en-US" sz="6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6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!</a:t>
            </a:r>
            <a:endParaRPr lang="en-US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583</TotalTime>
  <Words>312</Words>
  <Application>Microsoft Office PowerPoint</Application>
  <PresentationFormat>On-screen Show (4:3)</PresentationFormat>
  <Paragraphs>73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</vt:lpstr>
      <vt:lpstr>Century Schoolbook</vt:lpstr>
      <vt:lpstr>NikoshBAN</vt:lpstr>
      <vt:lpstr>Times New Roman</vt:lpstr>
      <vt:lpstr>Wingdings</vt:lpstr>
      <vt:lpstr>Wingdings 2</vt:lpstr>
      <vt:lpstr>Oriel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SPACE</dc:creator>
  <cp:lastModifiedBy>kabir uddin</cp:lastModifiedBy>
  <cp:revision>129</cp:revision>
  <dcterms:created xsi:type="dcterms:W3CDTF">2006-08-16T00:00:00Z</dcterms:created>
  <dcterms:modified xsi:type="dcterms:W3CDTF">2020-09-15T20:49:20Z</dcterms:modified>
</cp:coreProperties>
</file>