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3" r:id="rId12"/>
    <p:sldId id="265" r:id="rId13"/>
    <p:sldId id="266" r:id="rId14"/>
    <p:sldId id="27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0-08-18T15:46:04.2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21826 8721 255 0,'0'0'0'0</inkml:trace>
  <inkml:trace contextRef="#ctx0" brushRef="#br0" timeOffset="1">25713 44498 255 0,'-187'-501'0'0,"-313"-1069"0"0,308 471 0 0,227 663 0 0,-70 57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A1B45F-206E-A74F-8117-523E12BE5928}"/>
              </a:ext>
            </a:extLst>
          </p:cNvPr>
          <p:cNvSpPr txBox="1"/>
          <p:nvPr/>
        </p:nvSpPr>
        <p:spPr>
          <a:xfrm>
            <a:off x="0" y="76200"/>
            <a:ext cx="92202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42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>
            <a:cxnSpLocks/>
          </p:cNvCxnSpPr>
          <p:nvPr/>
        </p:nvCxnSpPr>
        <p:spPr>
          <a:xfrm>
            <a:off x="563375" y="340080"/>
            <a:ext cx="4406304" cy="1771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546696" y="1142744"/>
            <a:ext cx="4409848" cy="6731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 flipH="1" flipV="1">
            <a:off x="546696" y="337848"/>
            <a:ext cx="3544" cy="4371753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/>
          <p:nvPr/>
        </p:nvSpPr>
        <p:spPr>
          <a:xfrm>
            <a:off x="636192" y="434858"/>
            <a:ext cx="90110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ব্যাপ্তি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537296" y="355558"/>
            <a:ext cx="1676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অবিচ্ছিন্ন শ্রেণি সীমা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(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3366096" y="378205"/>
            <a:ext cx="158336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(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46696" y="1652745"/>
            <a:ext cx="4482504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543152" y="2140075"/>
            <a:ext cx="4486048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43152" y="2547153"/>
            <a:ext cx="4486048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543152" y="2912708"/>
            <a:ext cx="4486048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20104" y="3336240"/>
            <a:ext cx="4436440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543152" y="3736350"/>
            <a:ext cx="4409848" cy="2156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543152" y="4159141"/>
            <a:ext cx="4486048" cy="1353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543152" y="4691900"/>
            <a:ext cx="4409848" cy="2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/>
          <p:cNvSpPr txBox="1"/>
          <p:nvPr/>
        </p:nvSpPr>
        <p:spPr>
          <a:xfrm>
            <a:off x="622896" y="1177184"/>
            <a:ext cx="914400" cy="3000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31-40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৪১-৫০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৫১-৬০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৬১-৭০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৭১-৮০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৮১-৯০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৯১-১০০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1540840" y="1152355"/>
            <a:ext cx="1672855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৫ -৪০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৫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৫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7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৫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7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৫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৫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৫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3383824" y="1211485"/>
            <a:ext cx="45720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10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3366096" y="1652745"/>
            <a:ext cx="45720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14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3366096" y="2111725"/>
            <a:ext cx="45720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19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8"/>
          <p:cNvSpPr txBox="1"/>
          <p:nvPr/>
        </p:nvSpPr>
        <p:spPr>
          <a:xfrm>
            <a:off x="3366096" y="2515255"/>
            <a:ext cx="45720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24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3339515" y="2883476"/>
            <a:ext cx="45720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16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30"/>
          <p:cNvSpPr txBox="1"/>
          <p:nvPr/>
        </p:nvSpPr>
        <p:spPr>
          <a:xfrm>
            <a:off x="3302302" y="3336240"/>
            <a:ext cx="45720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12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31"/>
          <p:cNvSpPr txBox="1"/>
          <p:nvPr/>
        </p:nvSpPr>
        <p:spPr>
          <a:xfrm>
            <a:off x="3312935" y="3759031"/>
            <a:ext cx="45720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"/>
            <a:r>
              <a:rPr lang="en-US" sz="2000" b="1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 flipH="1" flipV="1">
            <a:off x="1537296" y="337848"/>
            <a:ext cx="3544" cy="4371753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 flipH="1" flipV="1">
            <a:off x="3239078" y="361276"/>
            <a:ext cx="3544" cy="4371753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 flipH="1" flipV="1">
            <a:off x="4949456" y="346703"/>
            <a:ext cx="3544" cy="4371753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063836" y="207030"/>
            <a:ext cx="4114800" cy="12045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আয়তলেখ অংকনে নিম্নে সারণিঃ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8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-46592"/>
            <a:ext cx="9147464" cy="688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18509" y="4550899"/>
            <a:ext cx="758532" cy="11819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94514" y="2891427"/>
            <a:ext cx="609600" cy="28806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9319" y="3581694"/>
            <a:ext cx="609600" cy="21481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77041" y="3875591"/>
            <a:ext cx="609600" cy="18572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85510" y="3818962"/>
            <a:ext cx="609600" cy="19384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95110" y="4278173"/>
            <a:ext cx="609600" cy="1460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04710" y="4969973"/>
            <a:ext cx="609600" cy="77239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5400000">
            <a:off x="-1268328" y="2487529"/>
            <a:ext cx="3222456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গনসংখ্যা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129145" y="6400800"/>
            <a:ext cx="7904017" cy="57822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200" dirty="0" smtClean="0">
                <a:solidFill>
                  <a:srgbClr val="C00000"/>
                </a:solidFill>
              </a:rPr>
              <a:t>অবিচ্ছিন্ন শ্রেণি সীমা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41985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   </a:t>
            </a:r>
            <a:r>
              <a:rPr lang="bn-IN" sz="3600" dirty="0" smtClean="0">
                <a:solidFill>
                  <a:srgbClr val="002060"/>
                </a:solidFill>
              </a:rPr>
              <a:t>১০</a:t>
            </a:r>
            <a:r>
              <a:rPr lang="bn-IN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599" y="300134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</a:rPr>
              <a:t>২</a:t>
            </a:r>
            <a:r>
              <a:rPr lang="bn-IN" sz="3200" dirty="0" smtClean="0">
                <a:solidFill>
                  <a:srgbClr val="002060"/>
                </a:solidFill>
              </a:rPr>
              <a:t>০</a:t>
            </a:r>
            <a:r>
              <a:rPr lang="bn-IN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599" y="188186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</a:rPr>
              <a:t>৩</a:t>
            </a:r>
            <a:r>
              <a:rPr lang="bn-IN" sz="3200" dirty="0" smtClean="0">
                <a:solidFill>
                  <a:srgbClr val="002060"/>
                </a:solidFill>
              </a:rPr>
              <a:t>০</a:t>
            </a:r>
            <a:r>
              <a:rPr lang="bn-IN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199" y="7620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  </a:t>
            </a:r>
            <a:r>
              <a:rPr lang="bn-IN" sz="2800" dirty="0" smtClean="0">
                <a:solidFill>
                  <a:srgbClr val="002060"/>
                </a:solidFill>
              </a:rPr>
              <a:t>৪০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1" y="5881967"/>
            <a:ext cx="7772400" cy="5188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</a:rPr>
              <a:t>৩০.৫   ৪০.৫   ৫০.৫   ৬০.৫     ৭০.৫    ৮০.৫  ৯০.৫  ১০০.৫                                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>
            <a:off x="1295401" y="5246733"/>
            <a:ext cx="1295399" cy="129427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1" y="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9" name="Rectangle 8"/>
          <p:cNvSpPr/>
          <p:nvPr/>
        </p:nvSpPr>
        <p:spPr>
          <a:xfrm>
            <a:off x="9195955" y="5569803"/>
            <a:ext cx="64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X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523" y="5772051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0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3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829FE0-80FB-794F-AA36-9BA692B7EBEA}"/>
              </a:ext>
            </a:extLst>
          </p:cNvPr>
          <p:cNvSpPr txBox="1"/>
          <p:nvPr/>
        </p:nvSpPr>
        <p:spPr>
          <a:xfrm>
            <a:off x="1157071" y="152400"/>
            <a:ext cx="488496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1063809-0DDF-5449-9345-622A2BFD28AC}"/>
              </a:ext>
            </a:extLst>
          </p:cNvPr>
          <p:cNvSpPr txBox="1"/>
          <p:nvPr/>
        </p:nvSpPr>
        <p:spPr>
          <a:xfrm>
            <a:off x="0" y="5029200"/>
            <a:ext cx="91440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২৫, ৩৪, ২৫, ১৮, ৩০, ৪৫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50" y="1150373"/>
            <a:ext cx="504015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89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CC790C7-A4B5-5445-9F3D-FE437C79D67F}"/>
              </a:ext>
            </a:extLst>
          </p:cNvPr>
          <p:cNvSpPr/>
          <p:nvPr/>
        </p:nvSpPr>
        <p:spPr>
          <a:xfrm>
            <a:off x="228600" y="1305910"/>
            <a:ext cx="8915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১৮, ২৫, ২৫, ৩০, ৩৪, ৪৫</a:t>
            </a:r>
          </a:p>
          <a:p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       ২৫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সংখ্যাটিই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	</a:t>
            </a:r>
          </a:p>
          <a:p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GB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GB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829FE0-80FB-794F-AA36-9BA692B7EBEA}"/>
              </a:ext>
            </a:extLst>
          </p:cNvPr>
          <p:cNvSpPr txBox="1"/>
          <p:nvPr/>
        </p:nvSpPr>
        <p:spPr>
          <a:xfrm>
            <a:off x="1157071" y="152400"/>
            <a:ext cx="4884963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এর সমাধানঃ </a:t>
            </a:r>
            <a:endParaRPr lang="en-US" sz="4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5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3009AD-C1A8-4E3E-8475-C1438DCE674B}"/>
              </a:ext>
            </a:extLst>
          </p:cNvPr>
          <p:cNvSpPr txBox="1"/>
          <p:nvPr/>
        </p:nvSpPr>
        <p:spPr>
          <a:xfrm>
            <a:off x="801859" y="117980"/>
            <a:ext cx="2588455" cy="1015663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9EB4F4-8063-4A09-AA71-01EE8C096D20}"/>
              </a:ext>
            </a:extLst>
          </p:cNvPr>
          <p:cNvSpPr txBox="1"/>
          <p:nvPr/>
        </p:nvSpPr>
        <p:spPr>
          <a:xfrm>
            <a:off x="365760" y="1156340"/>
            <a:ext cx="759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(১,২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৩)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xmlns="" id="{E538B443-D391-4ED3-AACB-1060C1344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87854"/>
              </p:ext>
            </p:extLst>
          </p:nvPr>
        </p:nvGraphicFramePr>
        <p:xfrm>
          <a:off x="365760" y="1801163"/>
          <a:ext cx="81280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323284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1973096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9023077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729489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3200" b="1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60-70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457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63961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6936C9-0D08-4671-9ED4-FC9686995D94}"/>
              </a:ext>
            </a:extLst>
          </p:cNvPr>
          <p:cNvSpPr txBox="1"/>
          <p:nvPr/>
        </p:nvSpPr>
        <p:spPr>
          <a:xfrm>
            <a:off x="365760" y="3147388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্বিতীয়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0F50C5-E26D-4AAE-B695-D04CAF8D6536}"/>
              </a:ext>
            </a:extLst>
          </p:cNvPr>
          <p:cNvSpPr txBox="1"/>
          <p:nvPr/>
        </p:nvSpPr>
        <p:spPr>
          <a:xfrm>
            <a:off x="321994" y="3604226"/>
            <a:ext cx="115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DC6B46-5B60-431B-B519-D7E0260BB4E5}"/>
              </a:ext>
            </a:extLst>
          </p:cNvPr>
          <p:cNvSpPr txBox="1"/>
          <p:nvPr/>
        </p:nvSpPr>
        <p:spPr>
          <a:xfrm>
            <a:off x="3094892" y="3604226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55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C69C8C-2D91-464C-B48B-27A8A1D9C8DD}"/>
              </a:ext>
            </a:extLst>
          </p:cNvPr>
          <p:cNvSpPr txBox="1"/>
          <p:nvPr/>
        </p:nvSpPr>
        <p:spPr>
          <a:xfrm>
            <a:off x="5584092" y="3527336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AF79E3-640D-4EC8-BD1E-89A88FDA3BD5}"/>
              </a:ext>
            </a:extLst>
          </p:cNvPr>
          <p:cNvSpPr txBox="1"/>
          <p:nvPr/>
        </p:nvSpPr>
        <p:spPr>
          <a:xfrm>
            <a:off x="7762242" y="3527335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EB7165-45FC-47B7-B233-A8336BBEFFD2}"/>
              </a:ext>
            </a:extLst>
          </p:cNvPr>
          <p:cNvSpPr txBox="1"/>
          <p:nvPr/>
        </p:nvSpPr>
        <p:spPr>
          <a:xfrm>
            <a:off x="237588" y="4189001"/>
            <a:ext cx="315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২.উপাত্তটির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0414FD-1E75-4117-9118-A36E337E930D}"/>
              </a:ext>
            </a:extLst>
          </p:cNvPr>
          <p:cNvSpPr txBox="1"/>
          <p:nvPr/>
        </p:nvSpPr>
        <p:spPr>
          <a:xfrm>
            <a:off x="237587" y="4765055"/>
            <a:ext cx="165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58.67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18521D-0ED4-495D-9BB8-83E81E9B2C88}"/>
              </a:ext>
            </a:extLst>
          </p:cNvPr>
          <p:cNvSpPr txBox="1"/>
          <p:nvPr/>
        </p:nvSpPr>
        <p:spPr>
          <a:xfrm>
            <a:off x="3058942" y="4765054"/>
            <a:ext cx="165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56.33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8E9185-B179-4F01-8E6D-0BE8B529316D}"/>
              </a:ext>
            </a:extLst>
          </p:cNvPr>
          <p:cNvSpPr txBox="1"/>
          <p:nvPr/>
        </p:nvSpPr>
        <p:spPr>
          <a:xfrm>
            <a:off x="5584092" y="4765053"/>
            <a:ext cx="165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60.67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4714FE-8E4D-4E76-B4EF-A4E0D4E5DA56}"/>
              </a:ext>
            </a:extLst>
          </p:cNvPr>
          <p:cNvSpPr txBox="1"/>
          <p:nvPr/>
        </p:nvSpPr>
        <p:spPr>
          <a:xfrm>
            <a:off x="7602231" y="4765055"/>
            <a:ext cx="161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61.67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FDED5-46CC-45C4-BF4E-B72C1523DA01}"/>
              </a:ext>
            </a:extLst>
          </p:cNvPr>
          <p:cNvSpPr txBox="1"/>
          <p:nvPr/>
        </p:nvSpPr>
        <p:spPr>
          <a:xfrm>
            <a:off x="379828" y="5934605"/>
            <a:ext cx="115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CC35810-BF64-4212-B3E7-7F4742FB1B41}"/>
              </a:ext>
            </a:extLst>
          </p:cNvPr>
          <p:cNvSpPr txBox="1"/>
          <p:nvPr/>
        </p:nvSpPr>
        <p:spPr>
          <a:xfrm>
            <a:off x="3152726" y="5934605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8429BC2-7E5D-4D32-BAEE-32F44806E4DE}"/>
              </a:ext>
            </a:extLst>
          </p:cNvPr>
          <p:cNvSpPr txBox="1"/>
          <p:nvPr/>
        </p:nvSpPr>
        <p:spPr>
          <a:xfrm>
            <a:off x="5641926" y="5857715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EB0D72-ACE3-4799-959F-FCBD71E7D957}"/>
              </a:ext>
            </a:extLst>
          </p:cNvPr>
          <p:cNvSpPr txBox="1"/>
          <p:nvPr/>
        </p:nvSpPr>
        <p:spPr>
          <a:xfrm>
            <a:off x="7820076" y="5857714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11ECDB-DFF0-4C30-822F-6C120BBB52DD}"/>
              </a:ext>
            </a:extLst>
          </p:cNvPr>
          <p:cNvSpPr txBox="1"/>
          <p:nvPr/>
        </p:nvSpPr>
        <p:spPr>
          <a:xfrm>
            <a:off x="237587" y="5358551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69500E9-4FB6-4B96-8785-F6E3D8270698}"/>
                  </a:ext>
                </a:extLst>
              </p:cNvPr>
              <p:cNvSpPr txBox="1"/>
              <p:nvPr/>
            </p:nvSpPr>
            <p:spPr>
              <a:xfrm>
                <a:off x="2593145" y="3552769"/>
                <a:ext cx="683065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69500E9-4FB6-4B96-8785-F6E3D8270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145" y="3552769"/>
                <a:ext cx="683065" cy="621580"/>
              </a:xfrm>
              <a:prstGeom prst="rect">
                <a:avLst/>
              </a:prstGeom>
              <a:blipFill rotWithShape="1">
                <a:blip r:embed="rId2"/>
                <a:stretch>
                  <a:fillRect t="-5882" r="-19643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EBD9E610-E45F-41B8-8F5A-9E1770F46194}"/>
                  </a:ext>
                </a:extLst>
              </p:cNvPr>
              <p:cNvSpPr txBox="1"/>
              <p:nvPr/>
            </p:nvSpPr>
            <p:spPr>
              <a:xfrm>
                <a:off x="2514210" y="4782497"/>
                <a:ext cx="719015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BD9E610-E45F-41B8-8F5A-9E1770F46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10" y="4782497"/>
                <a:ext cx="719015" cy="621580"/>
              </a:xfrm>
              <a:prstGeom prst="rect">
                <a:avLst/>
              </a:prstGeom>
              <a:blipFill rotWithShape="1">
                <a:blip r:embed="rId3"/>
                <a:stretch>
                  <a:fillRect t="-5941" r="-16102" b="-3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3F03165-7395-40C3-B612-9BBEAF43DE90}"/>
                  </a:ext>
                </a:extLst>
              </p:cNvPr>
              <p:cNvSpPr txBox="1"/>
              <p:nvPr/>
            </p:nvSpPr>
            <p:spPr>
              <a:xfrm>
                <a:off x="7369909" y="5839311"/>
                <a:ext cx="476740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F03165-7395-40C3-B612-9BBEAF43D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909" y="5839311"/>
                <a:ext cx="476740" cy="621580"/>
              </a:xfrm>
              <a:prstGeom prst="rect">
                <a:avLst/>
              </a:prstGeom>
              <a:blipFill rotWithShape="1">
                <a:blip r:embed="rId4"/>
                <a:stretch>
                  <a:fillRect t="-5882" r="-48718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56B070D-2826-449D-BDBD-87DDA1E0769B}"/>
              </a:ext>
            </a:extLst>
          </p:cNvPr>
          <p:cNvSpPr txBox="1"/>
          <p:nvPr/>
        </p:nvSpPr>
        <p:spPr>
          <a:xfrm>
            <a:off x="5458065" y="415510"/>
            <a:ext cx="2252869" cy="58477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য়: 3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7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C13455-195B-2749-8079-48137640C413}"/>
              </a:ext>
            </a:extLst>
          </p:cNvPr>
          <p:cNvSpPr txBox="1"/>
          <p:nvPr/>
        </p:nvSpPr>
        <p:spPr>
          <a:xfrm>
            <a:off x="322191" y="1760207"/>
            <a:ext cx="8845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৪, ৬, ৮, ২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	ক)  ৪ 		খ) ৫		গ) ৬		 ঘ) ৭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9F0964F-2B22-C04E-84D4-2508F965FF07}"/>
              </a:ext>
            </a:extLst>
          </p:cNvPr>
          <p:cNvSpPr/>
          <p:nvPr/>
        </p:nvSpPr>
        <p:spPr>
          <a:xfrm>
            <a:off x="498532" y="3147748"/>
            <a:ext cx="8493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 ৩, ৭,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৫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ধ্যক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	ক)  ২ 		খ) ৩		গ) ৪		 ঘ) ৫</a:t>
            </a:r>
            <a:endParaRPr lang="en-US" sz="4000" b="1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650CBE36-A492-7448-AC90-FF47AAA0F359}"/>
              </a:ext>
            </a:extLst>
          </p:cNvPr>
          <p:cNvSpPr/>
          <p:nvPr/>
        </p:nvSpPr>
        <p:spPr>
          <a:xfrm>
            <a:off x="3618663" y="2398507"/>
            <a:ext cx="943872" cy="691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5D99138-575B-9648-B96A-5D098CD78251}"/>
              </a:ext>
            </a:extLst>
          </p:cNvPr>
          <p:cNvSpPr/>
          <p:nvPr/>
        </p:nvSpPr>
        <p:spPr>
          <a:xfrm>
            <a:off x="5840139" y="4401242"/>
            <a:ext cx="778979" cy="6854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3CF09F-A99C-41F9-8F71-7805A0AF6E8A}"/>
              </a:ext>
            </a:extLst>
          </p:cNvPr>
          <p:cNvSpPr txBox="1"/>
          <p:nvPr/>
        </p:nvSpPr>
        <p:spPr>
          <a:xfrm>
            <a:off x="609600" y="32657"/>
            <a:ext cx="3233530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6FC225-CD6C-43FC-9B78-201C7BC9A04D}"/>
              </a:ext>
            </a:extLst>
          </p:cNvPr>
          <p:cNvSpPr txBox="1"/>
          <p:nvPr/>
        </p:nvSpPr>
        <p:spPr>
          <a:xfrm>
            <a:off x="52304" y="2740646"/>
            <a:ext cx="391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xmlns="" id="{6ED32F52-FCE3-42A1-B593-95101E4DF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840881"/>
              </p:ext>
            </p:extLst>
          </p:nvPr>
        </p:nvGraphicFramePr>
        <p:xfrm>
          <a:off x="66775" y="3581400"/>
          <a:ext cx="9229625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1025">
                  <a:extLst>
                    <a:ext uri="{9D8B030D-6E8A-4147-A177-3AD203B41FA5}">
                      <a16:colId xmlns:a16="http://schemas.microsoft.com/office/drawing/2014/main" xmlns="" val="286969431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82393001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50285485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422224932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30912703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63257463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27549247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413422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21-30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31-40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51-60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61-70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71-80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81-90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527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88957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452D1A-E3D2-4950-83A7-BE6AFEA3F221}"/>
              </a:ext>
            </a:extLst>
          </p:cNvPr>
          <p:cNvSpPr txBox="1"/>
          <p:nvPr/>
        </p:nvSpPr>
        <p:spPr>
          <a:xfrm>
            <a:off x="828159" y="5102709"/>
            <a:ext cx="5261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্রেণির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657"/>
            <a:ext cx="4800600" cy="357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28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UF\Desktop\pic contin\সেন্টমার্টিন 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7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876800"/>
            <a:ext cx="7924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/>
                </a:solidFill>
              </a:rPr>
              <a:t> </a:t>
            </a:r>
            <a:endParaRPr lang="en-US" sz="4400" b="1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6718" y="1143000"/>
            <a:ext cx="4953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</a:rPr>
              <a:t>সকলকে  ধন্যবাদ 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1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45" y="163357"/>
            <a:ext cx="1992355" cy="2694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7563" y="27708"/>
            <a:ext cx="495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2892641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 (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50মিনিট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67400" y="1437840"/>
            <a:ext cx="40727" cy="40475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40674" y="2074681"/>
            <a:ext cx="41748" cy="2805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2043154"/>
            <a:ext cx="34650" cy="28369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4DD55E8-2DA8-F04D-9145-BFB9C2CEBAB2}"/>
              </a:ext>
            </a:extLst>
          </p:cNvPr>
          <p:cNvSpPr txBox="1">
            <a:spLocks/>
          </p:cNvSpPr>
          <p:nvPr/>
        </p:nvSpPr>
        <p:spPr>
          <a:xfrm>
            <a:off x="46768" y="2286000"/>
            <a:ext cx="8905541" cy="34737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41" y="4022866"/>
            <a:ext cx="6023067" cy="312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60" y="1"/>
            <a:ext cx="5162101" cy="534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88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45" y="340817"/>
            <a:ext cx="8853055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52401" y="4502469"/>
            <a:ext cx="8839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599" y="5486400"/>
            <a:ext cx="3972935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MARUF\Desktop\pic contin\পরিসখ্যান পিক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7" y="1007930"/>
            <a:ext cx="7772400" cy="316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48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5724"/>
            <a:ext cx="778345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82" y="1291069"/>
            <a:ext cx="9273915" cy="5444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5842" y="1291069"/>
            <a:ext cx="7970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2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E6C8AA-12BF-7F42-A246-266C2C9E28A7}"/>
              </a:ext>
            </a:extLst>
          </p:cNvPr>
          <p:cNvSpPr txBox="1"/>
          <p:nvPr/>
        </p:nvSpPr>
        <p:spPr>
          <a:xfrm>
            <a:off x="377425" y="1412482"/>
            <a:ext cx="649563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E53BBF-7CCB-7C43-B8EB-82EF8149C691}"/>
              </a:ext>
            </a:extLst>
          </p:cNvPr>
          <p:cNvSpPr txBox="1"/>
          <p:nvPr/>
        </p:nvSpPr>
        <p:spPr>
          <a:xfrm>
            <a:off x="-54935" y="2076565"/>
            <a:ext cx="9582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১।  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প্রচুরক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শ্রেণি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নিয়ে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মধ্যক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নির্ণয়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করতে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7F9667-77A6-444E-A036-68DA30366F6C}"/>
              </a:ext>
            </a:extLst>
          </p:cNvPr>
          <p:cNvSpPr txBox="1"/>
          <p:nvPr/>
        </p:nvSpPr>
        <p:spPr>
          <a:xfrm>
            <a:off x="0" y="2932658"/>
            <a:ext cx="1058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4DBB0B-696C-CA41-A803-9C829DE0EFB0}"/>
              </a:ext>
            </a:extLst>
          </p:cNvPr>
          <p:cNvSpPr/>
          <p:nvPr/>
        </p:nvSpPr>
        <p:spPr>
          <a:xfrm>
            <a:off x="0" y="3834917"/>
            <a:ext cx="9757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3C08E14-17AC-1943-8B21-8E87BE002D01}"/>
              </a:ext>
            </a:extLst>
          </p:cNvPr>
          <p:cNvSpPr txBox="1"/>
          <p:nvPr/>
        </p:nvSpPr>
        <p:spPr>
          <a:xfrm>
            <a:off x="2599198" y="301445"/>
            <a:ext cx="455916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06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C1561B-83BB-6741-9045-BA08843F7F5B}"/>
              </a:ext>
            </a:extLst>
          </p:cNvPr>
          <p:cNvSpPr txBox="1"/>
          <p:nvPr/>
        </p:nvSpPr>
        <p:spPr>
          <a:xfrm>
            <a:off x="1" y="381000"/>
            <a:ext cx="97535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u="sng" dirty="0" err="1"/>
              <a:t>প্রশ্নঃ</a:t>
            </a:r>
            <a:r>
              <a:rPr lang="en-GB" sz="2800" dirty="0"/>
              <a:t>  </a:t>
            </a:r>
          </a:p>
          <a:p>
            <a:pPr algn="l"/>
            <a:r>
              <a:rPr lang="en-GB" sz="2800" dirty="0" smtClean="0"/>
              <a:t> </a:t>
            </a:r>
            <a:r>
              <a:rPr lang="en-GB" sz="2800" dirty="0" err="1"/>
              <a:t>স্কুলের</a:t>
            </a:r>
            <a:r>
              <a:rPr lang="en-GB" sz="2800" dirty="0"/>
              <a:t>  ১০০ </a:t>
            </a:r>
            <a:r>
              <a:rPr lang="en-GB" sz="2800" dirty="0" err="1"/>
              <a:t>জন</a:t>
            </a:r>
            <a:r>
              <a:rPr lang="en-GB" sz="2800" dirty="0"/>
              <a:t>  </a:t>
            </a:r>
            <a:r>
              <a:rPr lang="en-GB" sz="2800" dirty="0" err="1"/>
              <a:t>পরীক্ষার্থীর</a:t>
            </a:r>
            <a:r>
              <a:rPr lang="en-GB" sz="2800" dirty="0"/>
              <a:t> </a:t>
            </a:r>
            <a:r>
              <a:rPr lang="en-GB" sz="2800" dirty="0" err="1"/>
              <a:t>গণিতে</a:t>
            </a:r>
            <a:r>
              <a:rPr lang="en-GB" sz="2800" dirty="0"/>
              <a:t> </a:t>
            </a:r>
            <a:r>
              <a:rPr lang="en-GB" sz="2800" dirty="0" err="1"/>
              <a:t>প্রাপ্ত</a:t>
            </a:r>
            <a:r>
              <a:rPr lang="en-GB" sz="2800" dirty="0"/>
              <a:t> </a:t>
            </a:r>
            <a:r>
              <a:rPr lang="en-GB" sz="2800" dirty="0" err="1"/>
              <a:t>নম্বরের</a:t>
            </a:r>
            <a:r>
              <a:rPr lang="en-GB" sz="2800" dirty="0"/>
              <a:t> </a:t>
            </a:r>
            <a:r>
              <a:rPr lang="en-GB" sz="2800" dirty="0" err="1"/>
              <a:t>একটি</a:t>
            </a:r>
            <a:r>
              <a:rPr lang="en-GB" sz="2800" dirty="0"/>
              <a:t> </a:t>
            </a:r>
            <a:r>
              <a:rPr lang="en-GB" sz="2800" dirty="0" err="1"/>
              <a:t>সারণি</a:t>
            </a:r>
            <a:r>
              <a:rPr lang="en-GB" sz="2800" dirty="0"/>
              <a:t> </a:t>
            </a:r>
            <a:r>
              <a:rPr lang="en-GB" sz="2800" dirty="0" err="1"/>
              <a:t>দেওয়া</a:t>
            </a:r>
            <a:r>
              <a:rPr lang="en-GB" sz="2800" dirty="0"/>
              <a:t> </a:t>
            </a:r>
            <a:r>
              <a:rPr lang="en-GB" sz="2800" dirty="0" err="1"/>
              <a:t>হলঃ</a:t>
            </a:r>
            <a:r>
              <a:rPr lang="en-GB" sz="2800" dirty="0"/>
              <a:t>   </a:t>
            </a:r>
          </a:p>
          <a:p>
            <a:pPr algn="l"/>
            <a:endParaRPr lang="en-GB" sz="3600" b="1" dirty="0">
              <a:solidFill>
                <a:srgbClr val="00B050"/>
              </a:solidFill>
            </a:endParaRPr>
          </a:p>
          <a:p>
            <a:pPr algn="l"/>
            <a:endParaRPr lang="en-GB" sz="3600" b="1" dirty="0">
              <a:solidFill>
                <a:srgbClr val="7030A0"/>
              </a:solidFill>
            </a:endParaRPr>
          </a:p>
          <a:p>
            <a:pPr algn="l"/>
            <a:endParaRPr lang="bn-IN" sz="2800" b="1" dirty="0" smtClean="0">
              <a:solidFill>
                <a:srgbClr val="7030A0"/>
              </a:solidFill>
            </a:endParaRPr>
          </a:p>
          <a:p>
            <a:pPr algn="l"/>
            <a:endParaRPr lang="bn-IN" sz="2800" b="1" dirty="0" smtClean="0">
              <a:solidFill>
                <a:srgbClr val="7030A0"/>
              </a:solidFill>
            </a:endParaRPr>
          </a:p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(</a:t>
            </a:r>
            <a:r>
              <a:rPr lang="en-GB" sz="2400" dirty="0">
                <a:solidFill>
                  <a:srgbClr val="7030A0"/>
                </a:solidFill>
              </a:rPr>
              <a:t>ক)  </a:t>
            </a:r>
            <a:r>
              <a:rPr lang="en-GB" sz="2400" dirty="0" err="1">
                <a:solidFill>
                  <a:srgbClr val="7030A0"/>
                </a:solidFill>
              </a:rPr>
              <a:t>প্রচুর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শ্রেণি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উল্লেখপূর্বক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মধ্যক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নির্ণয়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কর</a:t>
            </a:r>
            <a:r>
              <a:rPr lang="en-GB" sz="2400" dirty="0" smtClean="0">
                <a:solidFill>
                  <a:srgbClr val="7030A0"/>
                </a:solidFill>
              </a:rPr>
              <a:t>।</a:t>
            </a:r>
            <a:endParaRPr lang="bn-IN" sz="2400" dirty="0" smtClean="0">
              <a:solidFill>
                <a:srgbClr val="7030A0"/>
              </a:solidFill>
            </a:endParaRPr>
          </a:p>
          <a:p>
            <a:pPr algn="l"/>
            <a:endParaRPr lang="en-GB" sz="2800" dirty="0">
              <a:solidFill>
                <a:srgbClr val="7030A0"/>
              </a:solidFill>
            </a:endParaRPr>
          </a:p>
          <a:p>
            <a:pPr algn="l"/>
            <a:r>
              <a:rPr lang="en-GB" sz="2800" dirty="0">
                <a:solidFill>
                  <a:srgbClr val="7030A0"/>
                </a:solidFill>
              </a:rPr>
              <a:t>(খ)  </a:t>
            </a:r>
            <a:r>
              <a:rPr lang="en-GB" sz="2800" dirty="0" err="1">
                <a:solidFill>
                  <a:srgbClr val="7030A0"/>
                </a:solidFill>
              </a:rPr>
              <a:t>সারণি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হতে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গড়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নির্ণয়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কর</a:t>
            </a:r>
            <a:r>
              <a:rPr lang="en-GB" sz="2800" dirty="0">
                <a:solidFill>
                  <a:srgbClr val="7030A0"/>
                </a:solidFill>
              </a:rPr>
              <a:t>। </a:t>
            </a:r>
            <a:endParaRPr lang="bn-IN" sz="2800" dirty="0" smtClean="0">
              <a:solidFill>
                <a:srgbClr val="7030A0"/>
              </a:solidFill>
            </a:endParaRPr>
          </a:p>
          <a:p>
            <a:pPr algn="l"/>
            <a:endParaRPr lang="en-GB" sz="2800" b="1" dirty="0">
              <a:solidFill>
                <a:srgbClr val="7030A0"/>
              </a:solidFill>
            </a:endParaRPr>
          </a:p>
          <a:p>
            <a:pPr algn="l"/>
            <a:r>
              <a:rPr lang="en-GB" sz="2800" b="1" dirty="0">
                <a:solidFill>
                  <a:srgbClr val="7030A0"/>
                </a:solidFill>
              </a:rPr>
              <a:t>(গ)  </a:t>
            </a:r>
            <a:r>
              <a:rPr lang="en-GB" sz="2800" dirty="0" err="1">
                <a:solidFill>
                  <a:srgbClr val="7030A0"/>
                </a:solidFill>
              </a:rPr>
              <a:t>বিবরণসহ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প্রদত্ত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উপাত্তের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আয়তলেখ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আঁক</a:t>
            </a:r>
            <a:r>
              <a:rPr lang="en-GB" sz="2800" dirty="0">
                <a:solidFill>
                  <a:srgbClr val="7030A0"/>
                </a:solidFill>
              </a:rPr>
              <a:t>।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DC3A884E-9A13-4848-A03D-481AF791FDED}"/>
                  </a:ext>
                </a:extLst>
              </p14:cNvPr>
              <p14:cNvContentPartPr/>
              <p14:nvPr/>
            </p14:nvContentPartPr>
            <p14:xfrm>
              <a:off x="7857360" y="3139560"/>
              <a:ext cx="1399680" cy="1288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C3A884E-9A13-4848-A03D-481AF791FD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0800" y="3123000"/>
                <a:ext cx="1432800" cy="129132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BA4F07E7-A920-7B49-9477-98C0E45A1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5670"/>
              </p:ext>
            </p:extLst>
          </p:nvPr>
        </p:nvGraphicFramePr>
        <p:xfrm>
          <a:off x="34637" y="2082642"/>
          <a:ext cx="9261763" cy="1056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4563">
                  <a:extLst>
                    <a:ext uri="{9D8B030D-6E8A-4147-A177-3AD203B41FA5}">
                      <a16:colId xmlns="" xmlns:a16="http://schemas.microsoft.com/office/drawing/2014/main" val="342052848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3482847666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4141148997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323590675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3166121323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59214542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434297165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987853587"/>
                    </a:ext>
                  </a:extLst>
                </a:gridCol>
              </a:tblGrid>
              <a:tr h="528459">
                <a:tc>
                  <a:txBody>
                    <a:bodyPr/>
                    <a:lstStyle/>
                    <a:p>
                      <a:pPr algn="ctr"/>
                      <a:r>
                        <a:rPr lang="en-GB" b="0" dirty="0" err="1"/>
                        <a:t>প্রাপ্ত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নম্বর</a:t>
                      </a:r>
                      <a:r>
                        <a:rPr lang="en-GB" b="0" dirty="0"/>
                        <a:t> 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৩১ – ৩৫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৩৬ – ৪০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৪১ – ৪৫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৪৬ – ৫০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৫১ – ৫৫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৫৬ – ৬০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৬১ – ৭০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61472714"/>
                  </a:ext>
                </a:extLst>
              </a:tr>
              <a:tr h="528459">
                <a:tc>
                  <a:txBody>
                    <a:bodyPr/>
                    <a:lstStyle/>
                    <a:p>
                      <a:pPr algn="ctr"/>
                      <a:r>
                        <a:rPr lang="en-GB" b="0" dirty="0" err="1"/>
                        <a:t>গণসংখ্যা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১০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১৪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১৯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২৪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১৬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১২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৫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7316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51398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4D3069A-502C-EB4E-B77A-289AEBF6FB09}"/>
              </a:ext>
            </a:extLst>
          </p:cNvPr>
          <p:cNvSpPr/>
          <p:nvPr/>
        </p:nvSpPr>
        <p:spPr>
          <a:xfrm>
            <a:off x="304800" y="627803"/>
            <a:ext cx="41361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GB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সমাধানঃ</a:t>
            </a:r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 ক - </a:t>
            </a:r>
            <a:r>
              <a:rPr lang="en-GB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নং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360F562-71BC-0B4C-B36E-B710FACE97A4}"/>
              </a:ext>
            </a:extLst>
          </p:cNvPr>
          <p:cNvSpPr/>
          <p:nvPr/>
        </p:nvSpPr>
        <p:spPr>
          <a:xfrm>
            <a:off x="0" y="13499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সারণিতে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২৪,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৪৬ – ৫০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৪৬ – ৫০। </a:t>
            </a:r>
          </a:p>
          <a:p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(৪৬ + ৫০) ÷ ২ </a:t>
            </a:r>
          </a:p>
          <a:p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   = ৯৬ ÷ ২ </a:t>
            </a:r>
          </a:p>
          <a:p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   = ৪৮</a:t>
            </a:r>
          </a:p>
          <a:p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	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৪৮  (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 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2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8F97C95-D76D-4C46-909B-A1782DD72F5B}"/>
              </a:ext>
            </a:extLst>
          </p:cNvPr>
          <p:cNvSpPr/>
          <p:nvPr/>
        </p:nvSpPr>
        <p:spPr>
          <a:xfrm>
            <a:off x="-34636" y="33113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সমাধানঃ</a:t>
            </a:r>
            <a:r>
              <a:rPr lang="en-GB" sz="24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 (খ – </a:t>
            </a:r>
            <a:r>
              <a:rPr lang="en-GB" sz="24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নং</a:t>
            </a:r>
            <a:r>
              <a:rPr lang="en-GB" sz="24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)   </a:t>
            </a:r>
            <a:r>
              <a:rPr lang="en-GB" sz="24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নিম্নে</a:t>
            </a:r>
            <a:r>
              <a:rPr lang="en-GB" sz="24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4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গড়</a:t>
            </a:r>
            <a:r>
              <a:rPr lang="en-GB" sz="24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4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নির্ণয়ের</a:t>
            </a:r>
            <a:r>
              <a:rPr lang="en-GB" sz="24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4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সারণি</a:t>
            </a:r>
            <a:r>
              <a:rPr lang="en-GB" sz="24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4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তৈরি</a:t>
            </a:r>
            <a:r>
              <a:rPr lang="en-GB" sz="24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4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করা</a:t>
            </a:r>
            <a:r>
              <a:rPr lang="en-GB" sz="24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4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হলোঃ</a:t>
            </a:r>
            <a:endParaRPr lang="en-US" sz="2400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6A796650-C1A4-C744-9D4D-C25DBB353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73676"/>
              </p:ext>
            </p:extLst>
          </p:nvPr>
        </p:nvGraphicFramePr>
        <p:xfrm>
          <a:off x="-34636" y="914400"/>
          <a:ext cx="9144000" cy="6099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454186468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639489447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665511291"/>
                    </a:ext>
                  </a:extLst>
                </a:gridCol>
                <a:gridCol w="3429000">
                  <a:extLst>
                    <a:ext uri="{9D8B030D-6E8A-4147-A177-3AD203B41FA5}">
                      <a16:colId xmlns="" xmlns:a16="http://schemas.microsoft.com/office/drawing/2014/main" val="359603599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err="1">
                          <a:solidFill>
                            <a:srgbClr val="00B0F0"/>
                          </a:solidFill>
                        </a:rPr>
                        <a:t>প্রাপ্ত</a:t>
                      </a:r>
                      <a:r>
                        <a:rPr lang="en-GB" sz="3200" b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GB" sz="3200" b="0" dirty="0" err="1">
                          <a:solidFill>
                            <a:srgbClr val="00B0F0"/>
                          </a:solidFill>
                        </a:rPr>
                        <a:t>নম্বর</a:t>
                      </a:r>
                      <a:r>
                        <a:rPr lang="en-GB" sz="3200" b="0" dirty="0">
                          <a:solidFill>
                            <a:srgbClr val="00B0F0"/>
                          </a:solidFill>
                        </a:rPr>
                        <a:t>  </a:t>
                      </a:r>
                      <a:endParaRPr lang="en-US" sz="3200" b="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rgbClr val="7030A0"/>
                          </a:solidFill>
                        </a:rPr>
                        <a:t>শ্রেণি</a:t>
                      </a:r>
                      <a:r>
                        <a:rPr lang="en-GB" sz="2800" b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2800" b="0" dirty="0" err="1">
                          <a:solidFill>
                            <a:srgbClr val="7030A0"/>
                          </a:solidFill>
                        </a:rPr>
                        <a:t>মধ্যমান</a:t>
                      </a:r>
                      <a:endParaRPr lang="en-US" sz="2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err="1">
                          <a:solidFill>
                            <a:srgbClr val="0070C0"/>
                          </a:solidFill>
                        </a:rPr>
                        <a:t>গণসংখ্যা</a:t>
                      </a:r>
                      <a:endParaRPr lang="en-US" sz="32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7030A0"/>
                          </a:solidFill>
                        </a:rPr>
                        <a:t>(</a:t>
                      </a:r>
                      <a:r>
                        <a:rPr lang="en-GB" sz="2000" b="0" dirty="0" err="1">
                          <a:solidFill>
                            <a:srgbClr val="7030A0"/>
                          </a:solidFill>
                        </a:rPr>
                        <a:t>শ্রেণি</a:t>
                      </a:r>
                      <a:r>
                        <a:rPr lang="en-GB" sz="2000" b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rgbClr val="7030A0"/>
                          </a:solidFill>
                        </a:rPr>
                        <a:t>মধ্যমান</a:t>
                      </a:r>
                      <a:r>
                        <a:rPr lang="en-GB" sz="2000" b="0" dirty="0">
                          <a:solidFill>
                            <a:srgbClr val="7030A0"/>
                          </a:solidFill>
                        </a:rPr>
                        <a:t> × </a:t>
                      </a:r>
                      <a:r>
                        <a:rPr lang="en-GB" sz="2000" b="0" dirty="0" err="1">
                          <a:solidFill>
                            <a:srgbClr val="7030A0"/>
                          </a:solidFill>
                        </a:rPr>
                        <a:t>গণসংখ্যা</a:t>
                      </a:r>
                      <a:r>
                        <a:rPr lang="en-GB" sz="2000" b="0" dirty="0">
                          <a:solidFill>
                            <a:srgbClr val="7030A0"/>
                          </a:solidFill>
                        </a:rPr>
                        <a:t>) </a:t>
                      </a:r>
                      <a:r>
                        <a:rPr lang="en-GB" sz="2000" b="0" dirty="0" err="1">
                          <a:solidFill>
                            <a:srgbClr val="7030A0"/>
                          </a:solidFill>
                        </a:rPr>
                        <a:t>এর</a:t>
                      </a:r>
                      <a:r>
                        <a:rPr lang="en-GB" sz="2000" b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rgbClr val="7030A0"/>
                          </a:solidFill>
                        </a:rPr>
                        <a:t>সমষ্টি</a:t>
                      </a:r>
                      <a:r>
                        <a:rPr lang="en-GB" sz="2000" b="0" dirty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63747308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৩১ – ৩৫ 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৩৩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১০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/>
                        <a:t>‌‌‌‌‌৩৩ × ১০ = ৩৩০</a:t>
                      </a:r>
                      <a:endParaRPr lang="en-US" sz="3200" b="1" dirty="0" smtClean="0"/>
                    </a:p>
                    <a:p>
                      <a:pPr algn="l"/>
                      <a:endParaRPr 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5872772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৩৬ – ৪০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৩৮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১৪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৫৩২</a:t>
                      </a:r>
                      <a:endParaRPr 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32712261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৪১ – ৪৫ 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৪৩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১৯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৮১৭</a:t>
                      </a:r>
                      <a:endParaRPr 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99055029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৪৬ – ৫০ 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৪৮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২৪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১১৫২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6549258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৫১ – ৬৫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৫৩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১৬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৮৪৮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46847571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৫৬ – ৬০ 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৫৮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১২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৬৯৬</a:t>
                      </a:r>
                      <a:endParaRPr 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17287931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৬১ – ৬৫ 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৬৩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৫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৩১৫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31355764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n = ১০০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err="1"/>
                        <a:t>সমষ্টি</a:t>
                      </a:r>
                      <a:r>
                        <a:rPr lang="en-GB" sz="3200" b="0" dirty="0"/>
                        <a:t>  </a:t>
                      </a:r>
                      <a:r>
                        <a:rPr lang="en-GB" sz="3200" b="1" dirty="0"/>
                        <a:t>= </a:t>
                      </a:r>
                      <a:r>
                        <a:rPr lang="en-GB" sz="3200" b="1" dirty="0" smtClean="0"/>
                        <a:t>৪৬৯০</a:t>
                      </a:r>
                      <a:endParaRPr 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99195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55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906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  <a:p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এখানে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,</a:t>
            </a:r>
          </a:p>
          <a:p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শ্রেণি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মধ্যমান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×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গণসংখ্যা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)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এর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সমষ্টি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= ৪৬৯০</a:t>
            </a:r>
          </a:p>
          <a:p>
            <a:endPara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  <a:p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এবং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মোট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গণসংখ্যা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= ১০০</a:t>
            </a:r>
          </a:p>
          <a:p>
            <a:endPara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  <a:p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আমরা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জানি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,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68C7071B-166F-F548-B651-F9957A463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6117"/>
            <a:ext cx="6705600" cy="41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686</Words>
  <Application>Microsoft Office PowerPoint</Application>
  <PresentationFormat>On-screen Show (4:3)</PresentationFormat>
  <Paragraphs>197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50</cp:revision>
  <dcterms:created xsi:type="dcterms:W3CDTF">2006-08-16T00:00:00Z</dcterms:created>
  <dcterms:modified xsi:type="dcterms:W3CDTF">2020-09-17T07:35:13Z</dcterms:modified>
</cp:coreProperties>
</file>