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85" r:id="rId8"/>
    <p:sldId id="263" r:id="rId9"/>
    <p:sldId id="264" r:id="rId10"/>
    <p:sldId id="265" r:id="rId11"/>
    <p:sldId id="268" r:id="rId12"/>
    <p:sldId id="272" r:id="rId13"/>
    <p:sldId id="271" r:id="rId14"/>
    <p:sldId id="270" r:id="rId15"/>
    <p:sldId id="273" r:id="rId16"/>
    <p:sldId id="275" r:id="rId17"/>
    <p:sldId id="274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6" r:id="rId26"/>
    <p:sldId id="290" r:id="rId27"/>
    <p:sldId id="287" r:id="rId28"/>
    <p:sldId id="266" r:id="rId29"/>
    <p:sldId id="279" r:id="rId30"/>
    <p:sldId id="284" r:id="rId31"/>
    <p:sldId id="288" r:id="rId32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17" autoAdjust="0"/>
    <p:restoredTop sz="94660"/>
  </p:normalViewPr>
  <p:slideViewPr>
    <p:cSldViewPr>
      <p:cViewPr>
        <p:scale>
          <a:sx n="60" d="100"/>
          <a:sy n="60" d="100"/>
        </p:scale>
        <p:origin x="-1500" y="-324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6A79-E304-40E3-9BD9-819BE2FD884D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13891-9BE4-42AA-829F-E373E714A2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3891-9BE4-42AA-829F-E373E714A22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খড়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দিয়ে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স্পন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তৈরি</a:t>
            </a:r>
            <a:r>
              <a:rPr lang="en-US" sz="1200" b="1" dirty="0" smtClean="0"/>
              <a:t>। 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3891-9BE4-42AA-829F-E373E714A22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8655" y="5349903"/>
            <a:ext cx="1121854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5300" y="4853412"/>
            <a:ext cx="1099566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5300" y="3886200"/>
            <a:ext cx="1099566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698480" y="6473952"/>
            <a:ext cx="986638" cy="246888"/>
          </a:xfrm>
        </p:spPr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549277"/>
            <a:ext cx="23774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549277"/>
            <a:ext cx="812292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655820" y="76201"/>
            <a:ext cx="376428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698480" y="6473952"/>
            <a:ext cx="986638" cy="246888"/>
          </a:xfrm>
        </p:spPr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8655" y="3444903"/>
            <a:ext cx="1121854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1099566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618" y="2947086"/>
            <a:ext cx="1129284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2278" y="457200"/>
            <a:ext cx="1129284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6240" y="1600200"/>
            <a:ext cx="5448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42660" y="1600200"/>
            <a:ext cx="564642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6240" y="5410200"/>
            <a:ext cx="1119378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877" y="666750"/>
            <a:ext cx="557772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8533" y="666750"/>
            <a:ext cx="557991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877" y="1316038"/>
            <a:ext cx="557772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43349" y="1316038"/>
            <a:ext cx="557509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8480" y="6477000"/>
            <a:ext cx="990600" cy="246888"/>
          </a:xfrm>
        </p:spPr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68655" y="6019801"/>
            <a:ext cx="1121854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2278" y="457200"/>
            <a:ext cx="1129284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68655" y="5849118"/>
            <a:ext cx="1121854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4360" y="5486400"/>
            <a:ext cx="1099566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4361" y="609600"/>
            <a:ext cx="3910807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7565" y="609600"/>
            <a:ext cx="6942455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6760" y="616634"/>
            <a:ext cx="653796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5300" y="4993760"/>
            <a:ext cx="762762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5300" y="5533218"/>
            <a:ext cx="762762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8655" y="1050899"/>
            <a:ext cx="1121854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6240" y="1554163"/>
            <a:ext cx="1129284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420100" y="76201"/>
            <a:ext cx="326898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351EE5-BA0F-4489-A443-9B5AAFBD1F0A}" type="datetimeFigureOut">
              <a:rPr lang="en-US" smtClean="0"/>
              <a:pPr/>
              <a:t>9/15/2020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061460" y="76201"/>
            <a:ext cx="435864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698480" y="6477001"/>
            <a:ext cx="9906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CB0B75-D229-4706-8146-88F2FB045ED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96240" y="457200"/>
            <a:ext cx="1129284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68655" y="1050899"/>
            <a:ext cx="1121854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68655" y="1057987"/>
            <a:ext cx="1121854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3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6.pn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jpe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42.jpeg"/><Relationship Id="rId5" Type="http://schemas.openxmlformats.org/officeDocument/2006/relationships/image" Target="../media/image22.jpeg"/><Relationship Id="rId10" Type="http://schemas.openxmlformats.org/officeDocument/2006/relationships/image" Target="../media/image3.png"/><Relationship Id="rId4" Type="http://schemas.openxmlformats.org/officeDocument/2006/relationships/image" Target="../media/image41.jpe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jpe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43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audio" Target="../media/media4.wav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audio" Target="../media/media5.wav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e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3.png"/><Relationship Id="rId2" Type="http://schemas.microsoft.com/office/2007/relationships/media" Target="../media/media8.wav"/><Relationship Id="rId1" Type="http://schemas.openxmlformats.org/officeDocument/2006/relationships/tags" Target="../tags/tag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7" Type="http://schemas.openxmlformats.org/officeDocument/2006/relationships/image" Target="../media/image3.png"/><Relationship Id="rId2" Type="http://schemas.microsoft.com/office/2007/relationships/media" Target="../media/media9.wav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76" y="2060848"/>
            <a:ext cx="10671586" cy="2646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স্বাগতম</a:t>
            </a:r>
            <a:r>
              <a:rPr lang="bn-IN" sz="13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13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36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130" y="357166"/>
            <a:ext cx="9286940" cy="4929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95028" y="5572140"/>
            <a:ext cx="1001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মিল্কি হোয়াইট </a:t>
            </a:r>
            <a:r>
              <a:rPr lang="bn-BD" sz="5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মাশরুম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(গ্রীষ্মকালীন)  </a:t>
            </a:r>
            <a:endParaRPr lang="en-GB" sz="5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"/>
            <a:ext cx="1188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C00000"/>
                </a:solidFill>
              </a:rPr>
              <a:t> </a:t>
            </a:r>
            <a:endParaRPr lang="en-GB" sz="13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016" y="285728"/>
            <a:ext cx="102971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মাশরুমের বীজ বা স্পন </a:t>
            </a:r>
            <a:r>
              <a:rPr lang="en-US" sz="88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88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ক)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মাশরুমের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বীজ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ল্যাবরেটরিতে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টিস্যু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কালচারের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খ)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প্যাকেট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জাত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বীজকে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বাণিজ্যিক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গ)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চাষীরা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আবার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খড়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বাজার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মাদার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কিনে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                                                            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বাংলাদেশে </a:t>
            </a:r>
            <a:r>
              <a:rPr lang="bn-IN" sz="3600" b="1" dirty="0">
                <a:latin typeface="Nikosh" pitchFamily="2" charset="0"/>
                <a:cs typeface="Nikosh" pitchFamily="2" charset="0"/>
              </a:rPr>
              <a:t>গ্রীষ্মকালে চাষ করা যায় মিল্কি,ঋষি ও স্ট্র মাশরুম এবং শীতকালে শীতাকে, বাটন, শিমাজি ও ইনোকি মাশরুম। বাংলাদেশে সবচেয়ে বেশি চাষ করা হয় বারোমাসি ওয়েস্টার মাশরুম। </a:t>
            </a:r>
            <a:endParaRPr lang="en-US" sz="1600" b="1" dirty="0">
              <a:latin typeface="Nikosh" pitchFamily="2" charset="0"/>
              <a:cs typeface="Nikosh" pitchFamily="2" charset="0"/>
            </a:endParaRPr>
          </a:p>
          <a:p>
            <a:endParaRPr lang="en-GB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5144_524276060977635_148768707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"/>
            <a:ext cx="11887199" cy="4929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72074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টিস্যু কালচারের মাধ্যমে মাশরুম বীজ তৈরি </a:t>
            </a:r>
            <a:endParaRPr lang="en-GB" sz="5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813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314"/>
            <a:ext cx="11908995" cy="5080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06" y="5429264"/>
            <a:ext cx="1123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8567" y="5143512"/>
            <a:ext cx="11608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খড়</a:t>
            </a:r>
            <a:r>
              <a:rPr lang="en-US" sz="9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9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স্পন</a:t>
            </a:r>
            <a:r>
              <a:rPr lang="en-US" sz="9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9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GB" sz="9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_11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887200" cy="5748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567" y="5748053"/>
            <a:ext cx="1053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অন্যান্য পচনশীল পদার্থ দিয়ে স্পন তৈরি </a:t>
            </a:r>
            <a:endParaRPr lang="en-GB" sz="5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567" y="214290"/>
            <a:ext cx="113300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/>
              <a:t> </a:t>
            </a:r>
            <a:endParaRPr lang="en-GB" sz="19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188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/>
              <a:t> </a:t>
            </a:r>
            <a:endParaRPr lang="en-GB" sz="1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2914" y="1"/>
            <a:ext cx="1086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</a:t>
            </a:r>
            <a:r>
              <a:rPr lang="bn-BD" sz="4800" b="1" dirty="0" smtClean="0"/>
              <a:t> </a:t>
            </a:r>
            <a:r>
              <a:rPr lang="en-US" sz="8000" b="1" dirty="0" smtClean="0"/>
              <a:t>১। </a:t>
            </a:r>
            <a:r>
              <a:rPr lang="en-US" sz="8000" b="1" dirty="0" err="1" smtClean="0"/>
              <a:t>চাষঘর</a:t>
            </a:r>
            <a:r>
              <a:rPr lang="en-US" sz="8000" b="1" dirty="0" smtClean="0"/>
              <a:t> </a:t>
            </a:r>
            <a:endParaRPr lang="en-GB" sz="8000" b="1" dirty="0"/>
          </a:p>
        </p:txBody>
      </p:sp>
      <p:pic>
        <p:nvPicPr>
          <p:cNvPr id="9" name="Picture 8" descr="images_11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3993343" cy="4572032"/>
          </a:xfrm>
          <a:prstGeom prst="rect">
            <a:avLst/>
          </a:prstGeom>
        </p:spPr>
      </p:pic>
      <p:pic>
        <p:nvPicPr>
          <p:cNvPr id="10" name="Picture 9" descr="a8ff96b749dc395ae9e60d0912533708_190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212" y="1785926"/>
            <a:ext cx="4086254" cy="4643470"/>
          </a:xfrm>
          <a:prstGeom prst="rect">
            <a:avLst/>
          </a:prstGeom>
        </p:spPr>
      </p:pic>
      <p:pic>
        <p:nvPicPr>
          <p:cNvPr id="18" name="Picture 17" descr="images_09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335" y="1785926"/>
            <a:ext cx="3585772" cy="464347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88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" pitchFamily="2" charset="0"/>
                <a:cs typeface="Nikosh" pitchFamily="2" charset="0"/>
              </a:rPr>
              <a:t>চাষঘরের বৈশিষ্ট্য 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ক)ঘরটিতে অক্সিজেন প্রবেশের জন্য জানালা রাখতে হবে। 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খ)তাপমাত্রা ২০-৩০ ডিগ্রি সিসি হতে হবে। 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গ)আর্দ্রতা ৭০-৮০% রাখতে হবে। 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ঘ)বেড়ার নিচে খোলা রাখতে হবে। </a:t>
            </a:r>
            <a:endParaRPr lang="en-GB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567" y="1071546"/>
            <a:ext cx="984415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17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857364"/>
            <a:ext cx="5943600" cy="5000636"/>
          </a:xfrm>
          <a:prstGeom prst="rect">
            <a:avLst/>
          </a:prstGeom>
        </p:spPr>
      </p:pic>
      <p:pic>
        <p:nvPicPr>
          <p:cNvPr id="3" name="Picture 2" descr="images_19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7364"/>
            <a:ext cx="5757861" cy="500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bn-BD" sz="96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9600" b="1" dirty="0" err="1" smtClean="0">
                <a:latin typeface="Nikosh" pitchFamily="2" charset="0"/>
                <a:cs typeface="Nikosh" pitchFamily="2" charset="0"/>
              </a:rPr>
              <a:t>স্পন</a:t>
            </a:r>
            <a:r>
              <a:rPr lang="en-US" sz="9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96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GB" sz="9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7432" y="1357299"/>
            <a:ext cx="71509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1887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8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স্পন সংগ্রহ যেভাবে করতে হবে </a:t>
            </a:r>
          </a:p>
          <a:p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bn-IN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বিশ্বস্ত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প্রতিষ্ঠান থেকে পলি প্যাকেটে স্পন </a:t>
            </a:r>
            <a:r>
              <a:rPr lang="bn-IN" sz="6000" b="1" dirty="0" smtClean="0">
                <a:latin typeface="Nikosh" pitchFamily="2" charset="0"/>
                <a:cs typeface="Nikosh" pitchFamily="2" charset="0"/>
              </a:rPr>
              <a:t>সংগ্র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হ</a:t>
            </a:r>
            <a:r>
              <a:rPr lang="bn-IN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করতে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IN" sz="6000" b="1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60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খ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bn-IN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প্যাকেটটি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মাইসিলিয়াম দ্বারা পূর্ণ ও সাদা হতে হবে।</a:t>
            </a:r>
          </a:p>
          <a:p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গ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bn-IN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প্যাকেট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আলাদাও ঠাণ্ডা স্থানে রাখতে হবে।  </a:t>
            </a:r>
            <a:endParaRPr lang="en-GB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567" y="1124744"/>
            <a:ext cx="1114432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9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91" y="1713158"/>
            <a:ext cx="9286940" cy="514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৩।প্যাকেট কর্তন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8824" y="1214423"/>
            <a:ext cx="78010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418" y="242271"/>
            <a:ext cx="7986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শিক্ষক </a:t>
            </a:r>
            <a:r>
              <a:rPr lang="bn-BD" sz="8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 </a:t>
            </a:r>
            <a:endParaRPr lang="en-GB" sz="8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567" y="1700808"/>
            <a:ext cx="11188047" cy="517064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মাহফুজা বেগম </a:t>
            </a:r>
            <a:endParaRPr lang="bn-IN" sz="66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সহকারি শিক্ষক (কৃষি)</a:t>
            </a:r>
          </a:p>
          <a:p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মফিজ উদ্দিন খান উচ্চ বিদ্যালয় </a:t>
            </a:r>
          </a:p>
          <a:p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চাপুলিয়া</a:t>
            </a:r>
            <a:r>
              <a:rPr lang="bn-IN" sz="6600" b="1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বিওএফ</a:t>
            </a:r>
            <a:r>
              <a:rPr lang="bn-IN" sz="6600" b="1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গাজীপুর</a:t>
            </a:r>
            <a:r>
              <a:rPr lang="bn-IN" sz="6600" b="1" dirty="0" smtClean="0">
                <a:latin typeface="Nikosh" pitchFamily="2" charset="0"/>
                <a:cs typeface="Nikosh" pitchFamily="2" charset="0"/>
              </a:rPr>
              <a:t> সিটি  কর্পোরেশন ।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GB" sz="4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mafuza\20200601_1026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44" y="1808680"/>
            <a:ext cx="2255114" cy="21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_21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473" y="3500438"/>
            <a:ext cx="3993384" cy="3357562"/>
          </a:xfrm>
          <a:prstGeom prst="rect">
            <a:avLst/>
          </a:prstGeom>
        </p:spPr>
      </p:pic>
      <p:pic>
        <p:nvPicPr>
          <p:cNvPr id="10" name="Picture 9" descr="images_03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9"/>
            <a:ext cx="3714734" cy="3357561"/>
          </a:xfrm>
          <a:prstGeom prst="rect">
            <a:avLst/>
          </a:prstGeom>
        </p:spPr>
      </p:pic>
      <p:pic>
        <p:nvPicPr>
          <p:cNvPr id="12" name="Picture 11" descr="images_09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"/>
            <a:ext cx="3714733" cy="3357562"/>
          </a:xfrm>
          <a:prstGeom prst="rect">
            <a:avLst/>
          </a:prstGeom>
        </p:spPr>
      </p:pic>
      <p:pic>
        <p:nvPicPr>
          <p:cNvPr id="13" name="Picture 12" descr="images_079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727" y="3500438"/>
            <a:ext cx="3900473" cy="3357562"/>
          </a:xfrm>
          <a:prstGeom prst="rect">
            <a:avLst/>
          </a:prstGeom>
        </p:spPr>
      </p:pic>
      <p:pic>
        <p:nvPicPr>
          <p:cNvPr id="16" name="Picture 15" descr="images_045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0473" y="0"/>
            <a:ext cx="3900515" cy="3357562"/>
          </a:xfrm>
          <a:prstGeom prst="rect">
            <a:avLst/>
          </a:prstGeom>
        </p:spPr>
      </p:pic>
      <p:pic>
        <p:nvPicPr>
          <p:cNvPr id="20" name="Picture 19" descr="images_327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3857" y="0"/>
            <a:ext cx="3993343" cy="335756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51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" pitchFamily="2" charset="0"/>
                <a:cs typeface="Nikosh" pitchFamily="2" charset="0"/>
              </a:rPr>
              <a:t>প্যাকেট কর্তন </a:t>
            </a:r>
            <a:r>
              <a:rPr lang="bn-BD" sz="8800" dirty="0" smtClean="0">
                <a:latin typeface="Nikosh" pitchFamily="2" charset="0"/>
                <a:cs typeface="Nikosh" pitchFamily="2" charset="0"/>
              </a:rPr>
              <a:t> </a:t>
            </a:r>
            <a:endParaRPr lang="en-GB" sz="8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" y="2276872"/>
            <a:ext cx="117474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ক)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সঠিকভাবে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কে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টে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পানিতে চুবিয়ে নিতে হবে। 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4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খ)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প্যাকেট ২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ইঞ্চি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লম্বা ও ১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ইঞ্চি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ব্যাস করে কাটতে হবে। </a:t>
            </a:r>
          </a:p>
          <a:p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গ)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উপুর করে ৫-১৫ মিনিট পানিতে চুবিয়ে নিতে হবে। </a:t>
            </a:r>
          </a:p>
          <a:p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ঘ)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পানি ঝরিয়ে সারি করে সাজিয়ে চাষ করতে হবে।   </a:t>
            </a:r>
            <a:endParaRPr lang="en-GB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8824" y="1071546"/>
            <a:ext cx="705807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71528"/>
            <a:ext cx="1188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" pitchFamily="2" charset="0"/>
                <a:cs typeface="Nikosh" pitchFamily="2" charset="0"/>
              </a:rPr>
              <a:t>৪ </a:t>
            </a:r>
            <a:r>
              <a:rPr lang="bn-BD" sz="9600" b="1" dirty="0" smtClean="0">
                <a:latin typeface="Nikosh" pitchFamily="2" charset="0"/>
                <a:cs typeface="Nikosh" pitchFamily="2" charset="0"/>
              </a:rPr>
              <a:t>পরিচর্যা</a:t>
            </a:r>
            <a:r>
              <a:rPr lang="bn-BD" sz="13800" b="1" dirty="0" smtClean="0"/>
              <a:t>  </a:t>
            </a:r>
            <a:r>
              <a:rPr lang="en-US" sz="13800" b="1" dirty="0" smtClean="0"/>
              <a:t> </a:t>
            </a:r>
            <a:endParaRPr lang="en-GB" sz="13800" b="1" dirty="0"/>
          </a:p>
        </p:txBody>
      </p:sp>
      <p:sp>
        <p:nvSpPr>
          <p:cNvPr id="3" name="Rectangle 2"/>
          <p:cNvSpPr/>
          <p:nvPr/>
        </p:nvSpPr>
        <p:spPr>
          <a:xfrm flipV="1">
            <a:off x="3343257" y="1285860"/>
            <a:ext cx="5757903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758959" y="372931"/>
            <a:ext cx="59435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1794027"/>
            <a:ext cx="1188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ক)</a:t>
            </a:r>
            <a:r>
              <a:rPr lang="bn-IN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দুই ইঞ্চি পর পর স্পন সাজাতে হবে।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খ)</a:t>
            </a:r>
            <a:r>
              <a:rPr lang="bn-IN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আর্দ্রতা ৭০-৮০% হতে হবে। 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গ)</a:t>
            </a:r>
            <a:r>
              <a:rPr lang="bn-IN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গরমে ৪-৫ বার, শীতে ২-৩ বার পানি স্প্রে করতে হবে। 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ঘ)</a:t>
            </a:r>
            <a:r>
              <a:rPr lang="bn-IN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উঁচু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5400" b="1" dirty="0" smtClean="0">
                <a:latin typeface="Nikosh" pitchFamily="2" charset="0"/>
                <a:cs typeface="Nikosh" pitchFamily="2" charset="0"/>
              </a:rPr>
              <a:t>স্থা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নে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GB" sz="4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" pitchFamily="2" charset="0"/>
                <a:cs typeface="Nikosh" pitchFamily="2" charset="0"/>
              </a:rPr>
              <a:t>মাশরুম সংগ্রহ ও সংরক্ষণ </a:t>
            </a:r>
            <a:endParaRPr lang="en-GB" sz="7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images_32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786190"/>
            <a:ext cx="5943600" cy="3071810"/>
          </a:xfrm>
          <a:prstGeom prst="rect">
            <a:avLst/>
          </a:prstGeom>
        </p:spPr>
      </p:pic>
      <p:pic>
        <p:nvPicPr>
          <p:cNvPr id="6" name="Picture 5" descr="images_11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000108"/>
            <a:ext cx="5943600" cy="2500330"/>
          </a:xfrm>
          <a:prstGeom prst="rect">
            <a:avLst/>
          </a:prstGeom>
        </p:spPr>
      </p:pic>
      <p:pic>
        <p:nvPicPr>
          <p:cNvPr id="7" name="Picture 6" descr="images_079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0108"/>
            <a:ext cx="5757820" cy="2571768"/>
          </a:xfrm>
          <a:prstGeom prst="rect">
            <a:avLst/>
          </a:prstGeom>
        </p:spPr>
      </p:pic>
      <p:pic>
        <p:nvPicPr>
          <p:cNvPr id="8" name="Picture 7" descr="images_21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57628"/>
            <a:ext cx="5757861" cy="300037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55" y="1124744"/>
            <a:ext cx="11608633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      </a:t>
            </a:r>
            <a:r>
              <a:rPr lang="bn-BD" sz="115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সংগ্রহ ও সংরক্ষন                         </a:t>
            </a:r>
            <a:r>
              <a:rPr lang="bn-IN" sz="115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                        </a:t>
            </a:r>
            <a:r>
              <a:rPr lang="bn-IN" sz="6000" dirty="0" smtClean="0">
                <a:latin typeface="Nikosh" pitchFamily="2" charset="0"/>
                <a:cs typeface="Nikosh" pitchFamily="2" charset="0"/>
              </a:rPr>
              <a:t>১।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গোড়া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কেটে বাছাই করে পলি ব্যাগে ভরে</a:t>
            </a:r>
            <a:r>
              <a:rPr lang="bn-IN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মুখ বন্ধ করে বাজারজাত করতে হবে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IN" sz="5400" b="1" dirty="0" smtClean="0">
                <a:latin typeface="Nikosh" pitchFamily="2" charset="0"/>
                <a:cs typeface="Nikosh" pitchFamily="2" charset="0"/>
              </a:rPr>
              <a:t>                                        ২।</a:t>
            </a:r>
            <a:r>
              <a:rPr lang="bn-IN" sz="5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ঠাণ্ডা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জায়গায় ২-৩ দিন রেখে খাওয়া যায়। </a:t>
            </a:r>
          </a:p>
          <a:p>
            <a:r>
              <a:rPr lang="bn-IN" sz="5400" b="1" dirty="0" smtClean="0">
                <a:latin typeface="Nikosh" pitchFamily="2" charset="0"/>
                <a:cs typeface="Nikosh" pitchFamily="2" charset="0"/>
              </a:rPr>
              <a:t>৩।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ফ্রিজে </a:t>
            </a:r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রাখলে ৭-৮ দিন ভালো থাকে।</a:t>
            </a:r>
            <a:endParaRPr lang="en-GB" sz="5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3"/>
            <a:ext cx="1188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১।মাশরুম কী ?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উঃ মাশরুম এমন এক ধরনের ছত্রাক যা সম্পূর্ণ খাওয়ার উপযোগী, পুষ্টিকর, সুস্বাদু ও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ঔষধি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গুণ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অন্যভাবেবলা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মাশরুম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মৃতজীবী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ছত্রাকের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ফলন্ত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অঙ্গ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ভক্ষনযোগ্য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4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ব্যাঙের</a:t>
            </a:r>
            <a:r>
              <a:rPr lang="en-US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ছাতা</a:t>
            </a:r>
            <a:r>
              <a:rPr lang="en-US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ছত্রাক</a:t>
            </a:r>
            <a:r>
              <a:rPr lang="en-US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উঃব্যাঙের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ছাতা প্রাকৃতিকভাবে যত্রতত্র গজিয়ে উঠা বিষাক্ত ছত্রাকের ফলন্ত অঙ্গ।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66" y="2"/>
            <a:ext cx="1142046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৩। মাশরুমের প্রয়োজনীয়তা ব্যাখ্যা কর। </a:t>
            </a:r>
          </a:p>
          <a:p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উঃ মাশরুমের প্রয়োজনীয়তা-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মাশরুম </a:t>
            </a:r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টিস্যু কালচার </a:t>
            </a:r>
            <a:r>
              <a:rPr lang="bn-IN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পদ্ধ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তিতে </a:t>
            </a:r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উৎপন্ন বীজ দ্বারা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পরিচ্ছন্ন</a:t>
            </a:r>
            <a:r>
              <a:rPr lang="bn-IN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পরিবেশে চাষ করা সবজি।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মাশরুম </a:t>
            </a:r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সুস্বাদু খাবার এবং অন্য খাবারের সাথে ব্যবহার করলে তার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স্বাদ</a:t>
            </a:r>
            <a:r>
              <a:rPr lang="bn-IN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আর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বাড়িয়ে দেয়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IN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দেশীয় প</a:t>
            </a:r>
            <a:r>
              <a:rPr lang="bn-IN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দ্ধ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তিতে সবজি</a:t>
            </a:r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, ফ্রাই, স্যুপ, পোলাও, বিরিয়ানি,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নু</a:t>
            </a:r>
            <a:r>
              <a:rPr lang="bn-IN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ডু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লস</a:t>
            </a:r>
            <a:r>
              <a:rPr lang="bn-IN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চিংড়ি</a:t>
            </a:r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, ও ছোট মাছের সাথে ব্যবহার করা যায়। </a:t>
            </a:r>
            <a:r>
              <a:rPr lang="bn-BD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মাশরুম </a:t>
            </a:r>
            <a:r>
              <a:rPr lang="bn-BD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তাজা, শুকনা বা গুড়া হিসাবে খাওয়া যায়।  </a:t>
            </a:r>
            <a:r>
              <a:rPr lang="en-US" sz="4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GB" sz="44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3421"/>
              </p:ext>
            </p:extLst>
          </p:nvPr>
        </p:nvGraphicFramePr>
        <p:xfrm>
          <a:off x="1155632" y="2132856"/>
          <a:ext cx="965841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9209"/>
                <a:gridCol w="4829209"/>
              </a:tblGrid>
              <a:tr h="0">
                <a:tc>
                  <a:txBody>
                    <a:bodyPr/>
                    <a:lstStyle/>
                    <a:p>
                      <a:r>
                        <a:rPr lang="bn-IN" sz="4000" b="1" dirty="0" smtClean="0">
                          <a:latin typeface="Nikosh" pitchFamily="2" charset="0"/>
                          <a:cs typeface="Nikosh" pitchFamily="2" charset="0"/>
                        </a:rPr>
                        <a:t>         </a:t>
                      </a:r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উপাদান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r>
                        <a:rPr lang="bn-IN" sz="4000" b="1" dirty="0" smtClean="0">
                          <a:latin typeface="Nikosh" pitchFamily="2" charset="0"/>
                          <a:cs typeface="Nikosh" pitchFamily="2" charset="0"/>
                        </a:rPr>
                        <a:t>      </a:t>
                      </a:r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পরিমান 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</a:tr>
              <a:tr h="635002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আমিষ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২৫-৩৫ গ্রাম 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</a:tr>
              <a:tr h="635002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ভিটামিন</a:t>
                      </a:r>
                      <a:r>
                        <a:rPr lang="bn-IN" sz="4000" b="1" baseline="0" dirty="0" smtClean="0">
                          <a:latin typeface="Nikosh" pitchFamily="2" charset="0"/>
                          <a:cs typeface="Nikosh" pitchFamily="2" charset="0"/>
                        </a:rPr>
                        <a:t> ও</a:t>
                      </a:r>
                      <a:r>
                        <a:rPr lang="bn-BD" sz="4000" b="1" baseline="0" dirty="0" smtClean="0">
                          <a:latin typeface="Nikosh" pitchFamily="2" charset="0"/>
                          <a:cs typeface="Nikosh" pitchFamily="2" charset="0"/>
                        </a:rPr>
                        <a:t> মিনারেল 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১০-১৫ গ্রাম 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</a:tr>
              <a:tr h="635002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শ</a:t>
                      </a:r>
                      <a:r>
                        <a:rPr lang="bn-IN" sz="4000" b="1" dirty="0" smtClean="0">
                          <a:latin typeface="Nikosh" pitchFamily="2" charset="0"/>
                          <a:cs typeface="Nikosh" pitchFamily="2" charset="0"/>
                        </a:rPr>
                        <a:t>র্ক</a:t>
                      </a:r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রা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৪০-৫০ গ্রাম 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</a:tr>
              <a:tr h="635002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latin typeface="Nikosh" pitchFamily="2" charset="0"/>
                          <a:cs typeface="Nikosh" pitchFamily="2" charset="0"/>
                        </a:rPr>
                        <a:t>চর্বি</a:t>
                      </a:r>
                      <a:r>
                        <a:rPr lang="bn-IN" sz="4000" b="1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" pitchFamily="2" charset="0"/>
                          <a:cs typeface="Nikosh" pitchFamily="2" charset="0"/>
                        </a:rPr>
                        <a:t>৪-৫ গ্রাম </a:t>
                      </a:r>
                      <a:endParaRPr lang="en-GB" sz="4000" b="1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18872" marR="118872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76673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৪।প্রতি ১০০ গ্রাম মাশরুমে পুষ্টি উপাদানের পরিমান ছকে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দেখাও।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40769"/>
            <a:ext cx="11607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উঃ ১০০ গ্রাম </a:t>
            </a:r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মাশ</a:t>
            </a:r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রু</a:t>
            </a:r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মে </a:t>
            </a:r>
            <a:r>
              <a:rPr lang="bn-BD" sz="32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পুষ্টি উপাদান ও তার পরিমান নিচে দেখানো হল- </a:t>
            </a:r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GB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75" y="1"/>
            <a:ext cx="1086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" pitchFamily="2" charset="0"/>
                <a:cs typeface="Nikosh" pitchFamily="2" charset="0"/>
              </a:rPr>
              <a:t>মূল্যায়ন (একক) </a:t>
            </a:r>
            <a:endParaRPr lang="en-GB" sz="7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300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১। একটি বারোমাসি মাশরুমের নাম বল।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২। মিল্কি মাশরুম কোন ঋতুতে চাষ করা হয়। 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৩। শীতকালে চাষ করা হয়-</a:t>
            </a:r>
          </a:p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ক)বাটন খ)মিল্কি গ)স্ট্র ঘ)ঋষি </a:t>
            </a:r>
            <a:endParaRPr lang="en-GB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1693" y="1000109"/>
            <a:ext cx="71509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737"/>
            <a:ext cx="11887200" cy="5401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b="1" dirty="0" smtClean="0"/>
              <a:t> </a:t>
            </a:r>
            <a:r>
              <a:rPr lang="bn-BD" sz="11500" b="1" dirty="0" smtClean="0">
                <a:latin typeface="Nikosh" pitchFamily="2" charset="0"/>
                <a:cs typeface="Nikosh" pitchFamily="2" charset="0"/>
              </a:rPr>
              <a:t>মাশরুম চাষে করণীয় বিষয়সমুহ</a:t>
            </a:r>
          </a:p>
          <a:p>
            <a:r>
              <a:rPr lang="bn-BD" sz="11500" b="1" dirty="0" smtClean="0">
                <a:latin typeface="Nikosh" pitchFamily="2" charset="0"/>
                <a:cs typeface="Nikosh" pitchFamily="2" charset="0"/>
              </a:rPr>
              <a:t>ছকে সাজাও।   </a:t>
            </a:r>
            <a:endParaRPr lang="en-GB" sz="115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1608" y="0"/>
            <a:ext cx="76152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" pitchFamily="2" charset="0"/>
                <a:cs typeface="Nikosh" pitchFamily="2" charset="0"/>
              </a:rPr>
              <a:t>দলীয় কাজ </a:t>
            </a:r>
            <a:endParaRPr lang="en-GB" sz="115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0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857234"/>
            <a:ext cx="11887200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atin typeface="Nikosh" pitchFamily="2" charset="0"/>
                <a:cs typeface="Nikosh" pitchFamily="2" charset="0"/>
              </a:rPr>
              <a:t>পাঠ পরিচিতি </a:t>
            </a:r>
            <a:endParaRPr lang="en-GB" sz="13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783" y="3500438"/>
            <a:ext cx="975128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C00000"/>
                </a:solidFill>
              </a:rPr>
              <a:t>       </a:t>
            </a:r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শ্রেণি – ৮ম </a:t>
            </a:r>
          </a:p>
          <a:p>
            <a:pPr algn="just"/>
            <a:r>
              <a:rPr lang="en-GB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বিষয় – কৃষিশিক্ষা </a:t>
            </a:r>
          </a:p>
          <a:p>
            <a:pPr algn="just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অধ্যায় – ৫ম </a:t>
            </a:r>
            <a:r>
              <a:rPr lang="bn-IN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( কৃষিজ উৎপাদন ) </a:t>
            </a:r>
            <a:endParaRPr lang="bn-BD" sz="4800" b="1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GB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পাঠ </a:t>
            </a:r>
            <a:r>
              <a:rPr lang="bn-IN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৪ </a:t>
            </a:r>
            <a:r>
              <a:rPr lang="bn-IN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(মাশরুম চাষ পদ্ধতি)</a:t>
            </a:r>
            <a:endParaRPr lang="bn-BD" sz="4800" b="1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_3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05" y="1285860"/>
            <a:ext cx="10865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bn-BD" sz="239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ন্যবাদ</a:t>
            </a:r>
            <a:r>
              <a:rPr lang="bn-BD" sz="239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GB" sz="239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1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637" y="2214554"/>
            <a:ext cx="4024979" cy="2143140"/>
          </a:xfrm>
          <a:prstGeom prst="rect">
            <a:avLst/>
          </a:prstGeom>
        </p:spPr>
      </p:pic>
      <p:pic>
        <p:nvPicPr>
          <p:cNvPr id="3" name="Picture 2" descr="images_00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9" y="1"/>
            <a:ext cx="3940453" cy="2143116"/>
          </a:xfrm>
          <a:prstGeom prst="rect">
            <a:avLst/>
          </a:prstGeom>
        </p:spPr>
      </p:pic>
      <p:pic>
        <p:nvPicPr>
          <p:cNvPr id="4" name="Picture 3" descr="images_00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9596" y="0"/>
            <a:ext cx="3807604" cy="2071678"/>
          </a:xfrm>
          <a:prstGeom prst="rect">
            <a:avLst/>
          </a:prstGeom>
        </p:spPr>
      </p:pic>
      <p:pic>
        <p:nvPicPr>
          <p:cNvPr id="6" name="Picture 5" descr="images_009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9596" y="4429132"/>
            <a:ext cx="3807604" cy="2428868"/>
          </a:xfrm>
          <a:prstGeom prst="rect">
            <a:avLst/>
          </a:prstGeom>
        </p:spPr>
      </p:pic>
      <p:pic>
        <p:nvPicPr>
          <p:cNvPr id="7" name="Picture 6" descr="images_02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00570"/>
            <a:ext cx="3900473" cy="2357430"/>
          </a:xfrm>
          <a:prstGeom prst="rect">
            <a:avLst/>
          </a:prstGeom>
        </p:spPr>
      </p:pic>
      <p:pic>
        <p:nvPicPr>
          <p:cNvPr id="9" name="Picture 8" descr="images_029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6212" y="1"/>
            <a:ext cx="3900515" cy="2100241"/>
          </a:xfrm>
          <a:prstGeom prst="rect">
            <a:avLst/>
          </a:prstGeom>
        </p:spPr>
      </p:pic>
      <p:pic>
        <p:nvPicPr>
          <p:cNvPr id="10" name="Picture 9" descr="images_017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9596" y="2143116"/>
            <a:ext cx="3807604" cy="2214578"/>
          </a:xfrm>
          <a:prstGeom prst="rect">
            <a:avLst/>
          </a:prstGeom>
        </p:spPr>
      </p:pic>
      <p:pic>
        <p:nvPicPr>
          <p:cNvPr id="11" name="Picture 10" descr="images_026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6212" y="2214554"/>
            <a:ext cx="3807645" cy="2109796"/>
          </a:xfrm>
          <a:prstGeom prst="rect">
            <a:avLst/>
          </a:prstGeom>
        </p:spPr>
      </p:pic>
      <p:pic>
        <p:nvPicPr>
          <p:cNvPr id="12" name="Picture 11" descr="images_035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6212" y="4500570"/>
            <a:ext cx="3807645" cy="23574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197" y="2348880"/>
            <a:ext cx="10858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বিভিন্ন প্রকার মাশরুম</a:t>
            </a:r>
            <a:endParaRPr lang="en-US" sz="9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16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596" y="4714884"/>
            <a:ext cx="3807604" cy="2143116"/>
          </a:xfrm>
          <a:prstGeom prst="rect">
            <a:avLst/>
          </a:prstGeom>
        </p:spPr>
      </p:pic>
      <p:pic>
        <p:nvPicPr>
          <p:cNvPr id="3" name="Picture 2" descr="images_05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96026"/>
            <a:ext cx="3714734" cy="2333107"/>
          </a:xfrm>
          <a:prstGeom prst="rect">
            <a:avLst/>
          </a:prstGeom>
        </p:spPr>
      </p:pic>
      <p:pic>
        <p:nvPicPr>
          <p:cNvPr id="4" name="Picture 3" descr="images_12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9596" y="2285992"/>
            <a:ext cx="3807604" cy="2357454"/>
          </a:xfrm>
          <a:prstGeom prst="rect">
            <a:avLst/>
          </a:prstGeom>
        </p:spPr>
      </p:pic>
      <p:pic>
        <p:nvPicPr>
          <p:cNvPr id="5" name="Picture 4" descr="images_153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0473" y="2214554"/>
            <a:ext cx="3993384" cy="2428892"/>
          </a:xfrm>
          <a:prstGeom prst="rect">
            <a:avLst/>
          </a:prstGeom>
        </p:spPr>
      </p:pic>
      <p:pic>
        <p:nvPicPr>
          <p:cNvPr id="6" name="Picture 5" descr="images_039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7604" y="4786322"/>
            <a:ext cx="4179123" cy="2071678"/>
          </a:xfrm>
          <a:prstGeom prst="rect">
            <a:avLst/>
          </a:prstGeom>
        </p:spPr>
      </p:pic>
      <p:pic>
        <p:nvPicPr>
          <p:cNvPr id="7" name="Picture 6" descr="images_078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500570"/>
            <a:ext cx="3714734" cy="2357430"/>
          </a:xfrm>
          <a:prstGeom prst="rect">
            <a:avLst/>
          </a:prstGeom>
        </p:spPr>
      </p:pic>
      <p:pic>
        <p:nvPicPr>
          <p:cNvPr id="8" name="Picture 7" descr="images_382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9596" y="11150"/>
            <a:ext cx="3807604" cy="2193867"/>
          </a:xfrm>
          <a:prstGeom prst="rect">
            <a:avLst/>
          </a:prstGeom>
        </p:spPr>
      </p:pic>
      <p:pic>
        <p:nvPicPr>
          <p:cNvPr id="9" name="Picture 8" descr="images_074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7604" y="0"/>
            <a:ext cx="4179123" cy="2143116"/>
          </a:xfrm>
          <a:prstGeom prst="rect">
            <a:avLst/>
          </a:prstGeom>
        </p:spPr>
      </p:pic>
      <p:pic>
        <p:nvPicPr>
          <p:cNvPr id="11" name="Picture 10" descr="images_331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3714734" cy="20716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0586" y="3244334"/>
            <a:ext cx="10789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বিভিন্ন প্রকার মাশরুম</a:t>
            </a:r>
            <a:endParaRPr lang="en-US" sz="9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6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19040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00504"/>
            <a:ext cx="11887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" pitchFamily="2" charset="0"/>
                <a:cs typeface="Nikosh" pitchFamily="2" charset="0"/>
              </a:rPr>
              <a:t>মাশরুম চাষ পদ্ধতি </a:t>
            </a:r>
            <a:endParaRPr lang="en-GB" sz="8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955" y="1214422"/>
            <a:ext cx="770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9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 smtClean="0">
                <a:latin typeface="Nikosh" pitchFamily="2" charset="0"/>
                <a:cs typeface="Nikosh" pitchFamily="2" charset="0"/>
              </a:rPr>
              <a:t>শিরোনাম</a:t>
            </a:r>
            <a:r>
              <a:rPr lang="en-US" sz="96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GB" sz="9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97" y="0"/>
            <a:ext cx="11330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115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1500" b="1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sz="115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GB" sz="115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" pitchFamily="2" charset="0"/>
                <a:cs typeface="Nikosh" pitchFamily="2" charset="0"/>
              </a:rPr>
              <a:t>১।মাশরুম কি বলতে পারবে।                                         ২।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স্পন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বলতে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বে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ও ব্যাখ্যা করতে পারবে। 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  <a:p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৩।বিভি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ন্ন প্রকার 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মাশরুম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চাষ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bn-IN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ব্যাখ্যা করতে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4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৪।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মাশরুম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bn-IN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800" b="1" dirty="0" smtClean="0">
                <a:latin typeface="Nikosh" pitchFamily="2" charset="0"/>
                <a:cs typeface="Nikosh" pitchFamily="2" charset="0"/>
              </a:rPr>
              <a:t>পদ্ধতি বিশ্লেষণ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।   </a:t>
            </a:r>
            <a:endParaRPr lang="en-GB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0302" y="1285861"/>
            <a:ext cx="677946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75" y="0"/>
            <a:ext cx="106799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/>
              <a:t> </a:t>
            </a:r>
            <a:endParaRPr lang="en-GB" sz="11500" b="1" dirty="0"/>
          </a:p>
        </p:txBody>
      </p:sp>
      <p:pic>
        <p:nvPicPr>
          <p:cNvPr id="3" name="Picture 2" descr="images_04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67" y="357167"/>
            <a:ext cx="1783080" cy="1419225"/>
          </a:xfrm>
          <a:prstGeom prst="rect">
            <a:avLst/>
          </a:prstGeom>
        </p:spPr>
      </p:pic>
      <p:pic>
        <p:nvPicPr>
          <p:cNvPr id="4" name="Picture 3" descr="images_04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120" y="428605"/>
            <a:ext cx="1783080" cy="141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14" y="5715018"/>
            <a:ext cx="10215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ওয়েস্টার </a:t>
            </a:r>
            <a:r>
              <a:rPr lang="bn-BD" sz="6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মাশরুম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(বারোমাসি)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GB" sz="6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images_32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05" y="1928802"/>
            <a:ext cx="10865720" cy="3714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11237156" y="3946001"/>
            <a:ext cx="650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prstClr val="black"/>
                </a:solidFill>
              </a:rPr>
              <a:t> </a:t>
            </a:r>
            <a:endParaRPr lang="en-GB" sz="6000" dirty="0">
              <a:solidFill>
                <a:prstClr val="black"/>
              </a:solidFill>
            </a:endParaRPr>
          </a:p>
        </p:txBody>
      </p:sp>
      <p:pic>
        <p:nvPicPr>
          <p:cNvPr id="9" name="Picture 8" descr="images_04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167" y="142853"/>
            <a:ext cx="1783080" cy="141922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8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25" y="214290"/>
            <a:ext cx="10891839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52" y="5357827"/>
            <a:ext cx="10587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" pitchFamily="2" charset="0"/>
                <a:cs typeface="Nikosh" pitchFamily="2" charset="0"/>
              </a:rPr>
              <a:t>বাটন </a:t>
            </a:r>
            <a:r>
              <a:rPr lang="bn-BD" sz="7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মাশরুম</a:t>
            </a:r>
            <a:r>
              <a:rPr lang="bn-BD" sz="72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7200" b="1" dirty="0" smtClean="0">
                <a:latin typeface="Nikosh" pitchFamily="2" charset="0"/>
                <a:cs typeface="Nikosh" pitchFamily="2" charset="0"/>
              </a:rPr>
              <a:t>শীতকা</a:t>
            </a:r>
            <a:r>
              <a:rPr lang="bn-IN" sz="7200" b="1" dirty="0" smtClean="0">
                <a:latin typeface="Nikosh" pitchFamily="2" charset="0"/>
                <a:cs typeface="Nikosh" pitchFamily="2" charset="0"/>
              </a:rPr>
              <a:t>লীন</a:t>
            </a:r>
            <a:r>
              <a:rPr lang="bn-BD" sz="72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bn-IN" sz="72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GB" sz="7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4050" y="6032500"/>
            <a:ext cx="79248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761</TotalTime>
  <Words>664</Words>
  <Application>Microsoft Office PowerPoint</Application>
  <PresentationFormat>Custom</PresentationFormat>
  <Paragraphs>91</Paragraphs>
  <Slides>31</Slides>
  <Notes>2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mafuza</cp:lastModifiedBy>
  <cp:revision>159</cp:revision>
  <dcterms:created xsi:type="dcterms:W3CDTF">2015-03-29T11:32:34Z</dcterms:created>
  <dcterms:modified xsi:type="dcterms:W3CDTF">2020-09-16T02:05:52Z</dcterms:modified>
</cp:coreProperties>
</file>