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92" r:id="rId2"/>
    <p:sldId id="294" r:id="rId3"/>
    <p:sldId id="308" r:id="rId4"/>
    <p:sldId id="296" r:id="rId5"/>
    <p:sldId id="291" r:id="rId6"/>
    <p:sldId id="298" r:id="rId7"/>
    <p:sldId id="299" r:id="rId8"/>
    <p:sldId id="300" r:id="rId9"/>
    <p:sldId id="301" r:id="rId10"/>
    <p:sldId id="307" r:id="rId11"/>
    <p:sldId id="302" r:id="rId12"/>
    <p:sldId id="303" r:id="rId13"/>
    <p:sldId id="304" r:id="rId14"/>
    <p:sldId id="305" r:id="rId15"/>
    <p:sldId id="30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96" autoAdjust="0"/>
    <p:restoredTop sz="99645" autoAdjust="0"/>
  </p:normalViewPr>
  <p:slideViewPr>
    <p:cSldViewPr>
      <p:cViewPr>
        <p:scale>
          <a:sx n="77" d="100"/>
          <a:sy n="77" d="100"/>
        </p:scale>
        <p:origin x="-1170" y="-72"/>
      </p:cViewPr>
      <p:guideLst>
        <p:guide orient="horz" pos="2160"/>
        <p:guide pos="2880"/>
      </p:guideLst>
    </p:cSldViewPr>
  </p:slideViewPr>
  <p:notesTextViewPr>
    <p:cViewPr>
      <p:scale>
        <a:sx n="100" d="100"/>
        <a:sy n="100" d="100"/>
      </p:scale>
      <p:origin x="0" y="0"/>
    </p:cViewPr>
  </p:notesTextViewPr>
  <p:sorterViewPr>
    <p:cViewPr>
      <p:scale>
        <a:sx n="47" d="100"/>
        <a:sy n="4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46689-9A78-4C1C-A75F-32DC34EB70AA}" type="datetimeFigureOut">
              <a:rPr lang="en-US" smtClean="0"/>
              <a:pPr/>
              <a:t>9/16/2020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863734-0CBB-4412-9568-2C6263DFE366}" type="slidenum">
              <a:rPr lang="en-US" smtClean="0"/>
              <a:pPr/>
              <a:t>‹#›</a:t>
            </a:fld>
            <a:endParaRPr lang="en-US"/>
          </a:p>
        </p:txBody>
      </p:sp>
    </p:spTree>
    <p:extLst>
      <p:ext uri="{BB962C8B-B14F-4D97-AF65-F5344CB8AC3E}">
        <p14:creationId xmlns:p14="http://schemas.microsoft.com/office/powerpoint/2010/main" val="961651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63734-0CBB-4412-9568-2C6263DFE366}" type="slidenum">
              <a:rPr lang="en-US" smtClean="0"/>
              <a:pPr/>
              <a:t>5</a:t>
            </a:fld>
            <a:endParaRPr lang="en-US"/>
          </a:p>
        </p:txBody>
      </p:sp>
    </p:spTree>
    <p:extLst>
      <p:ext uri="{BB962C8B-B14F-4D97-AF65-F5344CB8AC3E}">
        <p14:creationId xmlns:p14="http://schemas.microsoft.com/office/powerpoint/2010/main" val="342201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9/16/2020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599" y="304800"/>
            <a:ext cx="8763000" cy="2123658"/>
          </a:xfrm>
          <a:prstGeom prst="rect">
            <a:avLst/>
          </a:prstGeom>
          <a:noFill/>
        </p:spPr>
        <p:txBody>
          <a:bodyPr wrap="square" rtlCol="0">
            <a:spAutoFit/>
          </a:bodyPr>
          <a:lstStyle/>
          <a:p>
            <a:r>
              <a:rPr lang="en-US" sz="4400" dirty="0" err="1" smtClean="0">
                <a:latin typeface="Nikosh" pitchFamily="2" charset="0"/>
                <a:cs typeface="Nikosh" pitchFamily="2" charset="0"/>
              </a:rPr>
              <a:t>মফিজ</a:t>
            </a:r>
            <a:r>
              <a:rPr lang="bn-IN" sz="4400" dirty="0" smtClean="0">
                <a:latin typeface="Nikosh" pitchFamily="2" charset="0"/>
                <a:cs typeface="Nikosh" pitchFamily="2" charset="0"/>
              </a:rPr>
              <a:t> উদ্দিন খান উচ্চ বিদ্যালয় অনলাইন পাঠদান কার্যক্রমে আজকের ট্রুপ মিটিং এ গার্ল</a:t>
            </a:r>
            <a:r>
              <a:rPr lang="en-US" sz="4400" dirty="0" smtClean="0">
                <a:latin typeface="Nikosh" pitchFamily="2" charset="0"/>
                <a:cs typeface="Nikosh" pitchFamily="2" charset="0"/>
              </a:rPr>
              <a:t>-</a:t>
            </a:r>
            <a:r>
              <a:rPr lang="bn-IN" sz="4400" dirty="0" smtClean="0">
                <a:latin typeface="Nikosh" pitchFamily="2" charset="0"/>
                <a:cs typeface="Nikosh" pitchFamily="2" charset="0"/>
              </a:rPr>
              <a:t>ইন</a:t>
            </a:r>
            <a:r>
              <a:rPr lang="en-US" sz="4400" dirty="0" smtClean="0">
                <a:latin typeface="Nikosh" pitchFamily="2" charset="0"/>
                <a:cs typeface="Nikosh" pitchFamily="2" charset="0"/>
              </a:rPr>
              <a:t>-</a:t>
            </a:r>
            <a:r>
              <a:rPr lang="bn-IN" sz="4400" dirty="0" smtClean="0">
                <a:latin typeface="Nikosh" pitchFamily="2" charset="0"/>
                <a:cs typeface="Nikosh" pitchFamily="2" charset="0"/>
              </a:rPr>
              <a:t>স্কাউট গ্রুপের সকলকে-  </a:t>
            </a:r>
            <a:r>
              <a:rPr lang="en-US" sz="4400" dirty="0" smtClean="0">
                <a:latin typeface="Nikosh" pitchFamily="2" charset="0"/>
                <a:cs typeface="Nikosh" pitchFamily="2" charset="0"/>
              </a:rPr>
              <a:t> </a:t>
            </a:r>
            <a:endParaRPr lang="en-US" sz="4400" dirty="0">
              <a:latin typeface="Nikosh" pitchFamily="2" charset="0"/>
              <a:cs typeface="Nikosh" pitchFamily="2" charset="0"/>
            </a:endParaRPr>
          </a:p>
        </p:txBody>
      </p:sp>
      <p:pic>
        <p:nvPicPr>
          <p:cNvPr id="3" name="Picture 2" descr="C:\Users\mafuza\Desktop\20200716_2243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99" y="2514598"/>
            <a:ext cx="8458201" cy="403860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2000" y="2582559"/>
            <a:ext cx="7924800" cy="3770263"/>
          </a:xfrm>
          <a:prstGeom prst="rect">
            <a:avLst/>
          </a:prstGeom>
          <a:noFill/>
        </p:spPr>
        <p:txBody>
          <a:bodyPr wrap="square" rtlCol="0">
            <a:spAutoFit/>
          </a:bodyPr>
          <a:lstStyle/>
          <a:p>
            <a:r>
              <a:rPr lang="bn-IN" sz="23900" dirty="0" smtClean="0">
                <a:latin typeface="Nikosh" pitchFamily="2" charset="0"/>
                <a:cs typeface="Nikosh" pitchFamily="2" charset="0"/>
              </a:rPr>
              <a:t>স্বাগতম </a:t>
            </a:r>
            <a:endParaRPr lang="en-US" sz="23900" dirty="0">
              <a:latin typeface="Nikosh" pitchFamily="2" charset="0"/>
              <a:cs typeface="Nikosh" pitchFamily="2" charset="0"/>
            </a:endParaRPr>
          </a:p>
        </p:txBody>
      </p:sp>
    </p:spTree>
    <p:extLst>
      <p:ext uri="{BB962C8B-B14F-4D97-AF65-F5344CB8AC3E}">
        <p14:creationId xmlns:p14="http://schemas.microsoft.com/office/powerpoint/2010/main" val="491147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18114"/>
          <a:stretch/>
        </p:blipFill>
        <p:spPr>
          <a:xfrm>
            <a:off x="228600" y="1781174"/>
            <a:ext cx="5257800" cy="431482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0300" y="508714"/>
            <a:ext cx="914400" cy="1323975"/>
          </a:xfrm>
          <a:prstGeom prst="rect">
            <a:avLst/>
          </a:prstGeom>
        </p:spPr>
      </p:pic>
      <p:sp>
        <p:nvSpPr>
          <p:cNvPr id="4" name="TextBox 3"/>
          <p:cNvSpPr txBox="1"/>
          <p:nvPr/>
        </p:nvSpPr>
        <p:spPr>
          <a:xfrm>
            <a:off x="3314700" y="1170701"/>
            <a:ext cx="1981200" cy="584775"/>
          </a:xfrm>
          <a:prstGeom prst="rect">
            <a:avLst/>
          </a:prstGeom>
          <a:noFill/>
        </p:spPr>
        <p:txBody>
          <a:bodyPr wrap="square" rtlCol="0">
            <a:spAutoFit/>
          </a:bodyPr>
          <a:lstStyle/>
          <a:p>
            <a:r>
              <a:rPr lang="bn-IN" sz="3200" dirty="0" smtClean="0">
                <a:latin typeface="Nikosh" pitchFamily="2" charset="0"/>
                <a:cs typeface="Nikosh" pitchFamily="2" charset="0"/>
              </a:rPr>
              <a:t>ইউনিট লিডার </a:t>
            </a:r>
            <a:endParaRPr lang="en-US" sz="3200" dirty="0">
              <a:latin typeface="Nikosh" pitchFamily="2" charset="0"/>
              <a:cs typeface="Nikosh" pitchFamily="2" charset="0"/>
            </a:endParaRPr>
          </a:p>
        </p:txBody>
      </p:sp>
      <p:sp>
        <p:nvSpPr>
          <p:cNvPr id="7" name="Rectangle 6"/>
          <p:cNvSpPr/>
          <p:nvPr/>
        </p:nvSpPr>
        <p:spPr>
          <a:xfrm>
            <a:off x="5502876" y="4225235"/>
            <a:ext cx="2482960" cy="707886"/>
          </a:xfrm>
          <a:prstGeom prst="rect">
            <a:avLst/>
          </a:prstGeom>
        </p:spPr>
        <p:txBody>
          <a:bodyPr wrap="square">
            <a:spAutoFit/>
          </a:bodyPr>
          <a:lstStyle/>
          <a:p>
            <a:r>
              <a:rPr lang="bn-IN" sz="4000" dirty="0" smtClean="0">
                <a:latin typeface="Nikosh" pitchFamily="2" charset="0"/>
                <a:cs typeface="Nikosh" pitchFamily="2" charset="0"/>
              </a:rPr>
              <a:t>পেট্রোল লিডার </a:t>
            </a:r>
            <a:endParaRPr lang="en-US" sz="4000" dirty="0">
              <a:latin typeface="Nikosh" pitchFamily="2" charset="0"/>
              <a:cs typeface="Nikosh" pitchFamily="2" charset="0"/>
            </a:endParaRPr>
          </a:p>
        </p:txBody>
      </p:sp>
      <p:sp>
        <p:nvSpPr>
          <p:cNvPr id="8" name="Rectangle 7"/>
          <p:cNvSpPr/>
          <p:nvPr/>
        </p:nvSpPr>
        <p:spPr>
          <a:xfrm>
            <a:off x="5502876" y="3613666"/>
            <a:ext cx="3556136" cy="646331"/>
          </a:xfrm>
          <a:prstGeom prst="rect">
            <a:avLst/>
          </a:prstGeom>
        </p:spPr>
        <p:txBody>
          <a:bodyPr wrap="square">
            <a:spAutoFit/>
          </a:bodyPr>
          <a:lstStyle/>
          <a:p>
            <a:r>
              <a:rPr lang="bn-IN" sz="3600" dirty="0" smtClean="0">
                <a:latin typeface="Nikosh" pitchFamily="2" charset="0"/>
                <a:cs typeface="Nikosh" pitchFamily="2" charset="0"/>
              </a:rPr>
              <a:t>সহকারি পেট্রোল  </a:t>
            </a:r>
            <a:r>
              <a:rPr lang="bn-IN" sz="3600" dirty="0">
                <a:latin typeface="Nikosh" pitchFamily="2" charset="0"/>
                <a:cs typeface="Nikosh" pitchFamily="2" charset="0"/>
              </a:rPr>
              <a:t>লিডার </a:t>
            </a:r>
            <a:endParaRPr lang="en-US" sz="3600" dirty="0">
              <a:latin typeface="Nikosh" pitchFamily="2" charset="0"/>
              <a:cs typeface="Nikosh" pitchFamily="2" charset="0"/>
            </a:endParaRPr>
          </a:p>
        </p:txBody>
      </p:sp>
      <p:sp>
        <p:nvSpPr>
          <p:cNvPr id="9" name="Rectangle 8"/>
          <p:cNvSpPr/>
          <p:nvPr/>
        </p:nvSpPr>
        <p:spPr>
          <a:xfrm>
            <a:off x="5486400" y="1832689"/>
            <a:ext cx="3494867" cy="646331"/>
          </a:xfrm>
          <a:prstGeom prst="rect">
            <a:avLst/>
          </a:prstGeom>
        </p:spPr>
        <p:txBody>
          <a:bodyPr wrap="none">
            <a:spAutoFit/>
          </a:bodyPr>
          <a:lstStyle/>
          <a:p>
            <a:r>
              <a:rPr lang="bn-IN" sz="3600" dirty="0" smtClean="0">
                <a:latin typeface="Nikosh" pitchFamily="2" charset="0"/>
                <a:cs typeface="Nikosh" pitchFamily="2" charset="0"/>
              </a:rPr>
              <a:t>সিনিয়র পেট্রোল লিডার </a:t>
            </a:r>
            <a:endParaRPr lang="en-US" sz="3600" dirty="0">
              <a:latin typeface="Nikosh" pitchFamily="2" charset="0"/>
              <a:cs typeface="Nikosh" pitchFamily="2" charset="0"/>
            </a:endParaRPr>
          </a:p>
        </p:txBody>
      </p:sp>
      <p:sp>
        <p:nvSpPr>
          <p:cNvPr id="10" name="TextBox 9"/>
          <p:cNvSpPr txBox="1"/>
          <p:nvPr/>
        </p:nvSpPr>
        <p:spPr>
          <a:xfrm>
            <a:off x="0" y="6108357"/>
            <a:ext cx="9144000" cy="523220"/>
          </a:xfrm>
          <a:prstGeom prst="rect">
            <a:avLst/>
          </a:prstGeom>
          <a:noFill/>
        </p:spPr>
        <p:txBody>
          <a:bodyPr wrap="square" rtlCol="0">
            <a:spAutoFit/>
          </a:bodyPr>
          <a:lstStyle/>
          <a:p>
            <a:r>
              <a:rPr lang="bn-IN" sz="2800" dirty="0" smtClean="0">
                <a:latin typeface="Nikosh" pitchFamily="2" charset="0"/>
                <a:cs typeface="Nikosh" pitchFamily="2" charset="0"/>
              </a:rPr>
              <a:t>স্কাউটদের উপদল ভিত্তিক অশ্বখুরাকৃতিতে পতাকা দণ্ডের সামনে দাঁড়ানোর পদ্ধতি।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84207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fade">
                                      <p:cBhvr>
                                        <p:cTn id="23" dur="1000"/>
                                        <p:tgtEl>
                                          <p:spTgt spid="9">
                                            <p:txEl>
                                              <p:pRg st="0" end="0"/>
                                            </p:txEl>
                                          </p:spTgt>
                                        </p:tgtEl>
                                      </p:cBhvr>
                                    </p:animEffect>
                                    <p:anim calcmode="lin" valueType="num">
                                      <p:cBhvr>
                                        <p:cTn id="24"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wheel(1)">
                                      <p:cBhvr>
                                        <p:cTn id="30" dur="2000"/>
                                        <p:tgtEl>
                                          <p:spTgt spid="8">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barn(inVertical)">
                                      <p:cBhvr>
                                        <p:cTn id="35"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229600" cy="707886"/>
          </a:xfrm>
          <a:prstGeom prst="rect">
            <a:avLst/>
          </a:prstGeom>
        </p:spPr>
        <p:txBody>
          <a:bodyPr wrap="square">
            <a:spAutoFit/>
          </a:bodyPr>
          <a:lstStyle/>
          <a:p>
            <a:r>
              <a:rPr lang="bn-IN" sz="4000" dirty="0" smtClean="0">
                <a:solidFill>
                  <a:srgbClr val="FF0000"/>
                </a:solidFill>
                <a:latin typeface="Nikosh" pitchFamily="2" charset="0"/>
                <a:cs typeface="Nikosh" pitchFamily="2" charset="0"/>
              </a:rPr>
              <a:t>নিয়মিত বা সাধারণ ট্রুপ মিটিং পরিচালনা পদ্ধতিঃ    </a:t>
            </a:r>
            <a:endParaRPr lang="en-US" sz="4000" dirty="0">
              <a:solidFill>
                <a:srgbClr val="FF0000"/>
              </a:solidFill>
              <a:latin typeface="Nikosh" pitchFamily="2" charset="0"/>
              <a:cs typeface="Nikosh" pitchFamily="2" charset="0"/>
            </a:endParaRPr>
          </a:p>
        </p:txBody>
      </p:sp>
      <p:sp>
        <p:nvSpPr>
          <p:cNvPr id="3" name="Rectangle 2"/>
          <p:cNvSpPr/>
          <p:nvPr/>
        </p:nvSpPr>
        <p:spPr>
          <a:xfrm>
            <a:off x="191529" y="969436"/>
            <a:ext cx="8804013" cy="5632311"/>
          </a:xfrm>
          <a:prstGeom prst="rect">
            <a:avLst/>
          </a:prstGeom>
        </p:spPr>
        <p:txBody>
          <a:bodyPr wrap="none">
            <a:spAutoFit/>
          </a:bodyPr>
          <a:lstStyle/>
          <a:p>
            <a:r>
              <a:rPr lang="bn-IN" sz="3600" dirty="0" smtClean="0">
                <a:latin typeface="Nikosh" pitchFamily="2" charset="0"/>
                <a:cs typeface="Nikosh" pitchFamily="2" charset="0"/>
              </a:rPr>
              <a:t>স্কাউটরা উপদল ভিত্তিক অশ্বখুরাকৃতিতে পতাকা দণ্ডের সামনে</a:t>
            </a:r>
          </a:p>
          <a:p>
            <a:r>
              <a:rPr lang="bn-IN" sz="3600" dirty="0" smtClean="0">
                <a:latin typeface="Nikosh" pitchFamily="2" charset="0"/>
                <a:cs typeface="Nikosh" pitchFamily="2" charset="0"/>
              </a:rPr>
              <a:t>দাঁড়িয়ে থাকবে। সিনিয়র পেট্রোল লিডার উপদলসহ পতাকা </a:t>
            </a:r>
          </a:p>
          <a:p>
            <a:r>
              <a:rPr lang="bn-IN" sz="3600" dirty="0" smtClean="0">
                <a:latin typeface="Nikosh" pitchFamily="2" charset="0"/>
                <a:cs typeface="Nikosh" pitchFamily="2" charset="0"/>
              </a:rPr>
              <a:t>দণ্ডের বাম পার্শ্বে দাঁড়াবে। পতাকাদণ্ডের সাথে পতাকা পূর্বেই</a:t>
            </a:r>
          </a:p>
          <a:p>
            <a:r>
              <a:rPr lang="bn-IN" sz="3600" dirty="0" smtClean="0">
                <a:latin typeface="Nikosh" pitchFamily="2" charset="0"/>
                <a:cs typeface="Nikosh" pitchFamily="2" charset="0"/>
              </a:rPr>
              <a:t>প্রস্তুত থাকবে। স্কাউট লিডার যখন আসবেন পতাকা দণ্ড থেকে </a:t>
            </a:r>
          </a:p>
          <a:p>
            <a:r>
              <a:rPr lang="bn-IN" sz="3600" dirty="0" smtClean="0">
                <a:latin typeface="Nikosh" pitchFamily="2" charset="0"/>
                <a:cs typeface="Nikosh" pitchFamily="2" charset="0"/>
              </a:rPr>
              <a:t>১০ কদম দূরে থাকতেই সিনিয়র পেট্রোল লিডার এক কদম </a:t>
            </a:r>
          </a:p>
          <a:p>
            <a:r>
              <a:rPr lang="bn-IN" sz="3600" dirty="0" smtClean="0">
                <a:latin typeface="Nikosh" pitchFamily="2" charset="0"/>
                <a:cs typeface="Nikosh" pitchFamily="2" charset="0"/>
              </a:rPr>
              <a:t>সামনে এসে দলকে কমাণ্ড দেবে “সোজা হও” সকলে সোজা  </a:t>
            </a:r>
          </a:p>
          <a:p>
            <a:r>
              <a:rPr lang="bn-IN" sz="3600" dirty="0" smtClean="0">
                <a:latin typeface="Nikosh" pitchFamily="2" charset="0"/>
                <a:cs typeface="Nikosh" pitchFamily="2" charset="0"/>
              </a:rPr>
              <a:t>হবে।সিনিয়র পেট্রোল লিডার স্কাউট লিডারের দিকে ঘুরে তাঁকে </a:t>
            </a:r>
          </a:p>
          <a:p>
            <a:r>
              <a:rPr lang="bn-IN" sz="3600" dirty="0" smtClean="0">
                <a:latin typeface="Nikosh" pitchFamily="2" charset="0"/>
                <a:cs typeface="Nikosh" pitchFamily="2" charset="0"/>
              </a:rPr>
              <a:t>সালাম দেবে।স্কাউট লিডার সালামের উত্তর দেবেন। সালাম </a:t>
            </a:r>
          </a:p>
          <a:p>
            <a:r>
              <a:rPr lang="bn-IN" sz="3600" dirty="0" smtClean="0">
                <a:latin typeface="Nikosh" pitchFamily="2" charset="0"/>
                <a:cs typeface="Nikosh" pitchFamily="2" charset="0"/>
              </a:rPr>
              <a:t>বিনিময় শেষে স্কাউট লিডার পতাকা দণ্ডের এক কদম পিছনে </a:t>
            </a:r>
          </a:p>
          <a:p>
            <a:r>
              <a:rPr lang="bn-IN" sz="3600" dirty="0" smtClean="0">
                <a:latin typeface="Nikosh" pitchFamily="2" charset="0"/>
                <a:cs typeface="Nikosh" pitchFamily="2" charset="0"/>
              </a:rPr>
              <a:t>এসে দাঁড়াবেন।   </a:t>
            </a:r>
            <a:endParaRPr lang="en-US" sz="3600" dirty="0">
              <a:latin typeface="Nikosh" pitchFamily="2" charset="0"/>
              <a:cs typeface="Nikosh" pitchFamily="2" charset="0"/>
            </a:endParaRPr>
          </a:p>
        </p:txBody>
      </p:sp>
    </p:spTree>
    <p:extLst>
      <p:ext uri="{BB962C8B-B14F-4D97-AF65-F5344CB8AC3E}">
        <p14:creationId xmlns:p14="http://schemas.microsoft.com/office/powerpoint/2010/main" val="3072517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0"/>
            <a:ext cx="9067800" cy="6001643"/>
          </a:xfrm>
          <a:prstGeom prst="rect">
            <a:avLst/>
          </a:prstGeom>
          <a:noFill/>
        </p:spPr>
        <p:txBody>
          <a:bodyPr wrap="square" rtlCol="0">
            <a:spAutoFit/>
          </a:bodyPr>
          <a:lstStyle/>
          <a:p>
            <a:r>
              <a:rPr lang="bn-IN" sz="3200" dirty="0" smtClean="0">
                <a:latin typeface="Nikosh" pitchFamily="2" charset="0"/>
                <a:cs typeface="Nikosh" pitchFamily="2" charset="0"/>
              </a:rPr>
              <a:t>সিনিয়র পেট্রোল লিডার কমাণ্ড দেবে। “আরামে দাঁড়াও” সকলে আরামে দাঁড়াবে। সিনিয়র পেট্রোল লিডার কমাণ্ড দেবে “পতাকা উত্তোলন”। স্কাউট লিডার পতাকার রশি খোলার সাথে সাথে,সিনিয়র পেট্রোল লিডার কমাণ্ড দেবে “সোজা হও”। স্কাউট লিডার আস্তে আস্তে পতাকা ওঠাবেন, পতাকা দণ্ডের শীর্ষে ওঠার সাথে সাথে সিনিয়র পেট্রোল লিডার কমাণ্ড দেবে,  “পতাকাকে সালাম কর”।সকলে সালাম করবে। স্কাউট লিডার পতাকার রশি বাঁধার পরে পতাকাকে সালাম জানাবেন। স্কাউট লিডারের সালাম জানানোর পর সিনিয়র পাট্রোল লিডার কমাণ্ড দেবে “হাত নামাও”। সকলে হাত নামাবে। সিনিয়র পেট্রোল লিডার কমাণ্ড দেবে “আরামে দাঁড়াও”।তারপর সিনিয়র পেট্রোল লিডার তার উপদলে নিজ জায়গায় ফিরে যাবে। পরবর্তী সব কমাণ্ড স্কাউট লিডার দেবেন। যেমন-প্রার্থনা সংগীত, পরিদর্শন ও চাঁদা আদায়, রিপোর্ট পেশ ইত্যাদি। </a:t>
            </a:r>
            <a:endParaRPr lang="en-US" sz="3200" dirty="0">
              <a:latin typeface="Nikosh" pitchFamily="2" charset="0"/>
              <a:cs typeface="Nikosh" pitchFamily="2" charset="0"/>
            </a:endParaRPr>
          </a:p>
        </p:txBody>
      </p:sp>
    </p:spTree>
    <p:extLst>
      <p:ext uri="{BB962C8B-B14F-4D97-AF65-F5344CB8AC3E}">
        <p14:creationId xmlns:p14="http://schemas.microsoft.com/office/powerpoint/2010/main" val="1354661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53204682"/>
              </p:ext>
            </p:extLst>
          </p:nvPr>
        </p:nvGraphicFramePr>
        <p:xfrm>
          <a:off x="838200" y="1093403"/>
          <a:ext cx="7239000" cy="5669280"/>
        </p:xfrm>
        <a:graphic>
          <a:graphicData uri="http://schemas.openxmlformats.org/drawingml/2006/table">
            <a:tbl>
              <a:tblPr firstRow="1" bandRow="1">
                <a:tableStyleId>{E8B1032C-EA38-4F05-BA0D-38AFFFC7BED3}</a:tableStyleId>
              </a:tblPr>
              <a:tblGrid>
                <a:gridCol w="3810000"/>
                <a:gridCol w="2189204"/>
                <a:gridCol w="1239796"/>
              </a:tblGrid>
              <a:tr h="617274">
                <a:tc>
                  <a:txBody>
                    <a:bodyPr/>
                    <a:lstStyle/>
                    <a:p>
                      <a:r>
                        <a:rPr lang="bn-IN" dirty="0" smtClean="0"/>
                        <a:t>                   কাজ</a:t>
                      </a:r>
                      <a:endParaRPr lang="en-US" dirty="0"/>
                    </a:p>
                  </a:txBody>
                  <a:tcPr/>
                </a:tc>
                <a:tc>
                  <a:txBody>
                    <a:bodyPr/>
                    <a:lstStyle/>
                    <a:p>
                      <a:r>
                        <a:rPr lang="bn-IN" dirty="0" smtClean="0"/>
                        <a:t>                 দায়িত্ব </a:t>
                      </a:r>
                      <a:endParaRPr lang="en-US" dirty="0"/>
                    </a:p>
                  </a:txBody>
                  <a:tcPr/>
                </a:tc>
                <a:tc>
                  <a:txBody>
                    <a:bodyPr/>
                    <a:lstStyle/>
                    <a:p>
                      <a:r>
                        <a:rPr lang="bn-IN" dirty="0" smtClean="0"/>
                        <a:t>         সময় </a:t>
                      </a:r>
                      <a:endParaRPr lang="en-US" dirty="0"/>
                    </a:p>
                  </a:txBody>
                  <a:tcPr/>
                </a:tc>
              </a:tr>
              <a:tr h="440910">
                <a:tc>
                  <a:txBody>
                    <a:bodyPr/>
                    <a:lstStyle/>
                    <a:p>
                      <a:pPr algn="ctr"/>
                      <a:r>
                        <a:rPr lang="bn-IN" sz="2400" dirty="0" smtClean="0">
                          <a:latin typeface="Nikosh" pitchFamily="2" charset="0"/>
                          <a:cs typeface="Nikosh" pitchFamily="2" charset="0"/>
                        </a:rPr>
                        <a:t> উপস্থিতি</a:t>
                      </a:r>
                      <a:r>
                        <a:rPr lang="bn-IN" sz="2400" baseline="0" dirty="0" smtClean="0">
                          <a:latin typeface="Nikosh" pitchFamily="2" charset="0"/>
                          <a:cs typeface="Nikosh" pitchFamily="2" charset="0"/>
                        </a:rPr>
                        <a:t> </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সকলে</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১মিনিট </a:t>
                      </a:r>
                      <a:endParaRPr lang="en-US" sz="2400" dirty="0">
                        <a:latin typeface="Nikosh" pitchFamily="2" charset="0"/>
                        <a:cs typeface="Nikosh" pitchFamily="2" charset="0"/>
                      </a:endParaRPr>
                    </a:p>
                  </a:txBody>
                  <a:tcPr/>
                </a:tc>
              </a:tr>
              <a:tr h="440910">
                <a:tc>
                  <a:txBody>
                    <a:bodyPr/>
                    <a:lstStyle/>
                    <a:p>
                      <a:pPr algn="ctr"/>
                      <a:r>
                        <a:rPr lang="bn-IN" sz="2400" dirty="0" smtClean="0">
                          <a:latin typeface="Nikosh" pitchFamily="2" charset="0"/>
                          <a:cs typeface="Nikosh" pitchFamily="2" charset="0"/>
                        </a:rPr>
                        <a:t>পতাকা উত্তোলন </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স্কাউট</a:t>
                      </a:r>
                      <a:r>
                        <a:rPr lang="bn-IN" sz="2400" baseline="0" dirty="0" smtClean="0">
                          <a:latin typeface="Nikosh" pitchFamily="2" charset="0"/>
                          <a:cs typeface="Nikosh" pitchFamily="2" charset="0"/>
                        </a:rPr>
                        <a:t> লিডার </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২ মিনিট </a:t>
                      </a:r>
                      <a:endParaRPr lang="en-US" sz="2400" dirty="0">
                        <a:latin typeface="Nikosh" pitchFamily="2" charset="0"/>
                        <a:cs typeface="Nikosh" pitchFamily="2" charset="0"/>
                      </a:endParaRPr>
                    </a:p>
                  </a:txBody>
                  <a:tcPr/>
                </a:tc>
              </a:tr>
              <a:tr h="440910">
                <a:tc>
                  <a:txBody>
                    <a:bodyPr/>
                    <a:lstStyle/>
                    <a:p>
                      <a:pPr algn="ctr"/>
                      <a:r>
                        <a:rPr lang="bn-IN" sz="2400" dirty="0" smtClean="0">
                          <a:latin typeface="Nikosh" pitchFamily="2" charset="0"/>
                          <a:cs typeface="Nikosh" pitchFamily="2" charset="0"/>
                        </a:rPr>
                        <a:t>প্রার্থনা</a:t>
                      </a:r>
                      <a:r>
                        <a:rPr lang="bn-IN" sz="2400" baseline="0" dirty="0" smtClean="0">
                          <a:latin typeface="Nikosh" pitchFamily="2" charset="0"/>
                          <a:cs typeface="Nikosh" pitchFamily="2" charset="0"/>
                        </a:rPr>
                        <a:t> সংগীত </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স্কাউট</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৩ মিনিট </a:t>
                      </a:r>
                      <a:endParaRPr lang="en-US" sz="2400" dirty="0">
                        <a:latin typeface="Nikosh" pitchFamily="2" charset="0"/>
                        <a:cs typeface="Nikosh" pitchFamily="2" charset="0"/>
                      </a:endParaRPr>
                    </a:p>
                  </a:txBody>
                  <a:tcPr/>
                </a:tc>
              </a:tr>
              <a:tr h="440910">
                <a:tc>
                  <a:txBody>
                    <a:bodyPr/>
                    <a:lstStyle/>
                    <a:p>
                      <a:pPr algn="ctr"/>
                      <a:r>
                        <a:rPr lang="bn-IN" sz="2400" dirty="0" smtClean="0">
                          <a:latin typeface="Nikosh" pitchFamily="2" charset="0"/>
                          <a:cs typeface="Nikosh" pitchFamily="2" charset="0"/>
                        </a:rPr>
                        <a:t>পরিদির্শন,চাঁদা</a:t>
                      </a:r>
                      <a:r>
                        <a:rPr lang="bn-IN" sz="2400" baseline="0" dirty="0" smtClean="0">
                          <a:latin typeface="Nikosh" pitchFamily="2" charset="0"/>
                          <a:cs typeface="Nikosh" pitchFamily="2" charset="0"/>
                        </a:rPr>
                        <a:t> আদায় ও রিপোর্টিং </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উপদল নেতাগণ</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৫ মিমিট </a:t>
                      </a:r>
                      <a:endParaRPr lang="en-US" sz="2400" dirty="0">
                        <a:latin typeface="Nikosh" pitchFamily="2" charset="0"/>
                        <a:cs typeface="Nikosh" pitchFamily="2" charset="0"/>
                      </a:endParaRPr>
                    </a:p>
                  </a:txBody>
                  <a:tcPr/>
                </a:tc>
              </a:tr>
              <a:tr h="440910">
                <a:tc>
                  <a:txBody>
                    <a:bodyPr/>
                    <a:lstStyle/>
                    <a:p>
                      <a:pPr algn="ctr"/>
                      <a:r>
                        <a:rPr lang="bn-IN" sz="2400" dirty="0" smtClean="0">
                          <a:latin typeface="Nikosh" pitchFamily="2" charset="0"/>
                          <a:cs typeface="Nikosh" pitchFamily="2" charset="0"/>
                        </a:rPr>
                        <a:t>ঘোষণা</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স্কাউট লিডার </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৩ মিনিট </a:t>
                      </a:r>
                      <a:endParaRPr lang="en-US" sz="2400" dirty="0">
                        <a:latin typeface="Nikosh" pitchFamily="2" charset="0"/>
                        <a:cs typeface="Nikosh" pitchFamily="2" charset="0"/>
                      </a:endParaRPr>
                    </a:p>
                  </a:txBody>
                  <a:tcPr/>
                </a:tc>
              </a:tr>
              <a:tr h="440910">
                <a:tc>
                  <a:txBody>
                    <a:bodyPr/>
                    <a:lstStyle/>
                    <a:p>
                      <a:pPr algn="ctr"/>
                      <a:r>
                        <a:rPr lang="bn-IN" sz="2400" dirty="0" smtClean="0">
                          <a:latin typeface="Nikosh" pitchFamily="2" charset="0"/>
                          <a:cs typeface="Nikosh" pitchFamily="2" charset="0"/>
                        </a:rPr>
                        <a:t>পুরাতন পাঠের</a:t>
                      </a:r>
                      <a:r>
                        <a:rPr lang="bn-IN" sz="2400" baseline="0" dirty="0" smtClean="0">
                          <a:latin typeface="Nikosh" pitchFamily="2" charset="0"/>
                          <a:cs typeface="Nikosh" pitchFamily="2" charset="0"/>
                        </a:rPr>
                        <a:t> অনুশীলনঃ</a:t>
                      </a:r>
                      <a:endParaRPr lang="en-US" sz="2400" dirty="0">
                        <a:latin typeface="Nikosh" pitchFamily="2" charset="0"/>
                        <a:cs typeface="Nikosh" pitchFamily="2" charset="0"/>
                      </a:endParaRPr>
                    </a:p>
                  </a:txBody>
                  <a:tcPr/>
                </a:tc>
                <a:tc>
                  <a:txBody>
                    <a:bodyPr/>
                    <a:lstStyle/>
                    <a:p>
                      <a:pPr algn="ctr"/>
                      <a:r>
                        <a:rPr lang="bn-IN" sz="2400" baseline="0" dirty="0" smtClean="0">
                          <a:latin typeface="Nikosh" pitchFamily="2" charset="0"/>
                          <a:cs typeface="Nikosh" pitchFamily="2" charset="0"/>
                        </a:rPr>
                        <a:t> উ</a:t>
                      </a:r>
                      <a:r>
                        <a:rPr lang="bn-IN" sz="2400" dirty="0" smtClean="0">
                          <a:latin typeface="Nikosh" pitchFamily="2" charset="0"/>
                          <a:cs typeface="Nikosh" pitchFamily="2" charset="0"/>
                        </a:rPr>
                        <a:t>পদল নেতাগণ</a:t>
                      </a:r>
                      <a:r>
                        <a:rPr lang="bn-IN" sz="2400" baseline="0" dirty="0" smtClean="0">
                          <a:latin typeface="Nikosh" pitchFamily="2" charset="0"/>
                          <a:cs typeface="Nikosh" pitchFamily="2" charset="0"/>
                        </a:rPr>
                        <a:t> </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১০ মিনিট </a:t>
                      </a:r>
                      <a:endParaRPr lang="en-US" sz="2400" dirty="0">
                        <a:latin typeface="Nikosh" pitchFamily="2" charset="0"/>
                        <a:cs typeface="Nikosh" pitchFamily="2" charset="0"/>
                      </a:endParaRPr>
                    </a:p>
                  </a:txBody>
                  <a:tcPr/>
                </a:tc>
              </a:tr>
              <a:tr h="440910">
                <a:tc>
                  <a:txBody>
                    <a:bodyPr/>
                    <a:lstStyle/>
                    <a:p>
                      <a:pPr algn="ctr"/>
                      <a:r>
                        <a:rPr lang="bn-IN" sz="2400" dirty="0" smtClean="0">
                          <a:latin typeface="Nikosh" pitchFamily="2" charset="0"/>
                          <a:cs typeface="Nikosh" pitchFamily="2" charset="0"/>
                        </a:rPr>
                        <a:t>গান/নাচ/অভিনয়/গল্প </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উপদল নেতা</a:t>
                      </a:r>
                      <a:r>
                        <a:rPr lang="bn-IN" sz="2400" baseline="0" dirty="0" smtClean="0">
                          <a:latin typeface="Nikosh" pitchFamily="2" charset="0"/>
                          <a:cs typeface="Nikosh" pitchFamily="2" charset="0"/>
                        </a:rPr>
                        <a:t>  </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৫ মিনিট </a:t>
                      </a:r>
                      <a:endParaRPr lang="en-US" sz="2400" dirty="0">
                        <a:latin typeface="Nikosh" pitchFamily="2" charset="0"/>
                        <a:cs typeface="Nikosh" pitchFamily="2" charset="0"/>
                      </a:endParaRPr>
                    </a:p>
                  </a:txBody>
                  <a:tcPr/>
                </a:tc>
              </a:tr>
              <a:tr h="440910">
                <a:tc>
                  <a:txBody>
                    <a:bodyPr/>
                    <a:lstStyle/>
                    <a:p>
                      <a:pPr algn="ctr"/>
                      <a:r>
                        <a:rPr lang="bn-IN" sz="2400" dirty="0" smtClean="0">
                          <a:latin typeface="Nikosh" pitchFamily="2" charset="0"/>
                          <a:cs typeface="Nikosh" pitchFamily="2" charset="0"/>
                        </a:rPr>
                        <a:t>নতুন পাঠ</a:t>
                      </a:r>
                      <a:r>
                        <a:rPr lang="bn-IN" sz="2400" baseline="0" dirty="0" smtClean="0">
                          <a:latin typeface="Nikosh" pitchFamily="2" charset="0"/>
                          <a:cs typeface="Nikosh" pitchFamily="2" charset="0"/>
                        </a:rPr>
                        <a:t>ঃ</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উপদল নেতাগণ</a:t>
                      </a:r>
                      <a:r>
                        <a:rPr lang="bn-IN" sz="2400" baseline="0" dirty="0" smtClean="0">
                          <a:latin typeface="Nikosh" pitchFamily="2" charset="0"/>
                          <a:cs typeface="Nikosh" pitchFamily="2" charset="0"/>
                        </a:rPr>
                        <a:t> </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২০ মিনিট </a:t>
                      </a:r>
                      <a:endParaRPr lang="en-US" sz="2400" dirty="0">
                        <a:latin typeface="Nikosh" pitchFamily="2" charset="0"/>
                        <a:cs typeface="Nikosh" pitchFamily="2" charset="0"/>
                      </a:endParaRPr>
                    </a:p>
                  </a:txBody>
                  <a:tcPr/>
                </a:tc>
              </a:tr>
              <a:tr h="440910">
                <a:tc>
                  <a:txBody>
                    <a:bodyPr/>
                    <a:lstStyle/>
                    <a:p>
                      <a:pPr algn="ctr"/>
                      <a:r>
                        <a:rPr lang="bn-IN" sz="2400" dirty="0" smtClean="0">
                          <a:latin typeface="Nikosh" pitchFamily="2" charset="0"/>
                          <a:cs typeface="Nikosh" pitchFamily="2" charset="0"/>
                        </a:rPr>
                        <a:t>পতাকার</a:t>
                      </a:r>
                      <a:r>
                        <a:rPr lang="bn-IN" sz="2400" baseline="0" dirty="0" smtClean="0">
                          <a:latin typeface="Nikosh" pitchFamily="2" charset="0"/>
                          <a:cs typeface="Nikosh" pitchFamily="2" charset="0"/>
                        </a:rPr>
                        <a:t> কাছে সমবেত হওয়া </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সকলে</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২ মিনিট </a:t>
                      </a:r>
                      <a:endParaRPr lang="en-US" sz="2400" dirty="0">
                        <a:latin typeface="Nikosh" pitchFamily="2" charset="0"/>
                        <a:cs typeface="Nikosh" pitchFamily="2" charset="0"/>
                      </a:endParaRPr>
                    </a:p>
                  </a:txBody>
                  <a:tcPr/>
                </a:tc>
              </a:tr>
              <a:tr h="440910">
                <a:tc>
                  <a:txBody>
                    <a:bodyPr/>
                    <a:lstStyle/>
                    <a:p>
                      <a:pPr algn="ctr"/>
                      <a:r>
                        <a:rPr lang="bn-IN" sz="2400" dirty="0" smtClean="0">
                          <a:latin typeface="Nikosh" pitchFamily="2" charset="0"/>
                          <a:cs typeface="Nikosh" pitchFamily="2" charset="0"/>
                        </a:rPr>
                        <a:t>খেলা</a:t>
                      </a:r>
                      <a:r>
                        <a:rPr lang="bn-IN" sz="2400" baseline="0" dirty="0" smtClean="0">
                          <a:latin typeface="Nikosh" pitchFamily="2" charset="0"/>
                          <a:cs typeface="Nikosh" pitchFamily="2" charset="0"/>
                        </a:rPr>
                        <a:t>  </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স্কাউট লিডার </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৪ মিনিট</a:t>
                      </a:r>
                      <a:endParaRPr lang="en-US" sz="2400" dirty="0">
                        <a:latin typeface="Nikosh" pitchFamily="2" charset="0"/>
                        <a:cs typeface="Nikosh" pitchFamily="2" charset="0"/>
                      </a:endParaRPr>
                    </a:p>
                  </a:txBody>
                  <a:tcPr/>
                </a:tc>
              </a:tr>
              <a:tr h="440910">
                <a:tc>
                  <a:txBody>
                    <a:bodyPr/>
                    <a:lstStyle/>
                    <a:p>
                      <a:pPr algn="ctr"/>
                      <a:r>
                        <a:rPr lang="bn-IN" sz="2400" dirty="0" smtClean="0">
                          <a:latin typeface="Nikosh" pitchFamily="2" charset="0"/>
                          <a:cs typeface="Nikosh" pitchFamily="2" charset="0"/>
                        </a:rPr>
                        <a:t>ব্যাক্তিগত পরিচ্ছন্নতা</a:t>
                      </a:r>
                      <a:r>
                        <a:rPr lang="bn-IN" sz="2400" baseline="0" dirty="0" smtClean="0">
                          <a:latin typeface="Nikosh" pitchFamily="2" charset="0"/>
                          <a:cs typeface="Nikosh" pitchFamily="2" charset="0"/>
                        </a:rPr>
                        <a:t> </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সকলে </a:t>
                      </a:r>
                      <a:endParaRPr lang="en-US" sz="2400" dirty="0">
                        <a:latin typeface="Nikosh" pitchFamily="2" charset="0"/>
                        <a:cs typeface="Nikosh" pitchFamily="2" charset="0"/>
                      </a:endParaRPr>
                    </a:p>
                  </a:txBody>
                  <a:tcPr/>
                </a:tc>
                <a:tc>
                  <a:txBody>
                    <a:bodyPr/>
                    <a:lstStyle/>
                    <a:p>
                      <a:pPr algn="ctr"/>
                      <a:r>
                        <a:rPr lang="bn-IN" sz="2400" dirty="0" smtClean="0">
                          <a:latin typeface="Nikosh" pitchFamily="2" charset="0"/>
                          <a:cs typeface="Nikosh" pitchFamily="2" charset="0"/>
                        </a:rPr>
                        <a:t>২ মিনিট </a:t>
                      </a:r>
                      <a:endParaRPr lang="en-US" sz="2400" dirty="0">
                        <a:latin typeface="Nikosh" pitchFamily="2" charset="0"/>
                        <a:cs typeface="Nikosh" pitchFamily="2" charset="0"/>
                      </a:endParaRPr>
                    </a:p>
                  </a:txBody>
                  <a:tcPr/>
                </a:tc>
              </a:tr>
            </a:tbl>
          </a:graphicData>
        </a:graphic>
      </p:graphicFrame>
      <p:sp>
        <p:nvSpPr>
          <p:cNvPr id="3" name="TextBox 2"/>
          <p:cNvSpPr txBox="1"/>
          <p:nvPr/>
        </p:nvSpPr>
        <p:spPr>
          <a:xfrm>
            <a:off x="55605" y="447072"/>
            <a:ext cx="8839200" cy="646331"/>
          </a:xfrm>
          <a:prstGeom prst="rect">
            <a:avLst/>
          </a:prstGeom>
          <a:noFill/>
        </p:spPr>
        <p:txBody>
          <a:bodyPr wrap="square" rtlCol="0">
            <a:spAutoFit/>
          </a:bodyPr>
          <a:lstStyle/>
          <a:p>
            <a:r>
              <a:rPr lang="bn-IN" sz="3600" dirty="0" smtClean="0">
                <a:solidFill>
                  <a:srgbClr val="C00000"/>
                </a:solidFill>
                <a:latin typeface="Nikosh" pitchFamily="2" charset="0"/>
                <a:cs typeface="Nikosh" pitchFamily="2" charset="0"/>
              </a:rPr>
              <a:t>একটি ট্রুপ মিটিংয়ের নমুনা কর্মসূচিঃ </a:t>
            </a:r>
            <a:endParaRPr lang="en-US" sz="3600" dirty="0">
              <a:solidFill>
                <a:srgbClr val="C00000"/>
              </a:solidFill>
              <a:latin typeface="Nikosh" pitchFamily="2" charset="0"/>
              <a:cs typeface="Nikosh" pitchFamily="2" charset="0"/>
            </a:endParaRPr>
          </a:p>
        </p:txBody>
      </p:sp>
    </p:spTree>
    <p:extLst>
      <p:ext uri="{BB962C8B-B14F-4D97-AF65-F5344CB8AC3E}">
        <p14:creationId xmlns:p14="http://schemas.microsoft.com/office/powerpoint/2010/main" val="3116464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47776346"/>
              </p:ext>
            </p:extLst>
          </p:nvPr>
        </p:nvGraphicFramePr>
        <p:xfrm>
          <a:off x="381000" y="1397000"/>
          <a:ext cx="8077200" cy="1554480"/>
        </p:xfrm>
        <a:graphic>
          <a:graphicData uri="http://schemas.openxmlformats.org/drawingml/2006/table">
            <a:tbl>
              <a:tblPr firstRow="1" bandRow="1">
                <a:tableStyleId>{5940675A-B579-460E-94D1-54222C63F5DA}</a:tableStyleId>
              </a:tblPr>
              <a:tblGrid>
                <a:gridCol w="3249449"/>
                <a:gridCol w="2704005"/>
                <a:gridCol w="2123746"/>
              </a:tblGrid>
              <a:tr h="370840">
                <a:tc>
                  <a:txBody>
                    <a:bodyPr/>
                    <a:lstStyle/>
                    <a:p>
                      <a:pPr algn="ctr"/>
                      <a:r>
                        <a:rPr lang="bn-IN" sz="2800" b="1" dirty="0" smtClean="0">
                          <a:latin typeface="Nikosh" pitchFamily="2" charset="0"/>
                          <a:cs typeface="Nikosh" pitchFamily="2" charset="0"/>
                        </a:rPr>
                        <a:t>ঘোষণা</a:t>
                      </a:r>
                      <a:r>
                        <a:rPr lang="bn-IN" sz="2800" b="1" baseline="0" dirty="0" smtClean="0">
                          <a:latin typeface="Nikosh" pitchFamily="2" charset="0"/>
                          <a:cs typeface="Nikosh" pitchFamily="2" charset="0"/>
                        </a:rPr>
                        <a:t> ও নিরব প্রার্থনা </a:t>
                      </a:r>
                      <a:endParaRPr lang="en-US" sz="2800" b="1" dirty="0">
                        <a:latin typeface="Nikosh" pitchFamily="2" charset="0"/>
                        <a:cs typeface="Nikosh" pitchFamily="2" charset="0"/>
                      </a:endParaRPr>
                    </a:p>
                  </a:txBody>
                  <a:tcPr/>
                </a:tc>
                <a:tc>
                  <a:txBody>
                    <a:bodyPr/>
                    <a:lstStyle/>
                    <a:p>
                      <a:pPr algn="ctr"/>
                      <a:r>
                        <a:rPr lang="bn-IN" sz="2800" b="1" dirty="0" smtClean="0">
                          <a:latin typeface="Nikosh" pitchFamily="2" charset="0"/>
                          <a:cs typeface="Nikosh" pitchFamily="2" charset="0"/>
                        </a:rPr>
                        <a:t>স্কাউট লিডার </a:t>
                      </a:r>
                      <a:endParaRPr lang="en-US" sz="2800" b="1" dirty="0">
                        <a:latin typeface="Nikosh" pitchFamily="2" charset="0"/>
                        <a:cs typeface="Nikosh" pitchFamily="2" charset="0"/>
                      </a:endParaRPr>
                    </a:p>
                  </a:txBody>
                  <a:tcPr/>
                </a:tc>
                <a:tc>
                  <a:txBody>
                    <a:bodyPr/>
                    <a:lstStyle/>
                    <a:p>
                      <a:pPr algn="ctr"/>
                      <a:r>
                        <a:rPr lang="bn-IN" sz="2800" b="1" dirty="0" smtClean="0">
                          <a:latin typeface="Nikosh" pitchFamily="2" charset="0"/>
                          <a:cs typeface="Nikosh" pitchFamily="2" charset="0"/>
                        </a:rPr>
                        <a:t>২ মিনিট</a:t>
                      </a:r>
                      <a:endParaRPr lang="en-US" sz="2800" b="1" dirty="0">
                        <a:latin typeface="Nikosh" pitchFamily="2" charset="0"/>
                        <a:cs typeface="Nikosh" pitchFamily="2" charset="0"/>
                      </a:endParaRPr>
                    </a:p>
                  </a:txBody>
                  <a:tcPr/>
                </a:tc>
              </a:tr>
              <a:tr h="370840">
                <a:tc>
                  <a:txBody>
                    <a:bodyPr/>
                    <a:lstStyle/>
                    <a:p>
                      <a:pPr algn="ctr"/>
                      <a:r>
                        <a:rPr lang="bn-IN" sz="2800" b="1" dirty="0" smtClean="0">
                          <a:latin typeface="Nikosh" pitchFamily="2" charset="0"/>
                          <a:cs typeface="Nikosh" pitchFamily="2" charset="0"/>
                        </a:rPr>
                        <a:t>পতাকা নামানো ও ছুটি</a:t>
                      </a:r>
                      <a:r>
                        <a:rPr lang="bn-IN" sz="2800" b="1" baseline="0" dirty="0" smtClean="0">
                          <a:latin typeface="Nikosh" pitchFamily="2" charset="0"/>
                          <a:cs typeface="Nikosh" pitchFamily="2" charset="0"/>
                        </a:rPr>
                        <a:t> </a:t>
                      </a:r>
                      <a:endParaRPr lang="en-US" sz="2800" b="1" dirty="0">
                        <a:latin typeface="Nikosh" pitchFamily="2" charset="0"/>
                        <a:cs typeface="Nikosh" pitchFamily="2" charset="0"/>
                      </a:endParaRPr>
                    </a:p>
                  </a:txBody>
                  <a:tcPr/>
                </a:tc>
                <a:tc>
                  <a:txBody>
                    <a:bodyPr/>
                    <a:lstStyle/>
                    <a:p>
                      <a:pPr algn="ctr"/>
                      <a:r>
                        <a:rPr lang="bn-IN" sz="2800" b="1" dirty="0" smtClean="0">
                          <a:latin typeface="Nikosh" pitchFamily="2" charset="0"/>
                          <a:cs typeface="Nikosh" pitchFamily="2" charset="0"/>
                        </a:rPr>
                        <a:t>স্কাউট লিডার </a:t>
                      </a:r>
                      <a:endParaRPr lang="en-US" sz="2800" b="1" dirty="0">
                        <a:latin typeface="Nikosh" pitchFamily="2" charset="0"/>
                        <a:cs typeface="Nikosh" pitchFamily="2" charset="0"/>
                      </a:endParaRPr>
                    </a:p>
                  </a:txBody>
                  <a:tcPr/>
                </a:tc>
                <a:tc>
                  <a:txBody>
                    <a:bodyPr/>
                    <a:lstStyle/>
                    <a:p>
                      <a:pPr algn="ctr"/>
                      <a:r>
                        <a:rPr lang="bn-IN" sz="2800" b="1" dirty="0" smtClean="0">
                          <a:latin typeface="Nikosh" pitchFamily="2" charset="0"/>
                          <a:cs typeface="Nikosh" pitchFamily="2" charset="0"/>
                        </a:rPr>
                        <a:t>১ মিনিট </a:t>
                      </a:r>
                      <a:endParaRPr lang="en-US" sz="2800" b="1" dirty="0">
                        <a:latin typeface="Nikosh" pitchFamily="2" charset="0"/>
                        <a:cs typeface="Nikosh" pitchFamily="2" charset="0"/>
                      </a:endParaRPr>
                    </a:p>
                  </a:txBody>
                  <a:tcPr/>
                </a:tc>
              </a:tr>
              <a:tr h="370840">
                <a:tc>
                  <a:txBody>
                    <a:bodyPr/>
                    <a:lstStyle/>
                    <a:p>
                      <a:pPr algn="ctr"/>
                      <a:endParaRPr lang="en-US" sz="2800" b="1" dirty="0">
                        <a:latin typeface="Nikosh" pitchFamily="2" charset="0"/>
                        <a:cs typeface="Nikosh" pitchFamily="2" charset="0"/>
                      </a:endParaRPr>
                    </a:p>
                  </a:txBody>
                  <a:tcPr/>
                </a:tc>
                <a:tc>
                  <a:txBody>
                    <a:bodyPr/>
                    <a:lstStyle/>
                    <a:p>
                      <a:pPr algn="ctr"/>
                      <a:r>
                        <a:rPr lang="bn-IN" sz="2800" b="1" dirty="0" smtClean="0">
                          <a:latin typeface="Nikosh" pitchFamily="2" charset="0"/>
                          <a:cs typeface="Nikosh" pitchFamily="2" charset="0"/>
                        </a:rPr>
                        <a:t>মোট সময়=</a:t>
                      </a:r>
                      <a:endParaRPr lang="en-US" sz="2800" b="1" dirty="0">
                        <a:latin typeface="Nikosh" pitchFamily="2" charset="0"/>
                        <a:cs typeface="Nikosh" pitchFamily="2" charset="0"/>
                      </a:endParaRPr>
                    </a:p>
                  </a:txBody>
                  <a:tcPr/>
                </a:tc>
                <a:tc>
                  <a:txBody>
                    <a:bodyPr/>
                    <a:lstStyle/>
                    <a:p>
                      <a:pPr algn="ctr"/>
                      <a:r>
                        <a:rPr lang="bn-IN" sz="2800" b="1" dirty="0" smtClean="0">
                          <a:latin typeface="Nikosh" pitchFamily="2" charset="0"/>
                          <a:cs typeface="Nikosh" pitchFamily="2" charset="0"/>
                        </a:rPr>
                        <a:t>৬০ মিনিট </a:t>
                      </a:r>
                      <a:endParaRPr lang="en-US" sz="2800" b="1" dirty="0">
                        <a:latin typeface="Nikosh" pitchFamily="2" charset="0"/>
                        <a:cs typeface="Nikosh" pitchFamily="2" charset="0"/>
                      </a:endParaRPr>
                    </a:p>
                  </a:txBody>
                  <a:tcPr/>
                </a:tc>
              </a:tr>
            </a:tbl>
          </a:graphicData>
        </a:graphic>
      </p:graphicFrame>
      <p:sp>
        <p:nvSpPr>
          <p:cNvPr id="3" name="TextBox 2"/>
          <p:cNvSpPr txBox="1"/>
          <p:nvPr/>
        </p:nvSpPr>
        <p:spPr>
          <a:xfrm>
            <a:off x="304800" y="3429000"/>
            <a:ext cx="8382000" cy="646331"/>
          </a:xfrm>
          <a:prstGeom prst="rect">
            <a:avLst/>
          </a:prstGeom>
          <a:noFill/>
        </p:spPr>
        <p:txBody>
          <a:bodyPr wrap="square" rtlCol="0">
            <a:spAutoFit/>
          </a:bodyPr>
          <a:lstStyle/>
          <a:p>
            <a:r>
              <a:rPr lang="bn-IN" sz="3600" dirty="0" smtClean="0">
                <a:latin typeface="Nikosh" pitchFamily="2" charset="0"/>
                <a:cs typeface="Nikosh" pitchFamily="2" charset="0"/>
              </a:rPr>
              <a:t>[ বিঃদ্রঃ ট্রুপ মিটিংয়ে ৯০ মিনিটের কর্মসূচিও হতে পারে। ] </a:t>
            </a:r>
            <a:endParaRPr lang="en-US" sz="3600" dirty="0">
              <a:latin typeface="Nikosh" pitchFamily="2" charset="0"/>
              <a:cs typeface="Nikosh" pitchFamily="2" charset="0"/>
            </a:endParaRPr>
          </a:p>
        </p:txBody>
      </p:sp>
    </p:spTree>
    <p:extLst>
      <p:ext uri="{BB962C8B-B14F-4D97-AF65-F5344CB8AC3E}">
        <p14:creationId xmlns:p14="http://schemas.microsoft.com/office/powerpoint/2010/main" val="4090299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40505" b="12115"/>
          <a:stretch/>
        </p:blipFill>
        <p:spPr>
          <a:xfrm>
            <a:off x="228600" y="2395448"/>
            <a:ext cx="8686800" cy="4310152"/>
          </a:xfrm>
          <a:prstGeom prst="rect">
            <a:avLst/>
          </a:prstGeom>
        </p:spPr>
      </p:pic>
      <p:sp>
        <p:nvSpPr>
          <p:cNvPr id="5" name="TextBox 4"/>
          <p:cNvSpPr txBox="1"/>
          <p:nvPr/>
        </p:nvSpPr>
        <p:spPr>
          <a:xfrm>
            <a:off x="593124" y="533400"/>
            <a:ext cx="8153400" cy="1862048"/>
          </a:xfrm>
          <a:prstGeom prst="rect">
            <a:avLst/>
          </a:prstGeom>
          <a:noFill/>
        </p:spPr>
        <p:txBody>
          <a:bodyPr wrap="square" rtlCol="0">
            <a:prstTxWarp prst="textWave2">
              <a:avLst/>
            </a:prstTxWarp>
            <a:spAutoFit/>
          </a:bodyPr>
          <a:lstStyle/>
          <a:p>
            <a:r>
              <a:rPr lang="bn-IN" sz="11500" dirty="0" smtClean="0">
                <a:latin typeface="Nikosh" pitchFamily="2" charset="0"/>
                <a:cs typeface="Nikosh" pitchFamily="2" charset="0"/>
              </a:rPr>
              <a:t>সবাইকে  </a:t>
            </a:r>
            <a:r>
              <a:rPr lang="bn-IN" sz="11500" dirty="0" smtClean="0">
                <a:solidFill>
                  <a:srgbClr val="0070C0"/>
                </a:solidFill>
                <a:latin typeface="Nikosh" pitchFamily="2" charset="0"/>
                <a:cs typeface="Nikosh" pitchFamily="2" charset="0"/>
              </a:rPr>
              <a:t>ধন্যবাদ </a:t>
            </a:r>
            <a:endParaRPr lang="en-US" sz="11500" dirty="0">
              <a:solidFill>
                <a:srgbClr val="0070C0"/>
              </a:solidFill>
              <a:latin typeface="Nikosh" pitchFamily="2" charset="0"/>
              <a:cs typeface="Nikosh" pitchFamily="2" charset="0"/>
            </a:endParaRPr>
          </a:p>
        </p:txBody>
      </p:sp>
    </p:spTree>
    <p:extLst>
      <p:ext uri="{BB962C8B-B14F-4D97-AF65-F5344CB8AC3E}">
        <p14:creationId xmlns:p14="http://schemas.microsoft.com/office/powerpoint/2010/main" val="1496791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mafuza\Desktop\20200716_2243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3155" y="195828"/>
            <a:ext cx="2286002" cy="239137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72598"/>
            <a:ext cx="2262112" cy="2514600"/>
          </a:xfrm>
          <a:prstGeom prst="rect">
            <a:avLst/>
          </a:prstGeom>
        </p:spPr>
      </p:pic>
      <p:sp>
        <p:nvSpPr>
          <p:cNvPr id="6" name="TextBox 5"/>
          <p:cNvSpPr txBox="1"/>
          <p:nvPr/>
        </p:nvSpPr>
        <p:spPr>
          <a:xfrm>
            <a:off x="2620555" y="812800"/>
            <a:ext cx="3581400" cy="923330"/>
          </a:xfrm>
          <a:prstGeom prst="rect">
            <a:avLst/>
          </a:prstGeom>
          <a:noFill/>
        </p:spPr>
        <p:txBody>
          <a:bodyPr wrap="square" rtlCol="0">
            <a:spAutoFit/>
          </a:bodyPr>
          <a:lstStyle/>
          <a:p>
            <a:r>
              <a:rPr lang="bn-IN" sz="5400" b="1" dirty="0" smtClean="0">
                <a:solidFill>
                  <a:srgbClr val="FF0000"/>
                </a:solidFill>
                <a:latin typeface="Nikosh" pitchFamily="2" charset="0"/>
                <a:cs typeface="Nikosh" pitchFamily="2" charset="0"/>
              </a:rPr>
              <a:t>শিক্ষক পরিচিতি </a:t>
            </a:r>
            <a:endParaRPr lang="en-US" sz="5400" b="1" dirty="0">
              <a:solidFill>
                <a:srgbClr val="FF0000"/>
              </a:solidFill>
              <a:latin typeface="Nikosh" pitchFamily="2" charset="0"/>
              <a:cs typeface="Nikosh" pitchFamily="2" charset="0"/>
            </a:endParaRPr>
          </a:p>
        </p:txBody>
      </p:sp>
      <p:sp>
        <p:nvSpPr>
          <p:cNvPr id="7" name="TextBox 6"/>
          <p:cNvSpPr txBox="1"/>
          <p:nvPr/>
        </p:nvSpPr>
        <p:spPr>
          <a:xfrm>
            <a:off x="2620555" y="1892468"/>
            <a:ext cx="3470822" cy="923330"/>
          </a:xfrm>
          <a:prstGeom prst="rect">
            <a:avLst/>
          </a:prstGeom>
          <a:noFill/>
        </p:spPr>
        <p:txBody>
          <a:bodyPr wrap="none" rtlCol="0">
            <a:spAutoFit/>
          </a:bodyPr>
          <a:lstStyle/>
          <a:p>
            <a:r>
              <a:rPr lang="bn-IN" sz="5400" b="1" dirty="0" smtClean="0">
                <a:latin typeface="Nikosh" pitchFamily="2" charset="0"/>
                <a:cs typeface="Nikosh" pitchFamily="2" charset="0"/>
              </a:rPr>
              <a:t>মাহফুজা বেগম </a:t>
            </a:r>
            <a:endParaRPr lang="en-US" sz="5400" b="1" dirty="0">
              <a:latin typeface="Nikosh" pitchFamily="2" charset="0"/>
              <a:cs typeface="Nikosh" pitchFamily="2" charset="0"/>
            </a:endParaRPr>
          </a:p>
        </p:txBody>
      </p:sp>
      <p:sp>
        <p:nvSpPr>
          <p:cNvPr id="8" name="TextBox 7"/>
          <p:cNvSpPr txBox="1"/>
          <p:nvPr/>
        </p:nvSpPr>
        <p:spPr>
          <a:xfrm>
            <a:off x="857794" y="2596296"/>
            <a:ext cx="7371806" cy="2954655"/>
          </a:xfrm>
          <a:prstGeom prst="rect">
            <a:avLst/>
          </a:prstGeom>
          <a:noFill/>
        </p:spPr>
        <p:txBody>
          <a:bodyPr wrap="square" rtlCol="0">
            <a:spAutoFit/>
          </a:bodyPr>
          <a:lstStyle/>
          <a:p>
            <a:r>
              <a:rPr lang="bn-IN" sz="5400" dirty="0" smtClean="0">
                <a:latin typeface="Nikosh" pitchFamily="2" charset="0"/>
                <a:cs typeface="Nikosh" pitchFamily="2" charset="0"/>
              </a:rPr>
              <a:t>           </a:t>
            </a:r>
            <a:r>
              <a:rPr lang="bn-IN" sz="4400" dirty="0" smtClean="0">
                <a:latin typeface="Nikosh" pitchFamily="2" charset="0"/>
                <a:cs typeface="Nikosh" pitchFamily="2" charset="0"/>
              </a:rPr>
              <a:t>সহকারি শিক্ষক </a:t>
            </a:r>
          </a:p>
          <a:p>
            <a:r>
              <a:rPr lang="bn-IN" sz="4400" dirty="0" smtClean="0">
                <a:latin typeface="Nikosh" pitchFamily="2" charset="0"/>
                <a:cs typeface="Nikosh" pitchFamily="2" charset="0"/>
              </a:rPr>
              <a:t>     মফিজ </a:t>
            </a:r>
            <a:r>
              <a:rPr lang="bn-IN" sz="4400" dirty="0">
                <a:latin typeface="Nikosh" pitchFamily="2" charset="0"/>
                <a:cs typeface="Nikosh" pitchFamily="2" charset="0"/>
              </a:rPr>
              <a:t>উদ্দিন খান উচ্চ বিদ্যালয়। </a:t>
            </a:r>
            <a:endParaRPr lang="bn-IN" sz="6600" dirty="0" smtClean="0">
              <a:latin typeface="Nikosh" pitchFamily="2" charset="0"/>
              <a:cs typeface="Nikosh" pitchFamily="2" charset="0"/>
            </a:endParaRPr>
          </a:p>
          <a:p>
            <a:r>
              <a:rPr lang="bn-IN" sz="4400" dirty="0" smtClean="0">
                <a:latin typeface="Nikosh" pitchFamily="2" charset="0"/>
                <a:cs typeface="Nikosh" pitchFamily="2" charset="0"/>
              </a:rPr>
              <a:t>ইউনিট লিডার,উড ব্যাজার গার্ল ইন স্কাউট </a:t>
            </a:r>
          </a:p>
          <a:p>
            <a:r>
              <a:rPr lang="bn-IN" sz="4400" dirty="0" smtClean="0">
                <a:latin typeface="Nikosh" pitchFamily="2" charset="0"/>
                <a:cs typeface="Nikosh" pitchFamily="2" charset="0"/>
              </a:rPr>
              <a:t>   গ্রুপ-মফিজ উদ্দিন খান উচ্চ বিদ্যালয়। </a:t>
            </a:r>
            <a:endParaRPr lang="en-US" sz="6600" dirty="0">
              <a:latin typeface="Nikosh" pitchFamily="2" charset="0"/>
              <a:cs typeface="Nikosh" pitchFamily="2" charset="0"/>
            </a:endParaRPr>
          </a:p>
        </p:txBody>
      </p:sp>
    </p:spTree>
    <p:extLst>
      <p:ext uri="{BB962C8B-B14F-4D97-AF65-F5344CB8AC3E}">
        <p14:creationId xmlns:p14="http://schemas.microsoft.com/office/powerpoint/2010/main" val="241855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in)">
                                      <p:cBhvr>
                                        <p:cTn id="20" dur="2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heel(1)">
                                      <p:cBhvr>
                                        <p:cTn id="3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048000"/>
            <a:ext cx="6705600" cy="584775"/>
          </a:xfrm>
          <a:prstGeom prst="rect">
            <a:avLst/>
          </a:prstGeom>
          <a:noFill/>
        </p:spPr>
        <p:txBody>
          <a:bodyPr wrap="square" rtlCol="0">
            <a:spAutoFit/>
          </a:bodyPr>
          <a:lstStyle/>
          <a:p>
            <a:r>
              <a:rPr lang="bn-IN" sz="3200" dirty="0" smtClean="0">
                <a:latin typeface="Nikosh" pitchFamily="2" charset="0"/>
                <a:cs typeface="Nikosh" pitchFamily="2" charset="0"/>
              </a:rPr>
              <a:t>শিখনফল ১। ট্রুপুমিটিং সম্পর্কে ব্যাখ্যা করতে পারবে। </a:t>
            </a:r>
            <a:endParaRPr lang="en-US" sz="3200" dirty="0">
              <a:latin typeface="Nikosh" pitchFamily="2" charset="0"/>
              <a:cs typeface="Nikosh" pitchFamily="2" charset="0"/>
            </a:endParaRPr>
          </a:p>
        </p:txBody>
      </p:sp>
    </p:spTree>
    <p:extLst>
      <p:ext uri="{BB962C8B-B14F-4D97-AF65-F5344CB8AC3E}">
        <p14:creationId xmlns:p14="http://schemas.microsoft.com/office/powerpoint/2010/main" val="4069437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5371" t="41981" r="52036" b="12912"/>
          <a:stretch/>
        </p:blipFill>
        <p:spPr>
          <a:xfrm>
            <a:off x="685800" y="762000"/>
            <a:ext cx="2819400" cy="2667000"/>
          </a:xfrm>
          <a:prstGeom prst="rect">
            <a:avLst/>
          </a:prstGeom>
        </p:spPr>
      </p:pic>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46853" t="42464" r="22869" b="14058"/>
          <a:stretch/>
        </p:blipFill>
        <p:spPr>
          <a:xfrm>
            <a:off x="762000" y="3429000"/>
            <a:ext cx="2597150" cy="3429000"/>
          </a:xfrm>
          <a:prstGeom prst="rect">
            <a:avLst/>
          </a:prstGeom>
          <a:ln>
            <a:noFill/>
          </a:ln>
          <a:effectLst>
            <a:outerShdw blurRad="190500" algn="tl" rotWithShape="0">
              <a:srgbClr val="000000">
                <a:alpha val="70000"/>
              </a:srgbClr>
            </a:outerShdw>
          </a:effectLst>
        </p:spPr>
      </p:pic>
      <p:sp>
        <p:nvSpPr>
          <p:cNvPr id="4" name="TextBox 3"/>
          <p:cNvSpPr txBox="1"/>
          <p:nvPr/>
        </p:nvSpPr>
        <p:spPr>
          <a:xfrm>
            <a:off x="4648200" y="1447800"/>
            <a:ext cx="4038600" cy="769441"/>
          </a:xfrm>
          <a:prstGeom prst="rect">
            <a:avLst/>
          </a:prstGeom>
          <a:noFill/>
        </p:spPr>
        <p:txBody>
          <a:bodyPr wrap="square" rtlCol="0">
            <a:spAutoFit/>
          </a:bodyPr>
          <a:lstStyle/>
          <a:p>
            <a:r>
              <a:rPr lang="bn-IN" sz="4400" b="1" dirty="0" smtClean="0">
                <a:solidFill>
                  <a:srgbClr val="FF0000"/>
                </a:solidFill>
                <a:latin typeface="Nikosh" pitchFamily="2" charset="0"/>
                <a:cs typeface="Nikosh" pitchFamily="2" charset="0"/>
              </a:rPr>
              <a:t>ছবিটি কিসের প্রতীক? </a:t>
            </a:r>
            <a:endParaRPr lang="en-US" sz="4400" b="1" dirty="0">
              <a:solidFill>
                <a:srgbClr val="FF0000"/>
              </a:solidFill>
              <a:latin typeface="Nikosh" pitchFamily="2" charset="0"/>
              <a:cs typeface="Nikosh" pitchFamily="2" charset="0"/>
            </a:endParaRPr>
          </a:p>
        </p:txBody>
      </p:sp>
      <p:sp>
        <p:nvSpPr>
          <p:cNvPr id="5" name="Left Arrow 4"/>
          <p:cNvSpPr/>
          <p:nvPr/>
        </p:nvSpPr>
        <p:spPr>
          <a:xfrm>
            <a:off x="3517392" y="1670125"/>
            <a:ext cx="978408" cy="2423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724400" y="3798368"/>
            <a:ext cx="3429000" cy="1015663"/>
          </a:xfrm>
          <a:prstGeom prst="rect">
            <a:avLst/>
          </a:prstGeom>
          <a:noFill/>
        </p:spPr>
        <p:txBody>
          <a:bodyPr wrap="square" rtlCol="0">
            <a:spAutoFit/>
          </a:bodyPr>
          <a:lstStyle/>
          <a:p>
            <a:r>
              <a:rPr lang="bn-IN" sz="6000" b="1" dirty="0" smtClean="0">
                <a:latin typeface="Nikosh" pitchFamily="2" charset="0"/>
                <a:cs typeface="Nikosh" pitchFamily="2" charset="0"/>
              </a:rPr>
              <a:t>এরা কারা ?   </a:t>
            </a:r>
            <a:endParaRPr lang="en-US" sz="3600" b="1" dirty="0">
              <a:latin typeface="Nikosh" pitchFamily="2" charset="0"/>
              <a:cs typeface="Nikosh" pitchFamily="2" charset="0"/>
            </a:endParaRPr>
          </a:p>
        </p:txBody>
      </p:sp>
      <p:sp>
        <p:nvSpPr>
          <p:cNvPr id="7" name="TextBox 6"/>
          <p:cNvSpPr txBox="1"/>
          <p:nvPr/>
        </p:nvSpPr>
        <p:spPr>
          <a:xfrm>
            <a:off x="4800600" y="2179141"/>
            <a:ext cx="3276600" cy="1107996"/>
          </a:xfrm>
          <a:prstGeom prst="rect">
            <a:avLst/>
          </a:prstGeom>
          <a:noFill/>
        </p:spPr>
        <p:txBody>
          <a:bodyPr wrap="square" rtlCol="0">
            <a:spAutoFit/>
          </a:bodyPr>
          <a:lstStyle/>
          <a:p>
            <a:r>
              <a:rPr lang="bn-IN" sz="4400" b="1" dirty="0" smtClean="0">
                <a:latin typeface="Nikosh" pitchFamily="2" charset="0"/>
                <a:cs typeface="Nikosh" pitchFamily="2" charset="0"/>
              </a:rPr>
              <a:t>  </a:t>
            </a:r>
            <a:r>
              <a:rPr lang="bn-IN" sz="6600" b="1" dirty="0" smtClean="0">
                <a:latin typeface="Nikosh" pitchFamily="2" charset="0"/>
                <a:cs typeface="Nikosh" pitchFamily="2" charset="0"/>
              </a:rPr>
              <a:t>স্কাউটিং  </a:t>
            </a:r>
            <a:endParaRPr lang="en-US" sz="4000" b="1" dirty="0">
              <a:latin typeface="Nikosh" pitchFamily="2" charset="0"/>
              <a:cs typeface="Nikosh" pitchFamily="2" charset="0"/>
            </a:endParaRPr>
          </a:p>
        </p:txBody>
      </p:sp>
      <p:sp>
        <p:nvSpPr>
          <p:cNvPr id="8" name="Left Arrow 7"/>
          <p:cNvSpPr/>
          <p:nvPr/>
        </p:nvSpPr>
        <p:spPr>
          <a:xfrm>
            <a:off x="3530092" y="4194720"/>
            <a:ext cx="1118108" cy="2248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33721" y="4629834"/>
            <a:ext cx="4787900" cy="1754326"/>
          </a:xfrm>
          <a:prstGeom prst="rect">
            <a:avLst/>
          </a:prstGeom>
        </p:spPr>
        <p:txBody>
          <a:bodyPr wrap="square">
            <a:spAutoFit/>
          </a:bodyPr>
          <a:lstStyle/>
          <a:p>
            <a:r>
              <a:rPr lang="bn-IN" sz="6000" b="1" dirty="0" smtClean="0">
                <a:solidFill>
                  <a:srgbClr val="FF0000"/>
                </a:solidFill>
                <a:latin typeface="Nikosh" pitchFamily="2" charset="0"/>
                <a:cs typeface="Nikosh" pitchFamily="2" charset="0"/>
              </a:rPr>
              <a:t>     এরা স্কাউট </a:t>
            </a:r>
          </a:p>
          <a:p>
            <a:r>
              <a:rPr lang="bn-IN" sz="4800" b="1" dirty="0" smtClean="0">
                <a:solidFill>
                  <a:srgbClr val="FF0000"/>
                </a:solidFill>
                <a:latin typeface="Nikosh" pitchFamily="2" charset="0"/>
                <a:cs typeface="Nikosh" pitchFamily="2" charset="0"/>
              </a:rPr>
              <a:t>(স্কাউট ছেলে ও মেয়ে )। </a:t>
            </a:r>
            <a:endParaRPr lang="en-US" sz="2800" b="1" dirty="0">
              <a:solidFill>
                <a:srgbClr val="FF0000"/>
              </a:solidFill>
              <a:latin typeface="Nikosh" pitchFamily="2" charset="0"/>
              <a:cs typeface="Nikosh" pitchFamily="2" charset="0"/>
            </a:endParaRPr>
          </a:p>
        </p:txBody>
      </p:sp>
    </p:spTree>
    <p:extLst>
      <p:ext uri="{BB962C8B-B14F-4D97-AF65-F5344CB8AC3E}">
        <p14:creationId xmlns:p14="http://schemas.microsoft.com/office/powerpoint/2010/main" val="116489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ircle(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arn(inVertical)">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1000"/>
                                        <p:tgtEl>
                                          <p:spTgt spid="9">
                                            <p:txEl>
                                              <p:pRg st="0" end="0"/>
                                            </p:txEl>
                                          </p:spTgt>
                                        </p:tgtEl>
                                      </p:cBhvr>
                                    </p:animEffect>
                                    <p:anim calcmode="lin" valueType="num">
                                      <p:cBhvr>
                                        <p:cTn id="2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animEffect transition="in" filter="fade">
                                      <p:cBhvr>
                                        <p:cTn id="29" dur="1000"/>
                                        <p:tgtEl>
                                          <p:spTgt spid="9">
                                            <p:txEl>
                                              <p:pRg st="1" end="1"/>
                                            </p:txEl>
                                          </p:spTgt>
                                        </p:tgtEl>
                                      </p:cBhvr>
                                    </p:animEffect>
                                    <p:anim calcmode="lin" valueType="num">
                                      <p:cBhvr>
                                        <p:cTn id="30"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762000"/>
            <a:ext cx="8991600" cy="923330"/>
          </a:xfrm>
          <a:prstGeom prst="rect">
            <a:avLst/>
          </a:prstGeom>
          <a:noFill/>
        </p:spPr>
        <p:txBody>
          <a:bodyPr wrap="square" rtlCol="0">
            <a:spAutoFit/>
          </a:bodyPr>
          <a:lstStyle/>
          <a:p>
            <a:r>
              <a:rPr lang="bn-IN" sz="5400" b="1" dirty="0" smtClean="0">
                <a:solidFill>
                  <a:srgbClr val="FF0000"/>
                </a:solidFill>
                <a:latin typeface="Nikosh" pitchFamily="2" charset="0"/>
                <a:cs typeface="Nikosh" pitchFamily="2" charset="0"/>
              </a:rPr>
              <a:t>প্রশ্নঃস্কাউটিংও গার্ল গাইড বলতে কি বুঝ?  </a:t>
            </a:r>
            <a:endParaRPr lang="en-US" sz="5400" b="1" dirty="0">
              <a:solidFill>
                <a:srgbClr val="FF0000"/>
              </a:solidFill>
              <a:latin typeface="Nikosh" pitchFamily="2" charset="0"/>
              <a:cs typeface="Nikosh" pitchFamily="2" charset="0"/>
            </a:endParaRPr>
          </a:p>
        </p:txBody>
      </p:sp>
      <p:sp>
        <p:nvSpPr>
          <p:cNvPr id="5" name="Rectangle 4"/>
          <p:cNvSpPr/>
          <p:nvPr/>
        </p:nvSpPr>
        <p:spPr>
          <a:xfrm>
            <a:off x="152400" y="1905000"/>
            <a:ext cx="8839200" cy="4708981"/>
          </a:xfrm>
          <a:prstGeom prst="rect">
            <a:avLst/>
          </a:prstGeom>
        </p:spPr>
        <p:txBody>
          <a:bodyPr wrap="square">
            <a:spAutoFit/>
          </a:bodyPr>
          <a:lstStyle/>
          <a:p>
            <a:r>
              <a:rPr lang="bn-IN" sz="6000" dirty="0" smtClean="0">
                <a:latin typeface="Nikosh" pitchFamily="2" charset="0"/>
                <a:cs typeface="Nikosh" pitchFamily="2" charset="0"/>
              </a:rPr>
              <a:t>উত্তরঃস্কাউট ও গার্ল গাইড বিশ্বব্যাপী </a:t>
            </a:r>
            <a:r>
              <a:rPr lang="bn-IN" sz="6000" dirty="0">
                <a:latin typeface="Nikosh" pitchFamily="2" charset="0"/>
                <a:cs typeface="Nikosh" pitchFamily="2" charset="0"/>
              </a:rPr>
              <a:t>অরাজনৈতিক </a:t>
            </a:r>
            <a:r>
              <a:rPr lang="bn-IN" sz="6000" dirty="0" smtClean="0">
                <a:latin typeface="Nikosh" pitchFamily="2" charset="0"/>
                <a:cs typeface="Nikosh" pitchFamily="2" charset="0"/>
              </a:rPr>
              <a:t>একটি সমাজ সেবামূলক যুব আন্দোলন ।  পৃথিবীর প্রায় সব দেশেই স্কাউটিং ও গার্ল  গাইডের কার্যক্রম রয়েছে।   </a:t>
            </a:r>
            <a:endParaRPr lang="en-US" sz="6000" dirty="0">
              <a:latin typeface="Nikosh" pitchFamily="2" charset="0"/>
              <a:cs typeface="Nikosh" pitchFamily="2" charset="0"/>
            </a:endParaRPr>
          </a:p>
        </p:txBody>
      </p:sp>
      <p:sp>
        <p:nvSpPr>
          <p:cNvPr id="7" name="Rectangle 6"/>
          <p:cNvSpPr/>
          <p:nvPr/>
        </p:nvSpPr>
        <p:spPr>
          <a:xfrm>
            <a:off x="2971532" y="4996934"/>
            <a:ext cx="240772" cy="369332"/>
          </a:xfrm>
          <a:prstGeom prst="rect">
            <a:avLst/>
          </a:prstGeom>
        </p:spPr>
        <p:txBody>
          <a:bodyPr wrap="none">
            <a:spAutoFit/>
          </a:bodyPr>
          <a:lstStyle/>
          <a:p>
            <a:r>
              <a:rPr lang="bn-IN" dirty="0" smtClean="0">
                <a:latin typeface="Nikosh" pitchFamily="2" charset="0"/>
                <a:cs typeface="Nikosh" pitchFamily="2" charset="0"/>
              </a:rPr>
              <a:t> </a:t>
            </a:r>
            <a:endParaRPr lang="en-US" dirty="0">
              <a:latin typeface="Nikosh" pitchFamily="2" charset="0"/>
              <a:cs typeface="Nikosh" pitchFamily="2" charset="0"/>
            </a:endParaRPr>
          </a:p>
        </p:txBody>
      </p:sp>
    </p:spTree>
    <p:extLst>
      <p:ext uri="{BB962C8B-B14F-4D97-AF65-F5344CB8AC3E}">
        <p14:creationId xmlns:p14="http://schemas.microsoft.com/office/powerpoint/2010/main" val="228755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57200"/>
            <a:ext cx="8483600" cy="1754326"/>
          </a:xfrm>
          <a:prstGeom prst="rect">
            <a:avLst/>
          </a:prstGeom>
        </p:spPr>
        <p:txBody>
          <a:bodyPr wrap="square">
            <a:spAutoFit/>
          </a:bodyPr>
          <a:lstStyle/>
          <a:p>
            <a:r>
              <a:rPr lang="bn-IN" sz="5400" dirty="0">
                <a:latin typeface="Nikosh" pitchFamily="2" charset="0"/>
                <a:cs typeface="Nikosh" pitchFamily="2" charset="0"/>
              </a:rPr>
              <a:t>প্রশ্নঃ স্কাউটিং ও গার্ল গাইড </a:t>
            </a:r>
            <a:r>
              <a:rPr lang="bn-IN" sz="5400" dirty="0" smtClean="0">
                <a:latin typeface="Nikosh" pitchFamily="2" charset="0"/>
                <a:cs typeface="Nikosh" pitchFamily="2" charset="0"/>
              </a:rPr>
              <a:t>আন্দোলনের </a:t>
            </a:r>
            <a:r>
              <a:rPr lang="bn-IN" sz="5400" dirty="0">
                <a:latin typeface="Nikosh" pitchFamily="2" charset="0"/>
                <a:cs typeface="Nikosh" pitchFamily="2" charset="0"/>
              </a:rPr>
              <a:t>প্রতিষ্ঠাতা কে ?  </a:t>
            </a:r>
            <a:endParaRPr lang="en-US" sz="5400" dirty="0">
              <a:latin typeface="Nikosh" pitchFamily="2" charset="0"/>
              <a:cs typeface="Nikosh" pitchFamily="2" charset="0"/>
            </a:endParaRPr>
          </a:p>
        </p:txBody>
      </p:sp>
      <p:sp>
        <p:nvSpPr>
          <p:cNvPr id="3" name="Rectangle 2"/>
          <p:cNvSpPr/>
          <p:nvPr/>
        </p:nvSpPr>
        <p:spPr>
          <a:xfrm>
            <a:off x="112485" y="2620499"/>
            <a:ext cx="5690049" cy="3416320"/>
          </a:xfrm>
          <a:prstGeom prst="rect">
            <a:avLst/>
          </a:prstGeom>
        </p:spPr>
        <p:txBody>
          <a:bodyPr wrap="square">
            <a:spAutoFit/>
          </a:bodyPr>
          <a:lstStyle/>
          <a:p>
            <a:r>
              <a:rPr lang="bn-IN" sz="5400" dirty="0" smtClean="0">
                <a:latin typeface="Nikosh" pitchFamily="2" charset="0"/>
                <a:cs typeface="Nikosh" pitchFamily="2" charset="0"/>
              </a:rPr>
              <a:t>উত্তরঃ রবার্ট </a:t>
            </a:r>
            <a:r>
              <a:rPr lang="bn-IN" sz="5400" dirty="0">
                <a:latin typeface="Nikosh" pitchFamily="2" charset="0"/>
                <a:cs typeface="Nikosh" pitchFamily="2" charset="0"/>
              </a:rPr>
              <a:t>স্টিফেনসন স্মিথ </a:t>
            </a:r>
            <a:r>
              <a:rPr lang="bn-IN" sz="5400" dirty="0" smtClean="0">
                <a:latin typeface="Nikosh" pitchFamily="2" charset="0"/>
                <a:cs typeface="Nikosh" pitchFamily="2" charset="0"/>
              </a:rPr>
              <a:t>লর্ড </a:t>
            </a:r>
            <a:r>
              <a:rPr lang="bn-IN" sz="5400" dirty="0">
                <a:latin typeface="Nikosh" pitchFamily="2" charset="0"/>
                <a:cs typeface="Nikosh" pitchFamily="2" charset="0"/>
              </a:rPr>
              <a:t>ব্যাডেন পাওয়েল অব </a:t>
            </a:r>
            <a:r>
              <a:rPr lang="bn-IN" sz="5400" dirty="0" smtClean="0">
                <a:latin typeface="Nikosh" pitchFamily="2" charset="0"/>
                <a:cs typeface="Nikosh" pitchFamily="2" charset="0"/>
              </a:rPr>
              <a:t>গিল</a:t>
            </a:r>
            <a:r>
              <a:rPr lang="bn-IN" sz="5400" dirty="0">
                <a:latin typeface="Nikosh" pitchFamily="2" charset="0"/>
                <a:cs typeface="Nikosh" pitchFamily="2" charset="0"/>
              </a:rPr>
              <a:t>ও</a:t>
            </a:r>
            <a:r>
              <a:rPr lang="bn-IN" sz="5400" dirty="0" smtClean="0">
                <a:latin typeface="Nikosh" pitchFamily="2" charset="0"/>
                <a:cs typeface="Nikosh" pitchFamily="2" charset="0"/>
              </a:rPr>
              <a:t>য়েল</a:t>
            </a:r>
            <a:r>
              <a:rPr lang="bn-IN" sz="5400" dirty="0">
                <a:latin typeface="Nikosh" pitchFamily="2" charset="0"/>
                <a:cs typeface="Nikosh" pitchFamily="2" charset="0"/>
              </a:rPr>
              <a:t>। সংক্ষেপে বি পি বলা হয়।  </a:t>
            </a:r>
            <a:endParaRPr lang="en-US" sz="5400" dirty="0">
              <a:latin typeface="Nikosh" pitchFamily="2" charset="0"/>
              <a:cs typeface="Nikosh"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2286000"/>
            <a:ext cx="2971799" cy="4085319"/>
          </a:xfrm>
          <a:prstGeom prst="rect">
            <a:avLst/>
          </a:prstGeom>
        </p:spPr>
      </p:pic>
    </p:spTree>
    <p:extLst>
      <p:ext uri="{BB962C8B-B14F-4D97-AF65-F5344CB8AC3E}">
        <p14:creationId xmlns:p14="http://schemas.microsoft.com/office/powerpoint/2010/main" val="45059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232" y="381000"/>
            <a:ext cx="8763000" cy="1200329"/>
          </a:xfrm>
          <a:prstGeom prst="rect">
            <a:avLst/>
          </a:prstGeom>
          <a:noFill/>
        </p:spPr>
        <p:txBody>
          <a:bodyPr wrap="square" rtlCol="0">
            <a:spAutoFit/>
          </a:bodyPr>
          <a:lstStyle/>
          <a:p>
            <a:r>
              <a:rPr lang="bn-IN" sz="3200" dirty="0" smtClean="0">
                <a:latin typeface="Nikosh" pitchFamily="2" charset="0"/>
                <a:cs typeface="Nikosh" pitchFamily="2" charset="0"/>
              </a:rPr>
              <a:t>*</a:t>
            </a:r>
            <a:r>
              <a:rPr lang="bn-IN" sz="3600" dirty="0" smtClean="0">
                <a:latin typeface="Nikosh" pitchFamily="2" charset="0"/>
                <a:cs typeface="Nikosh" pitchFamily="2" charset="0"/>
              </a:rPr>
              <a:t>স্কাউটিং গ্রুপ বা দলে ৩২ (বত্রিশ) জন স্কাউট বা সদস্য থাকে।       প্রতিটি দলকে ০৪ (চার) টি উপদলে ভাগ করে কাজ করা হয়। </a:t>
            </a:r>
            <a:endParaRPr lang="en-US" sz="3600" dirty="0">
              <a:latin typeface="Nikosh" pitchFamily="2" charset="0"/>
              <a:cs typeface="Nikosh" pitchFamily="2" charset="0"/>
            </a:endParaRP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6249" r="17374"/>
          <a:stretch/>
        </p:blipFill>
        <p:spPr>
          <a:xfrm>
            <a:off x="152400" y="1981200"/>
            <a:ext cx="1905000" cy="4495800"/>
          </a:xfrm>
          <a:prstGeom prst="rect">
            <a:avLst/>
          </a:prstGeom>
        </p:spPr>
      </p:pic>
      <p:sp>
        <p:nvSpPr>
          <p:cNvPr id="4" name="Rectangle 3"/>
          <p:cNvSpPr/>
          <p:nvPr/>
        </p:nvSpPr>
        <p:spPr>
          <a:xfrm>
            <a:off x="2092411" y="2438400"/>
            <a:ext cx="6991350" cy="3231654"/>
          </a:xfrm>
          <a:prstGeom prst="rect">
            <a:avLst/>
          </a:prstGeom>
        </p:spPr>
        <p:txBody>
          <a:bodyPr wrap="square">
            <a:spAutoFit/>
          </a:bodyPr>
          <a:lstStyle/>
          <a:p>
            <a:r>
              <a:rPr lang="bn-IN" sz="4000" dirty="0" smtClean="0">
                <a:latin typeface="Nikosh" pitchFamily="2" charset="0"/>
                <a:cs typeface="Nikosh" pitchFamily="2" charset="0"/>
              </a:rPr>
              <a:t> </a:t>
            </a:r>
            <a:r>
              <a:rPr lang="bn-IN" sz="3600" dirty="0" smtClean="0">
                <a:latin typeface="Nikosh" pitchFamily="2" charset="0"/>
                <a:cs typeface="Nikosh" pitchFamily="2" charset="0"/>
              </a:rPr>
              <a:t>স্কাউট প্রতিজ্ঞাঃ আমি আমার আত্নমর্যাদার উপর নির্ভর করে প্রতিজ্ঞা করছি যে,</a:t>
            </a:r>
          </a:p>
          <a:p>
            <a:pPr marL="457200" indent="-457200">
              <a:buFont typeface="Arial" charset="0"/>
              <a:buChar char="•"/>
            </a:pPr>
            <a:r>
              <a:rPr lang="bn-IN" sz="3200" dirty="0" smtClean="0">
                <a:latin typeface="Nikosh" pitchFamily="2" charset="0"/>
                <a:cs typeface="Nikosh" pitchFamily="2" charset="0"/>
              </a:rPr>
              <a:t>আল্লাহ ও আমার দেশের প্রতি কর্তব্য পালন করতে </a:t>
            </a:r>
          </a:p>
          <a:p>
            <a:pPr marL="571500" indent="-571500">
              <a:buFont typeface="Arial" charset="0"/>
              <a:buChar char="•"/>
            </a:pPr>
            <a:r>
              <a:rPr lang="bn-IN" sz="3200" dirty="0" smtClean="0">
                <a:latin typeface="Nikosh" pitchFamily="2" charset="0"/>
                <a:cs typeface="Nikosh" pitchFamily="2" charset="0"/>
              </a:rPr>
              <a:t>সর্বদা অপরকে সাহায্য করতে </a:t>
            </a:r>
          </a:p>
          <a:p>
            <a:pPr marL="571500" indent="-571500">
              <a:buFont typeface="Arial" charset="0"/>
              <a:buChar char="•"/>
            </a:pPr>
            <a:r>
              <a:rPr lang="bn-IN" sz="3200" dirty="0" smtClean="0">
                <a:latin typeface="Nikosh" pitchFamily="2" charset="0"/>
                <a:cs typeface="Nikosh" pitchFamily="2" charset="0"/>
              </a:rPr>
              <a:t>স্কাউট আইন মেনে চলতে </a:t>
            </a:r>
          </a:p>
          <a:p>
            <a:r>
              <a:rPr lang="bn-IN" sz="3200" dirty="0" smtClean="0">
                <a:latin typeface="Nikosh" pitchFamily="2" charset="0"/>
                <a:cs typeface="Nikosh" pitchFamily="2" charset="0"/>
              </a:rPr>
              <a:t>     আমি আমার যথসাধ্য চেষ্টা করব। </a:t>
            </a:r>
            <a:endParaRPr lang="en-US" sz="3600" dirty="0">
              <a:latin typeface="Nikosh" pitchFamily="2" charset="0"/>
              <a:cs typeface="Nikosh" pitchFamily="2" charset="0"/>
            </a:endParaRPr>
          </a:p>
        </p:txBody>
      </p:sp>
    </p:spTree>
    <p:extLst>
      <p:ext uri="{BB962C8B-B14F-4D97-AF65-F5344CB8AC3E}">
        <p14:creationId xmlns:p14="http://schemas.microsoft.com/office/powerpoint/2010/main" val="3706713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100" y="255657"/>
            <a:ext cx="8305800" cy="1862048"/>
          </a:xfrm>
          <a:prstGeom prst="rect">
            <a:avLst/>
          </a:prstGeom>
          <a:noFill/>
        </p:spPr>
        <p:txBody>
          <a:bodyPr wrap="square" rtlCol="0">
            <a:spAutoFit/>
          </a:bodyPr>
          <a:lstStyle/>
          <a:p>
            <a:r>
              <a:rPr lang="bn-IN" sz="11500" dirty="0" smtClean="0">
                <a:solidFill>
                  <a:srgbClr val="FF0000"/>
                </a:solidFill>
                <a:latin typeface="Nikosh" pitchFamily="2" charset="0"/>
                <a:cs typeface="Nikosh" pitchFamily="2" charset="0"/>
              </a:rPr>
              <a:t>ট্রুপ মিটিং কি? </a:t>
            </a:r>
            <a:endParaRPr lang="en-US" sz="11500" dirty="0">
              <a:solidFill>
                <a:srgbClr val="FF0000"/>
              </a:solidFill>
              <a:latin typeface="Nikosh" pitchFamily="2" charset="0"/>
              <a:cs typeface="Nikosh" pitchFamily="2" charset="0"/>
            </a:endParaRPr>
          </a:p>
        </p:txBody>
      </p:sp>
      <p:sp>
        <p:nvSpPr>
          <p:cNvPr id="3" name="Rectangle 2"/>
          <p:cNvSpPr/>
          <p:nvPr/>
        </p:nvSpPr>
        <p:spPr>
          <a:xfrm>
            <a:off x="152400" y="1905000"/>
            <a:ext cx="8572500" cy="4154984"/>
          </a:xfrm>
          <a:prstGeom prst="rect">
            <a:avLst/>
          </a:prstGeom>
        </p:spPr>
        <p:txBody>
          <a:bodyPr wrap="square">
            <a:spAutoFit/>
          </a:bodyPr>
          <a:lstStyle/>
          <a:p>
            <a:r>
              <a:rPr lang="bn-IN" sz="4400" dirty="0" smtClean="0">
                <a:latin typeface="Nikosh" pitchFamily="2" charset="0"/>
                <a:cs typeface="Nikosh" pitchFamily="2" charset="0"/>
              </a:rPr>
              <a:t>স্কাউটিং কার্যক্রমের কেন্দ্রবিন্দু হচ্ছে ট্রুপ মিটিং। সপ্তাহের একটি নির্দিষ্ট দিনে, নির্দিষ্ট স্থানে ও নির্দিষ্ট  সময়ে ট্রুপের সকল স্কাউট একত্রিত হয়ে স্কাউট</a:t>
            </a:r>
          </a:p>
          <a:p>
            <a:r>
              <a:rPr lang="bn-IN" sz="4400" dirty="0" smtClean="0">
                <a:latin typeface="Nikosh" pitchFamily="2" charset="0"/>
                <a:cs typeface="Nikosh" pitchFamily="2" charset="0"/>
              </a:rPr>
              <a:t>প্রোগ্রাম বাস্তবায়নের লক্ষ্যে প্রশিক্ষণসহ বিভিন্ন কার্যক্রমে অংশগ্রহণ করে। এই কার্যক্রমকে ট্রুপ</a:t>
            </a:r>
          </a:p>
          <a:p>
            <a:r>
              <a:rPr lang="bn-IN" sz="4400" dirty="0" smtClean="0">
                <a:latin typeface="Nikosh" pitchFamily="2" charset="0"/>
                <a:cs typeface="Nikosh" pitchFamily="2" charset="0"/>
              </a:rPr>
              <a:t> মিটিং বলে। এর কার্যকাল ৬০ থেকে ৯০ মিনিট।  </a:t>
            </a:r>
            <a:endParaRPr lang="en-US" sz="4400" dirty="0">
              <a:latin typeface="Nikosh" pitchFamily="2" charset="0"/>
              <a:cs typeface="Nikosh" pitchFamily="2" charset="0"/>
            </a:endParaRPr>
          </a:p>
        </p:txBody>
      </p:sp>
      <p:sp>
        <p:nvSpPr>
          <p:cNvPr id="4" name="Rectangle 3"/>
          <p:cNvSpPr/>
          <p:nvPr/>
        </p:nvSpPr>
        <p:spPr>
          <a:xfrm>
            <a:off x="685800" y="4567675"/>
            <a:ext cx="460382" cy="769441"/>
          </a:xfrm>
          <a:prstGeom prst="rect">
            <a:avLst/>
          </a:prstGeom>
        </p:spPr>
        <p:txBody>
          <a:bodyPr wrap="none">
            <a:spAutoFit/>
          </a:bodyPr>
          <a:lstStyle/>
          <a:p>
            <a:r>
              <a:rPr lang="bn-IN" sz="4400" dirty="0" smtClean="0">
                <a:solidFill>
                  <a:srgbClr val="FF0000"/>
                </a:solidFill>
                <a:latin typeface="Nikosh" pitchFamily="2" charset="0"/>
                <a:cs typeface="Nikosh" pitchFamily="2" charset="0"/>
              </a:rPr>
              <a:t>  </a:t>
            </a:r>
            <a:endParaRPr lang="en-US" sz="4400" dirty="0">
              <a:solidFill>
                <a:srgbClr val="FF0000"/>
              </a:solidFill>
              <a:latin typeface="Nikosh" pitchFamily="2" charset="0"/>
              <a:cs typeface="Nikosh" pitchFamily="2" charset="0"/>
            </a:endParaRPr>
          </a:p>
        </p:txBody>
      </p:sp>
      <p:sp>
        <p:nvSpPr>
          <p:cNvPr id="5" name="Rectangle 4"/>
          <p:cNvSpPr/>
          <p:nvPr/>
        </p:nvSpPr>
        <p:spPr>
          <a:xfrm>
            <a:off x="5334000" y="5105400"/>
            <a:ext cx="240772" cy="369332"/>
          </a:xfrm>
          <a:prstGeom prst="rect">
            <a:avLst/>
          </a:prstGeom>
        </p:spPr>
        <p:txBody>
          <a:bodyPr wrap="none">
            <a:spAutoFit/>
          </a:bodyPr>
          <a:lstStyle/>
          <a:p>
            <a:r>
              <a:rPr lang="bn-IN" dirty="0" smtClean="0">
                <a:solidFill>
                  <a:srgbClr val="FF0000"/>
                </a:solidFill>
                <a:latin typeface="Nikosh" pitchFamily="2" charset="0"/>
                <a:cs typeface="Nikosh" pitchFamily="2" charset="0"/>
              </a:rPr>
              <a:t> </a:t>
            </a:r>
            <a:endParaRPr lang="en-US" dirty="0">
              <a:solidFill>
                <a:srgbClr val="FF0000"/>
              </a:solidFill>
              <a:latin typeface="Nikosh" pitchFamily="2" charset="0"/>
              <a:cs typeface="Nikosh" pitchFamily="2" charset="0"/>
            </a:endParaRPr>
          </a:p>
        </p:txBody>
      </p:sp>
    </p:spTree>
    <p:extLst>
      <p:ext uri="{BB962C8B-B14F-4D97-AF65-F5344CB8AC3E}">
        <p14:creationId xmlns:p14="http://schemas.microsoft.com/office/powerpoint/2010/main" val="2623138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5200" y="1828800"/>
            <a:ext cx="1828800" cy="769441"/>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bn-IN" sz="4400" b="1" dirty="0">
                <a:latin typeface="Nikosh" pitchFamily="2" charset="0"/>
                <a:cs typeface="Nikosh" pitchFamily="2" charset="0"/>
              </a:rPr>
              <a:t>ট্রুপ </a:t>
            </a:r>
            <a:r>
              <a:rPr lang="bn-IN" sz="4400" b="1" dirty="0" smtClean="0">
                <a:latin typeface="Nikosh" pitchFamily="2" charset="0"/>
                <a:cs typeface="Nikosh" pitchFamily="2" charset="0"/>
              </a:rPr>
              <a:t>মিটিং  </a:t>
            </a:r>
            <a:endParaRPr lang="en-US" sz="4400" b="1" dirty="0">
              <a:latin typeface="Nikosh" pitchFamily="2" charset="0"/>
              <a:cs typeface="Nikosh" pitchFamily="2" charset="0"/>
            </a:endParaRPr>
          </a:p>
        </p:txBody>
      </p:sp>
      <p:sp>
        <p:nvSpPr>
          <p:cNvPr id="3" name="Rectangle 2"/>
          <p:cNvSpPr/>
          <p:nvPr/>
        </p:nvSpPr>
        <p:spPr>
          <a:xfrm>
            <a:off x="5334001" y="4672445"/>
            <a:ext cx="2755556"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bn-IN" dirty="0" smtClean="0">
                <a:solidFill>
                  <a:srgbClr val="FF0000"/>
                </a:solidFill>
                <a:latin typeface="Nikosh" pitchFamily="2" charset="0"/>
                <a:cs typeface="Nikosh" pitchFamily="2" charset="0"/>
              </a:rPr>
              <a:t> </a:t>
            </a:r>
            <a:r>
              <a:rPr lang="bn-IN" sz="3600" b="1" dirty="0" smtClean="0">
                <a:solidFill>
                  <a:srgbClr val="FF0000"/>
                </a:solidFill>
                <a:latin typeface="Nikosh" pitchFamily="2" charset="0"/>
                <a:cs typeface="Nikosh" pitchFamily="2" charset="0"/>
              </a:rPr>
              <a:t>বিশেষ ট্রুপ </a:t>
            </a:r>
            <a:r>
              <a:rPr lang="bn-IN" sz="3600" b="1" dirty="0">
                <a:solidFill>
                  <a:srgbClr val="FF0000"/>
                </a:solidFill>
                <a:latin typeface="Nikosh" pitchFamily="2" charset="0"/>
                <a:cs typeface="Nikosh" pitchFamily="2" charset="0"/>
              </a:rPr>
              <a:t>মিটিং </a:t>
            </a:r>
            <a:r>
              <a:rPr lang="bn-IN" sz="3600" b="1" dirty="0" smtClean="0">
                <a:solidFill>
                  <a:srgbClr val="FF0000"/>
                </a:solidFill>
                <a:latin typeface="Nikosh" pitchFamily="2" charset="0"/>
                <a:cs typeface="Nikosh" pitchFamily="2" charset="0"/>
              </a:rPr>
              <a:t>  </a:t>
            </a:r>
            <a:endParaRPr lang="en-US" b="1" dirty="0">
              <a:solidFill>
                <a:srgbClr val="FF0000"/>
              </a:solidFill>
              <a:latin typeface="Nikosh" pitchFamily="2" charset="0"/>
              <a:cs typeface="Nikosh" pitchFamily="2" charset="0"/>
            </a:endParaRPr>
          </a:p>
        </p:txBody>
      </p:sp>
      <p:sp>
        <p:nvSpPr>
          <p:cNvPr id="4" name="Rectangle 3"/>
          <p:cNvSpPr/>
          <p:nvPr/>
        </p:nvSpPr>
        <p:spPr>
          <a:xfrm>
            <a:off x="228600" y="4672445"/>
            <a:ext cx="3124343" cy="70788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bn-IN" sz="4000" b="1" dirty="0" smtClean="0">
                <a:solidFill>
                  <a:srgbClr val="FF0000"/>
                </a:solidFill>
                <a:latin typeface="Nikosh" pitchFamily="2" charset="0"/>
                <a:cs typeface="Nikosh" pitchFamily="2" charset="0"/>
              </a:rPr>
              <a:t>নিয়মিত ট্রুপ </a:t>
            </a:r>
            <a:r>
              <a:rPr lang="bn-IN" sz="4000" b="1" dirty="0">
                <a:solidFill>
                  <a:srgbClr val="FF0000"/>
                </a:solidFill>
                <a:latin typeface="Nikosh" pitchFamily="2" charset="0"/>
                <a:cs typeface="Nikosh" pitchFamily="2" charset="0"/>
              </a:rPr>
              <a:t>মিটিং </a:t>
            </a:r>
            <a:r>
              <a:rPr lang="bn-IN" sz="4000" b="1" dirty="0" smtClean="0">
                <a:solidFill>
                  <a:srgbClr val="FF0000"/>
                </a:solidFill>
                <a:latin typeface="Nikosh" pitchFamily="2" charset="0"/>
                <a:cs typeface="Nikosh" pitchFamily="2" charset="0"/>
              </a:rPr>
              <a:t>  </a:t>
            </a:r>
            <a:endParaRPr lang="en-US" sz="4000" b="1" dirty="0">
              <a:solidFill>
                <a:srgbClr val="FF0000"/>
              </a:solidFill>
              <a:latin typeface="Nikosh" pitchFamily="2" charset="0"/>
              <a:cs typeface="Nikosh" pitchFamily="2" charset="0"/>
            </a:endParaRPr>
          </a:p>
        </p:txBody>
      </p:sp>
      <p:sp>
        <p:nvSpPr>
          <p:cNvPr id="5" name="Rectangle 4"/>
          <p:cNvSpPr/>
          <p:nvPr/>
        </p:nvSpPr>
        <p:spPr>
          <a:xfrm>
            <a:off x="228600" y="381000"/>
            <a:ext cx="8707833" cy="1323439"/>
          </a:xfrm>
          <a:prstGeom prst="rect">
            <a:avLst/>
          </a:prstGeom>
        </p:spPr>
        <p:txBody>
          <a:bodyPr wrap="none">
            <a:spAutoFit/>
          </a:bodyPr>
          <a:lstStyle/>
          <a:p>
            <a:r>
              <a:rPr lang="bn-IN" sz="8000" dirty="0">
                <a:solidFill>
                  <a:srgbClr val="FF0000"/>
                </a:solidFill>
                <a:latin typeface="Nikosh" pitchFamily="2" charset="0"/>
                <a:cs typeface="Nikosh" pitchFamily="2" charset="0"/>
              </a:rPr>
              <a:t>ট্রুপ মিটিং এর প্রকারভেদঃ  </a:t>
            </a:r>
            <a:endParaRPr lang="en-US" sz="8000" dirty="0">
              <a:solidFill>
                <a:srgbClr val="FF0000"/>
              </a:solidFill>
              <a:latin typeface="Nikosh" pitchFamily="2" charset="0"/>
              <a:cs typeface="Nikosh" pitchFamily="2" charset="0"/>
            </a:endParaRPr>
          </a:p>
        </p:txBody>
      </p:sp>
      <p:sp>
        <p:nvSpPr>
          <p:cNvPr id="6" name="Down Arrow 5"/>
          <p:cNvSpPr/>
          <p:nvPr/>
        </p:nvSpPr>
        <p:spPr>
          <a:xfrm>
            <a:off x="4298442" y="2627073"/>
            <a:ext cx="24231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Process 6"/>
          <p:cNvSpPr/>
          <p:nvPr/>
        </p:nvSpPr>
        <p:spPr>
          <a:xfrm>
            <a:off x="1485900" y="3611659"/>
            <a:ext cx="5867400" cy="76200"/>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8" name="Down Arrow 7"/>
          <p:cNvSpPr/>
          <p:nvPr/>
        </p:nvSpPr>
        <p:spPr>
          <a:xfrm>
            <a:off x="7246733" y="3687859"/>
            <a:ext cx="121158" cy="97840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Down Arrow 8"/>
          <p:cNvSpPr/>
          <p:nvPr/>
        </p:nvSpPr>
        <p:spPr>
          <a:xfrm>
            <a:off x="1483490" y="3687308"/>
            <a:ext cx="121158" cy="97840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55138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2391</TotalTime>
  <Words>616</Words>
  <Application>Microsoft Office PowerPoint</Application>
  <PresentationFormat>On-screen Show (4:3)</PresentationFormat>
  <Paragraphs>100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doel</dc:creator>
  <cp:lastModifiedBy>mafuza</cp:lastModifiedBy>
  <cp:revision>322</cp:revision>
  <dcterms:created xsi:type="dcterms:W3CDTF">2006-08-16T00:00:00Z</dcterms:created>
  <dcterms:modified xsi:type="dcterms:W3CDTF">2020-09-16T14:43:25Z</dcterms:modified>
</cp:coreProperties>
</file>