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9" r:id="rId5"/>
    <p:sldId id="268" r:id="rId6"/>
    <p:sldId id="267" r:id="rId7"/>
    <p:sldId id="266" r:id="rId8"/>
    <p:sldId id="265" r:id="rId9"/>
    <p:sldId id="264" r:id="rId10"/>
    <p:sldId id="263" r:id="rId11"/>
    <p:sldId id="262" r:id="rId12"/>
    <p:sldId id="261" r:id="rId13"/>
    <p:sldId id="260" r:id="rId14"/>
    <p:sldId id="259" r:id="rId15"/>
    <p:sldId id="271" r:id="rId16"/>
    <p:sldId id="272" r:id="rId17"/>
    <p:sldId id="273" r:id="rId18"/>
    <p:sldId id="274" r:id="rId19"/>
    <p:sldId id="280" r:id="rId20"/>
    <p:sldId id="279" r:id="rId21"/>
    <p:sldId id="278" r:id="rId22"/>
    <p:sldId id="277" r:id="rId23"/>
    <p:sldId id="27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94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2686CD-82AB-41D4-A9FD-8BCFB55B644E}"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971084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2686CD-82AB-41D4-A9FD-8BCFB55B644E}"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1146269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2686CD-82AB-41D4-A9FD-8BCFB55B644E}"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3441247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2686CD-82AB-41D4-A9FD-8BCFB55B644E}"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2202086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2686CD-82AB-41D4-A9FD-8BCFB55B644E}" type="datetimeFigureOut">
              <a:rPr lang="en-GB" smtClean="0"/>
              <a:t>15/09/2020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3091668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2686CD-82AB-41D4-A9FD-8BCFB55B644E}"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313146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2686CD-82AB-41D4-A9FD-8BCFB55B644E}" type="datetimeFigureOut">
              <a:rPr lang="en-GB" smtClean="0"/>
              <a:t>15/09/2020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83887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2686CD-82AB-41D4-A9FD-8BCFB55B644E}" type="datetimeFigureOut">
              <a:rPr lang="en-GB" smtClean="0"/>
              <a:t>15/09/2020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47188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686CD-82AB-41D4-A9FD-8BCFB55B644E}" type="datetimeFigureOut">
              <a:rPr lang="en-GB" smtClean="0"/>
              <a:t>15/09/2020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712064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686CD-82AB-41D4-A9FD-8BCFB55B644E}"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1687758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2686CD-82AB-41D4-A9FD-8BCFB55B644E}" type="datetimeFigureOut">
              <a:rPr lang="en-GB" smtClean="0"/>
              <a:t>15/09/2020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1ACAB8-0A3B-4249-8C0B-6546579C11B8}" type="slidenum">
              <a:rPr lang="en-GB" smtClean="0"/>
              <a:t>‹#›</a:t>
            </a:fld>
            <a:endParaRPr lang="en-GB"/>
          </a:p>
        </p:txBody>
      </p:sp>
    </p:spTree>
    <p:extLst>
      <p:ext uri="{BB962C8B-B14F-4D97-AF65-F5344CB8AC3E}">
        <p14:creationId xmlns:p14="http://schemas.microsoft.com/office/powerpoint/2010/main" val="3369200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2686CD-82AB-41D4-A9FD-8BCFB55B644E}" type="datetimeFigureOut">
              <a:rPr lang="en-GB" smtClean="0"/>
              <a:t>15/09/2020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ACAB8-0A3B-4249-8C0B-6546579C11B8}" type="slidenum">
              <a:rPr lang="en-GB" smtClean="0"/>
              <a:t>‹#›</a:t>
            </a:fld>
            <a:endParaRPr lang="en-GB"/>
          </a:p>
        </p:txBody>
      </p:sp>
    </p:spTree>
    <p:extLst>
      <p:ext uri="{BB962C8B-B14F-4D97-AF65-F5344CB8AC3E}">
        <p14:creationId xmlns:p14="http://schemas.microsoft.com/office/powerpoint/2010/main" val="470851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ound white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85800"/>
            <a:ext cx="8915400" cy="5940088"/>
          </a:xfrm>
          <a:prstGeom prst="rect">
            <a:avLst/>
          </a:prstGeom>
        </p:spPr>
        <p:txBody>
          <a:bodyPr wrap="square">
            <a:spAutoFit/>
          </a:bodyPr>
          <a:lstStyle/>
          <a:p>
            <a:pPr algn="ctr"/>
            <a:r>
              <a:rPr lang="en-GB" sz="4400" dirty="0" smtClean="0">
                <a:solidFill>
                  <a:srgbClr val="FFFF00"/>
                </a:solidFill>
              </a:rPr>
              <a:t>Dear colleagues</a:t>
            </a:r>
          </a:p>
          <a:p>
            <a:pPr algn="just"/>
            <a:r>
              <a:rPr lang="en-GB" sz="2800" dirty="0" smtClean="0">
                <a:solidFill>
                  <a:srgbClr val="FFFF00"/>
                </a:solidFill>
              </a:rPr>
              <a:t>This is the second content on ‘Right Form of Verbs.’ This content is made to achieve several learning outcomes. I will make more contents on the same topic. As this item is contextual, I have tried my level best to place it. If you find any lacking, recover it yourself. But before going to present it in the class you should follow the instructions below the slides so that you can present it effectively. In case of any inquiry please call me over cellphone- 01710-305331.</a:t>
            </a:r>
          </a:p>
          <a:p>
            <a:pPr algn="just"/>
            <a:endParaRPr lang="en-GB" sz="2800" dirty="0" smtClean="0">
              <a:solidFill>
                <a:srgbClr val="FFFF00"/>
              </a:solidFill>
            </a:endParaRPr>
          </a:p>
          <a:p>
            <a:pPr algn="just"/>
            <a:r>
              <a:rPr lang="en-GB" sz="2800" dirty="0" smtClean="0">
                <a:solidFill>
                  <a:srgbClr val="FFFF00"/>
                </a:solidFill>
              </a:rPr>
              <a:t>Yours lovely</a:t>
            </a:r>
          </a:p>
          <a:p>
            <a:pPr algn="just"/>
            <a:r>
              <a:rPr lang="en-GB" sz="2800" dirty="0" smtClean="0">
                <a:solidFill>
                  <a:srgbClr val="FFFF00"/>
                </a:solidFill>
              </a:rPr>
              <a:t>Babinton Chandra Das(Kiron)</a:t>
            </a:r>
          </a:p>
          <a:p>
            <a:pPr algn="just"/>
            <a:r>
              <a:rPr lang="en-US" sz="2800" dirty="0" smtClean="0">
                <a:solidFill>
                  <a:srgbClr val="FFFF00"/>
                </a:solidFill>
              </a:rPr>
              <a:t>01710-305331</a:t>
            </a:r>
            <a:endParaRPr lang="en-GB" sz="2800" dirty="0">
              <a:solidFill>
                <a:srgbClr val="FFFF00"/>
              </a:solidFill>
            </a:endParaRPr>
          </a:p>
        </p:txBody>
      </p:sp>
    </p:spTree>
    <p:extLst>
      <p:ext uri="{BB962C8B-B14F-4D97-AF65-F5344CB8AC3E}">
        <p14:creationId xmlns:p14="http://schemas.microsoft.com/office/powerpoint/2010/main" val="8787185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rescent moon digital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
            <a:ext cx="917863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36" y="76200"/>
            <a:ext cx="9178636"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It is time you (go) to bed.</a:t>
            </a:r>
            <a:endParaRPr lang="en-GB" sz="6600" dirty="0"/>
          </a:p>
        </p:txBody>
      </p:sp>
      <p:sp>
        <p:nvSpPr>
          <p:cNvPr id="4" name="Rectangle 3"/>
          <p:cNvSpPr/>
          <p:nvPr/>
        </p:nvSpPr>
        <p:spPr>
          <a:xfrm>
            <a:off x="-6927" y="4114800"/>
            <a:ext cx="9178636"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smtClean="0"/>
              <a:t>It is time you (work) hard.</a:t>
            </a:r>
            <a:endParaRPr lang="en-GB" sz="6600" dirty="0"/>
          </a:p>
        </p:txBody>
      </p:sp>
      <p:sp>
        <p:nvSpPr>
          <p:cNvPr id="3" name="Oval 2"/>
          <p:cNvSpPr/>
          <p:nvPr/>
        </p:nvSpPr>
        <p:spPr>
          <a:xfrm>
            <a:off x="2649682" y="1676400"/>
            <a:ext cx="3810000" cy="1447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went</a:t>
            </a:r>
            <a:endParaRPr lang="en-GB" sz="4400" dirty="0"/>
          </a:p>
        </p:txBody>
      </p:sp>
      <p:sp>
        <p:nvSpPr>
          <p:cNvPr id="6" name="Oval 5"/>
          <p:cNvSpPr/>
          <p:nvPr/>
        </p:nvSpPr>
        <p:spPr>
          <a:xfrm>
            <a:off x="2649682" y="5288973"/>
            <a:ext cx="3810000" cy="1447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worked</a:t>
            </a:r>
            <a:endParaRPr lang="en-GB" sz="4000" dirty="0"/>
          </a:p>
        </p:txBody>
      </p:sp>
    </p:spTree>
    <p:extLst>
      <p:ext uri="{BB962C8B-B14F-4D97-AF65-F5344CB8AC3E}">
        <p14:creationId xmlns:p14="http://schemas.microsoft.com/office/powerpoint/2010/main" val="10554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sola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7"/>
            <a:ext cx="9144000" cy="68580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0" y="76199"/>
            <a:ext cx="9144000" cy="1478973"/>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sz="3200" dirty="0" smtClean="0">
                <a:latin typeface="Arial Rounded MT Bold" pitchFamily="34" charset="0"/>
              </a:rPr>
              <a:t>Rule-16: Present participle form is used after mind, cannot help, be/get used to, worth, feel like etc.</a:t>
            </a:r>
            <a:endParaRPr lang="en-GB" sz="3200" dirty="0">
              <a:latin typeface="Arial Rounded MT Bold" pitchFamily="34" charset="0"/>
            </a:endParaRPr>
          </a:p>
        </p:txBody>
      </p:sp>
      <p:sp>
        <p:nvSpPr>
          <p:cNvPr id="4" name="Rectangle 3"/>
          <p:cNvSpPr/>
          <p:nvPr/>
        </p:nvSpPr>
        <p:spPr>
          <a:xfrm>
            <a:off x="0" y="3581400"/>
            <a:ext cx="91440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dirty="0" smtClean="0"/>
              <a:t>a. Would you mind(give) a glass of water.</a:t>
            </a:r>
            <a:endParaRPr lang="en-GB" sz="4000" dirty="0"/>
          </a:p>
        </p:txBody>
      </p:sp>
      <p:sp>
        <p:nvSpPr>
          <p:cNvPr id="3" name="Oval 2"/>
          <p:cNvSpPr/>
          <p:nvPr/>
        </p:nvSpPr>
        <p:spPr>
          <a:xfrm>
            <a:off x="3276600" y="1676400"/>
            <a:ext cx="2419350" cy="1447800"/>
          </a:xfrm>
          <a:prstGeom prst="ellipse">
            <a:avLst/>
          </a:prstGeom>
          <a:solidFill>
            <a:schemeClr val="tx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Examples:</a:t>
            </a:r>
            <a:endParaRPr lang="en-GB" sz="2800" dirty="0"/>
          </a:p>
        </p:txBody>
      </p:sp>
      <p:sp>
        <p:nvSpPr>
          <p:cNvPr id="6" name="Oval 5"/>
          <p:cNvSpPr/>
          <p:nvPr/>
        </p:nvSpPr>
        <p:spPr>
          <a:xfrm>
            <a:off x="3076575" y="4800600"/>
            <a:ext cx="2819400" cy="19050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FF00"/>
                </a:solidFill>
              </a:rPr>
              <a:t>giving</a:t>
            </a:r>
            <a:endParaRPr lang="en-GB" sz="4800" b="1" dirty="0">
              <a:solidFill>
                <a:srgbClr val="FFFF00"/>
              </a:solidFill>
            </a:endParaRPr>
          </a:p>
        </p:txBody>
      </p:sp>
    </p:spTree>
    <p:extLst>
      <p:ext uri="{BB962C8B-B14F-4D97-AF65-F5344CB8AC3E}">
        <p14:creationId xmlns:p14="http://schemas.microsoft.com/office/powerpoint/2010/main" val="134673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0"/>
            <a:ext cx="9144000" cy="952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636" y="-152400"/>
            <a:ext cx="914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b. I cannot help (speak) the truth.</a:t>
            </a:r>
            <a:endParaRPr lang="en-GB" sz="4800" dirty="0"/>
          </a:p>
        </p:txBody>
      </p:sp>
      <p:sp>
        <p:nvSpPr>
          <p:cNvPr id="3" name="Oval 2"/>
          <p:cNvSpPr/>
          <p:nvPr/>
        </p:nvSpPr>
        <p:spPr>
          <a:xfrm>
            <a:off x="2590800" y="1600200"/>
            <a:ext cx="3581400" cy="1524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t>speaking</a:t>
            </a:r>
            <a:endParaRPr lang="en-GB" sz="4800" dirty="0"/>
          </a:p>
        </p:txBody>
      </p:sp>
      <p:sp>
        <p:nvSpPr>
          <p:cNvPr id="5" name="Rectangle 4"/>
          <p:cNvSpPr/>
          <p:nvPr/>
        </p:nvSpPr>
        <p:spPr>
          <a:xfrm>
            <a:off x="34636" y="3352800"/>
            <a:ext cx="91440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c.He cannot help(help) the week students.</a:t>
            </a:r>
            <a:endParaRPr lang="en-GB" sz="4000" dirty="0"/>
          </a:p>
        </p:txBody>
      </p:sp>
      <p:sp>
        <p:nvSpPr>
          <p:cNvPr id="6" name="Oval 5"/>
          <p:cNvSpPr/>
          <p:nvPr/>
        </p:nvSpPr>
        <p:spPr>
          <a:xfrm>
            <a:off x="2452254" y="5181600"/>
            <a:ext cx="4024746" cy="1524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rgbClr val="FF0000"/>
                </a:solidFill>
                <a:latin typeface="Arial Rounded MT Bold" pitchFamily="34" charset="0"/>
              </a:rPr>
              <a:t>helping</a:t>
            </a:r>
            <a:endParaRPr lang="en-GB" sz="5400" b="1" dirty="0">
              <a:solidFill>
                <a:srgbClr val="FF0000"/>
              </a:solidFill>
              <a:latin typeface="Arial Rounded MT Bold" pitchFamily="34" charset="0"/>
            </a:endParaRPr>
          </a:p>
        </p:txBody>
      </p:sp>
    </p:spTree>
    <p:extLst>
      <p:ext uri="{BB962C8B-B14F-4D97-AF65-F5344CB8AC3E}">
        <p14:creationId xmlns:p14="http://schemas.microsoft.com/office/powerpoint/2010/main" val="95822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ey pla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0"/>
            <a:ext cx="91370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28" y="93518"/>
            <a:ext cx="9130146"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FF00"/>
                </a:solidFill>
              </a:rPr>
              <a:t>d. The novel is worth(read)</a:t>
            </a:r>
            <a:endParaRPr lang="en-GB" sz="6000" b="1" dirty="0">
              <a:solidFill>
                <a:srgbClr val="FFFF00"/>
              </a:solidFill>
            </a:endParaRPr>
          </a:p>
        </p:txBody>
      </p:sp>
      <p:sp>
        <p:nvSpPr>
          <p:cNvPr id="4" name="Rectangle 3"/>
          <p:cNvSpPr/>
          <p:nvPr/>
        </p:nvSpPr>
        <p:spPr>
          <a:xfrm>
            <a:off x="0" y="3581400"/>
            <a:ext cx="9130146"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e. I feel like (dance) on the stage.</a:t>
            </a:r>
            <a:endParaRPr lang="en-GB" sz="4800" b="1" dirty="0"/>
          </a:p>
        </p:txBody>
      </p:sp>
      <p:sp>
        <p:nvSpPr>
          <p:cNvPr id="3" name="Oval 2"/>
          <p:cNvSpPr/>
          <p:nvPr/>
        </p:nvSpPr>
        <p:spPr>
          <a:xfrm>
            <a:off x="2514600" y="1676400"/>
            <a:ext cx="3581400" cy="1447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reading</a:t>
            </a:r>
            <a:endParaRPr lang="en-GB" sz="5400" b="1" dirty="0"/>
          </a:p>
        </p:txBody>
      </p:sp>
      <p:sp>
        <p:nvSpPr>
          <p:cNvPr id="6" name="Oval 5"/>
          <p:cNvSpPr/>
          <p:nvPr/>
        </p:nvSpPr>
        <p:spPr>
          <a:xfrm>
            <a:off x="2438400" y="5209309"/>
            <a:ext cx="3581400" cy="1447800"/>
          </a:xfrm>
          <a:prstGeom prst="ellipse">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dancing</a:t>
            </a:r>
            <a:endParaRPr lang="en-GB" sz="5400" b="1" dirty="0"/>
          </a:p>
        </p:txBody>
      </p:sp>
      <p:pic>
        <p:nvPicPr>
          <p:cNvPr id="1026" name="Picture 2" descr="Dancing GIFs - Get the best GIF on GIPH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038600"/>
            <a:ext cx="35052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0216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additive="base">
                                        <p:cTn id="35" dur="500" fill="hold"/>
                                        <p:tgtEl>
                                          <p:spTgt spid="1026"/>
                                        </p:tgtEl>
                                        <p:attrNameLst>
                                          <p:attrName>ppt_x</p:attrName>
                                        </p:attrNameLst>
                                      </p:cBhvr>
                                      <p:tavLst>
                                        <p:tav tm="0">
                                          <p:val>
                                            <p:strVal val="#ppt_x"/>
                                          </p:val>
                                        </p:tav>
                                        <p:tav tm="100000">
                                          <p:val>
                                            <p:strVal val="#ppt_x"/>
                                          </p:val>
                                        </p:tav>
                                      </p:tavLst>
                                    </p:anim>
                                    <p:anim calcmode="lin" valueType="num">
                                      <p:cBhvr additive="base">
                                        <p:cTn id="3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gray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 y="152400"/>
            <a:ext cx="9067800" cy="1219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f. The man got used to (smoke)</a:t>
            </a:r>
            <a:endParaRPr lang="en-GB" sz="5400" b="1" dirty="0"/>
          </a:p>
        </p:txBody>
      </p:sp>
      <p:sp>
        <p:nvSpPr>
          <p:cNvPr id="4" name="Rectangle 3"/>
          <p:cNvSpPr/>
          <p:nvPr/>
        </p:nvSpPr>
        <p:spPr>
          <a:xfrm>
            <a:off x="-45027" y="3657600"/>
            <a:ext cx="9067800" cy="12192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7200" b="1" dirty="0" smtClean="0"/>
              <a:t>g.I cannot bear(suffer).</a:t>
            </a:r>
            <a:endParaRPr lang="en-GB" sz="7200" b="1" dirty="0"/>
          </a:p>
        </p:txBody>
      </p:sp>
      <p:sp>
        <p:nvSpPr>
          <p:cNvPr id="3" name="Oval 2"/>
          <p:cNvSpPr/>
          <p:nvPr/>
        </p:nvSpPr>
        <p:spPr>
          <a:xfrm>
            <a:off x="3352800" y="1752600"/>
            <a:ext cx="2971800" cy="144780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b="1" dirty="0" smtClean="0"/>
              <a:t>smoking</a:t>
            </a:r>
            <a:endParaRPr lang="en-GB" sz="4000" b="1" dirty="0"/>
          </a:p>
        </p:txBody>
      </p:sp>
      <p:sp>
        <p:nvSpPr>
          <p:cNvPr id="6" name="Oval 5"/>
          <p:cNvSpPr/>
          <p:nvPr/>
        </p:nvSpPr>
        <p:spPr>
          <a:xfrm>
            <a:off x="2971800" y="5410200"/>
            <a:ext cx="3352800" cy="1447800"/>
          </a:xfrm>
          <a:prstGeom prst="ellipse">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000" b="1" dirty="0" smtClean="0"/>
              <a:t>suffering</a:t>
            </a:r>
            <a:endParaRPr lang="en-GB" sz="4000" b="1" dirty="0"/>
          </a:p>
        </p:txBody>
      </p:sp>
    </p:spTree>
    <p:extLst>
      <p:ext uri="{BB962C8B-B14F-4D97-AF65-F5344CB8AC3E}">
        <p14:creationId xmlns:p14="http://schemas.microsoft.com/office/powerpoint/2010/main" val="176111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photo of half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57855" cy="6858000"/>
          </a:xfrm>
          <a:prstGeom prst="rect">
            <a:avLst/>
          </a:prstGeom>
          <a:extLst/>
        </p:spPr>
        <p:style>
          <a:lnRef idx="3">
            <a:schemeClr val="lt1"/>
          </a:lnRef>
          <a:fillRef idx="1">
            <a:schemeClr val="accent1"/>
          </a:fillRef>
          <a:effectRef idx="1">
            <a:schemeClr val="accent1"/>
          </a:effectRef>
          <a:fontRef idx="minor">
            <a:schemeClr val="lt1"/>
          </a:fontRef>
        </p:style>
      </p:pic>
      <p:sp>
        <p:nvSpPr>
          <p:cNvPr id="2" name="Oval 1"/>
          <p:cNvSpPr/>
          <p:nvPr/>
        </p:nvSpPr>
        <p:spPr>
          <a:xfrm>
            <a:off x="2133600" y="76200"/>
            <a:ext cx="4343400" cy="1066800"/>
          </a:xfrm>
          <a:prstGeom prst="ellipse">
            <a:avLst/>
          </a:prstGeom>
        </p:spPr>
        <p:style>
          <a:lnRef idx="0">
            <a:schemeClr val="dk1"/>
          </a:lnRef>
          <a:fillRef idx="1002">
            <a:schemeClr val="dk1"/>
          </a:fillRef>
          <a:effectRef idx="3">
            <a:schemeClr val="dk1"/>
          </a:effectRef>
          <a:fontRef idx="minor">
            <a:schemeClr val="lt1"/>
          </a:fontRef>
        </p:style>
        <p:txBody>
          <a:bodyPr rtlCol="0" anchor="ctr"/>
          <a:lstStyle/>
          <a:p>
            <a:pPr algn="ctr"/>
            <a:r>
              <a:rPr lang="en-US" sz="4000" dirty="0" smtClean="0"/>
              <a:t>Pair Work</a:t>
            </a:r>
            <a:endParaRPr lang="en-GB" dirty="0"/>
          </a:p>
        </p:txBody>
      </p:sp>
      <p:sp>
        <p:nvSpPr>
          <p:cNvPr id="3" name="Rectangle 2"/>
          <p:cNvSpPr/>
          <p:nvPr/>
        </p:nvSpPr>
        <p:spPr>
          <a:xfrm>
            <a:off x="0" y="1219200"/>
            <a:ext cx="9144000" cy="38862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342900" indent="-342900">
              <a:buAutoNum type="arabicPeriod"/>
            </a:pPr>
            <a:r>
              <a:rPr lang="en-US" sz="4800" b="1" dirty="0" smtClean="0"/>
              <a:t>I am used to ( travel).</a:t>
            </a:r>
          </a:p>
          <a:p>
            <a:pPr marL="342900" indent="-342900">
              <a:buAutoNum type="arabicPeriod"/>
            </a:pPr>
            <a:r>
              <a:rPr lang="en-US" sz="4800" b="1" dirty="0" smtClean="0"/>
              <a:t>He was used to(gamble)</a:t>
            </a:r>
          </a:p>
          <a:p>
            <a:pPr marL="342900" indent="-342900">
              <a:buAutoNum type="arabicPeriod"/>
            </a:pPr>
            <a:r>
              <a:rPr lang="en-US" sz="4800" b="1" dirty="0" smtClean="0"/>
              <a:t>The place is worth(visit).</a:t>
            </a:r>
          </a:p>
          <a:p>
            <a:pPr marL="342900" indent="-342900">
              <a:buAutoNum type="arabicPeriod"/>
            </a:pPr>
            <a:r>
              <a:rPr lang="en-US" sz="4800" b="1" dirty="0" smtClean="0"/>
              <a:t>He could not bear(beat).</a:t>
            </a:r>
          </a:p>
          <a:p>
            <a:pPr marL="342900" indent="-342900">
              <a:buAutoNum type="arabicPeriod"/>
            </a:pPr>
            <a:r>
              <a:rPr lang="en-US" sz="4800" b="1" dirty="0" smtClean="0"/>
              <a:t>They could not help(forgive) him.</a:t>
            </a:r>
            <a:endParaRPr lang="en-GB" sz="4800" b="1" dirty="0"/>
          </a:p>
        </p:txBody>
      </p:sp>
      <p:sp>
        <p:nvSpPr>
          <p:cNvPr id="4" name="Rounded Rectangle 3"/>
          <p:cNvSpPr/>
          <p:nvPr/>
        </p:nvSpPr>
        <p:spPr>
          <a:xfrm>
            <a:off x="190500" y="5257800"/>
            <a:ext cx="8763000" cy="1371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r>
              <a:rPr lang="en-US" sz="4000" b="1" dirty="0" smtClean="0"/>
              <a:t>1. Travelling 2. gambling 3. visiting 4. beating 5. forgiving</a:t>
            </a:r>
            <a:endParaRPr lang="en-GB" sz="4000" b="1" dirty="0"/>
          </a:p>
        </p:txBody>
      </p:sp>
      <p:sp>
        <p:nvSpPr>
          <p:cNvPr id="5" name="Oval 4"/>
          <p:cNvSpPr/>
          <p:nvPr/>
        </p:nvSpPr>
        <p:spPr>
          <a:xfrm>
            <a:off x="6477000" y="-13856"/>
            <a:ext cx="2476500" cy="115685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b="1" dirty="0" smtClean="0"/>
              <a:t>10 minutes</a:t>
            </a:r>
            <a:endParaRPr lang="en-GB" sz="2400" b="1" dirty="0"/>
          </a:p>
        </p:txBody>
      </p:sp>
    </p:spTree>
    <p:extLst>
      <p:ext uri="{BB962C8B-B14F-4D97-AF65-F5344CB8AC3E}">
        <p14:creationId xmlns:p14="http://schemas.microsoft.com/office/powerpoint/2010/main" val="2297787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gtEl>
                                        <p:attrNameLst>
                                          <p:attrName>style.visibility</p:attrName>
                                        </p:attrNameLst>
                                      </p:cBhvr>
                                      <p:to>
                                        <p:strVal val="visible"/>
                                      </p:to>
                                    </p:set>
                                    <p:anim by="(-#ppt_w*2)" calcmode="lin" valueType="num">
                                      <p:cBhvr rctx="PPT">
                                        <p:cTn id="12" dur="500" autoRev="1" fill="hold">
                                          <p:stCondLst>
                                            <p:cond delay="0"/>
                                          </p:stCondLst>
                                        </p:cTn>
                                        <p:tgtEl>
                                          <p:spTgt spid="3"/>
                                        </p:tgtEl>
                                        <p:attrNameLst>
                                          <p:attrName>ppt_w</p:attrName>
                                        </p:attrNameLst>
                                      </p:cBhvr>
                                    </p:anim>
                                    <p:anim by="(#ppt_w*0.50)" calcmode="lin" valueType="num">
                                      <p:cBhvr>
                                        <p:cTn id="13" dur="500" decel="50000" autoRev="1" fill="hold">
                                          <p:stCondLst>
                                            <p:cond delay="0"/>
                                          </p:stCondLst>
                                        </p:cTn>
                                        <p:tgtEl>
                                          <p:spTgt spid="3"/>
                                        </p:tgtEl>
                                        <p:attrNameLst>
                                          <p:attrName>ppt_x</p:attrName>
                                        </p:attrNameLst>
                                      </p:cBhvr>
                                    </p:anim>
                                    <p:anim from="(-#ppt_h/2)" to="(#ppt_y)" calcmode="lin" valueType="num">
                                      <p:cBhvr>
                                        <p:cTn id="14" dur="1000" fill="hold">
                                          <p:stCondLst>
                                            <p:cond delay="0"/>
                                          </p:stCondLst>
                                        </p:cTn>
                                        <p:tgtEl>
                                          <p:spTgt spid="3"/>
                                        </p:tgtEl>
                                        <p:attrNameLst>
                                          <p:attrName>ppt_y</p:attrName>
                                        </p:attrNameLst>
                                      </p:cBhvr>
                                    </p:anim>
                                    <p:animRot by="21600000">
                                      <p:cBhvr>
                                        <p:cTn id="15" dur="1000" fill="hold">
                                          <p:stCondLst>
                                            <p:cond delay="0"/>
                                          </p:stCondLst>
                                        </p:cTn>
                                        <p:tgtEl>
                                          <p:spTgt spid="3"/>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heel(1)">
                                      <p:cBhvr>
                                        <p:cTn id="2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low angle view of crescent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107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4636" y="0"/>
            <a:ext cx="9143999" cy="1143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t>Rule-17: present participle is used after preposition</a:t>
            </a:r>
            <a:endParaRPr lang="en-GB" sz="3200" b="1" dirty="0"/>
          </a:p>
        </p:txBody>
      </p:sp>
      <p:sp>
        <p:nvSpPr>
          <p:cNvPr id="4" name="Rectangle 3"/>
          <p:cNvSpPr/>
          <p:nvPr/>
        </p:nvSpPr>
        <p:spPr>
          <a:xfrm>
            <a:off x="48491" y="3657600"/>
            <a:ext cx="9143999"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a. You cannot do well without(study) hard.</a:t>
            </a:r>
            <a:endParaRPr lang="en-GB" sz="4400" b="1" dirty="0"/>
          </a:p>
        </p:txBody>
      </p:sp>
      <p:sp>
        <p:nvSpPr>
          <p:cNvPr id="3" name="Oval 2"/>
          <p:cNvSpPr/>
          <p:nvPr/>
        </p:nvSpPr>
        <p:spPr>
          <a:xfrm>
            <a:off x="2743200" y="1752600"/>
            <a:ext cx="3200400" cy="1219200"/>
          </a:xfrm>
          <a:prstGeom prst="ellipse">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000" b="1" dirty="0" smtClean="0"/>
              <a:t>Examples</a:t>
            </a:r>
            <a:endParaRPr lang="en-GB" sz="4000" b="1" dirty="0"/>
          </a:p>
        </p:txBody>
      </p:sp>
      <p:sp>
        <p:nvSpPr>
          <p:cNvPr id="6" name="Oval 5"/>
          <p:cNvSpPr/>
          <p:nvPr/>
        </p:nvSpPr>
        <p:spPr>
          <a:xfrm>
            <a:off x="2971801" y="5334000"/>
            <a:ext cx="32004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studying</a:t>
            </a:r>
            <a:endParaRPr lang="en-GB" sz="4400" b="1" dirty="0"/>
          </a:p>
        </p:txBody>
      </p:sp>
    </p:spTree>
    <p:extLst>
      <p:ext uri="{BB962C8B-B14F-4D97-AF65-F5344CB8AC3E}">
        <p14:creationId xmlns:p14="http://schemas.microsoft.com/office/powerpoint/2010/main" val="155553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3"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ilhouette of solar eclip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4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200" y="1524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t>b. By (give) food to the poor , Jewel helped them during Covid-19 Corona.</a:t>
            </a:r>
            <a:endParaRPr lang="en-GB" sz="4000" b="1" dirty="0"/>
          </a:p>
        </p:txBody>
      </p:sp>
      <p:sp>
        <p:nvSpPr>
          <p:cNvPr id="5" name="Rectangle 4"/>
          <p:cNvSpPr/>
          <p:nvPr/>
        </p:nvSpPr>
        <p:spPr>
          <a:xfrm>
            <a:off x="228600" y="3886200"/>
            <a:ext cx="87630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c. The deer came to the bank of the river for(drink) water.</a:t>
            </a:r>
            <a:endParaRPr lang="en-GB" sz="4000" b="1" dirty="0"/>
          </a:p>
        </p:txBody>
      </p:sp>
      <p:sp>
        <p:nvSpPr>
          <p:cNvPr id="4" name="Oval 3"/>
          <p:cNvSpPr/>
          <p:nvPr/>
        </p:nvSpPr>
        <p:spPr>
          <a:xfrm>
            <a:off x="3276600" y="1752600"/>
            <a:ext cx="3352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giving</a:t>
            </a:r>
            <a:endParaRPr lang="en-GB" sz="6000" b="1" dirty="0"/>
          </a:p>
        </p:txBody>
      </p:sp>
      <p:sp>
        <p:nvSpPr>
          <p:cNvPr id="7" name="Oval 6"/>
          <p:cNvSpPr/>
          <p:nvPr/>
        </p:nvSpPr>
        <p:spPr>
          <a:xfrm>
            <a:off x="3009900" y="5451764"/>
            <a:ext cx="3352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drinking</a:t>
            </a:r>
            <a:endParaRPr lang="en-GB" sz="4800" b="1" dirty="0"/>
          </a:p>
        </p:txBody>
      </p:sp>
    </p:spTree>
    <p:extLst>
      <p:ext uri="{BB962C8B-B14F-4D97-AF65-F5344CB8AC3E}">
        <p14:creationId xmlns:p14="http://schemas.microsoft.com/office/powerpoint/2010/main" val="205520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moon and mount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1"/>
            <a:ext cx="9140825" cy="68796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3987" y="152400"/>
            <a:ext cx="8839200" cy="11430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4000" b="1" dirty="0" smtClean="0"/>
              <a:t>d. He could not attend the meeting because of (be) ill.</a:t>
            </a:r>
            <a:endParaRPr lang="en-GB" sz="4000" b="1" dirty="0"/>
          </a:p>
        </p:txBody>
      </p:sp>
      <p:sp>
        <p:nvSpPr>
          <p:cNvPr id="4" name="Rectangle 3"/>
          <p:cNvSpPr/>
          <p:nvPr/>
        </p:nvSpPr>
        <p:spPr>
          <a:xfrm>
            <a:off x="153987" y="3276166"/>
            <a:ext cx="8990013" cy="129583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b="1" dirty="0" smtClean="0"/>
              <a:t>e. By (complete) his graduation, he returned home.</a:t>
            </a:r>
            <a:endParaRPr lang="en-GB" sz="4800" b="1" dirty="0"/>
          </a:p>
        </p:txBody>
      </p:sp>
      <p:sp>
        <p:nvSpPr>
          <p:cNvPr id="3" name="Oval 2"/>
          <p:cNvSpPr/>
          <p:nvPr/>
        </p:nvSpPr>
        <p:spPr>
          <a:xfrm>
            <a:off x="3352800" y="1524000"/>
            <a:ext cx="2971800" cy="1219200"/>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5400" b="1" dirty="0" smtClean="0"/>
              <a:t>being</a:t>
            </a:r>
            <a:endParaRPr lang="en-GB" sz="5400" b="1" dirty="0"/>
          </a:p>
        </p:txBody>
      </p:sp>
      <p:sp>
        <p:nvSpPr>
          <p:cNvPr id="6" name="Oval 5"/>
          <p:cNvSpPr/>
          <p:nvPr/>
        </p:nvSpPr>
        <p:spPr>
          <a:xfrm>
            <a:off x="2743200" y="5029200"/>
            <a:ext cx="4190999" cy="1219200"/>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4400" b="1" dirty="0" smtClean="0"/>
              <a:t>completing</a:t>
            </a:r>
            <a:endParaRPr lang="en-GB" sz="4400" b="1" dirty="0"/>
          </a:p>
        </p:txBody>
      </p:sp>
    </p:spTree>
    <p:extLst>
      <p:ext uri="{BB962C8B-B14F-4D97-AF65-F5344CB8AC3E}">
        <p14:creationId xmlns:p14="http://schemas.microsoft.com/office/powerpoint/2010/main" val="230356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blood moon at night ti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10391"/>
            <a:ext cx="915092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200" y="0"/>
            <a:ext cx="906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f. He insisted me on(wear) a panjabi on his birth day.</a:t>
            </a:r>
            <a:endParaRPr lang="en-GB" sz="4000" b="1" dirty="0"/>
          </a:p>
        </p:txBody>
      </p:sp>
      <p:sp>
        <p:nvSpPr>
          <p:cNvPr id="4" name="Rectangle 3"/>
          <p:cNvSpPr/>
          <p:nvPr/>
        </p:nvSpPr>
        <p:spPr>
          <a:xfrm>
            <a:off x="76200" y="3581400"/>
            <a:ext cx="90678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g.The scientist is keenly interested in (invest) the incident.</a:t>
            </a:r>
            <a:endParaRPr lang="en-GB" sz="4800" b="1" dirty="0"/>
          </a:p>
        </p:txBody>
      </p:sp>
      <p:sp>
        <p:nvSpPr>
          <p:cNvPr id="3" name="Oval 2"/>
          <p:cNvSpPr/>
          <p:nvPr/>
        </p:nvSpPr>
        <p:spPr>
          <a:xfrm>
            <a:off x="2985655" y="1752600"/>
            <a:ext cx="3733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wearing</a:t>
            </a:r>
            <a:endParaRPr lang="en-GB" sz="4400" b="1" dirty="0"/>
          </a:p>
        </p:txBody>
      </p:sp>
      <p:sp>
        <p:nvSpPr>
          <p:cNvPr id="6" name="Oval 5"/>
          <p:cNvSpPr/>
          <p:nvPr/>
        </p:nvSpPr>
        <p:spPr>
          <a:xfrm>
            <a:off x="2895600" y="5181600"/>
            <a:ext cx="37338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t>investing</a:t>
            </a:r>
            <a:endParaRPr lang="en-GB" sz="4800" b="1" dirty="0"/>
          </a:p>
        </p:txBody>
      </p:sp>
    </p:spTree>
    <p:extLst>
      <p:ext uri="{BB962C8B-B14F-4D97-AF65-F5344CB8AC3E}">
        <p14:creationId xmlns:p14="http://schemas.microsoft.com/office/powerpoint/2010/main" val="422026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arth's blood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5048250"/>
            <a:ext cx="9525000" cy="1190625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6927" y="762000"/>
            <a:ext cx="9525000" cy="4953000"/>
          </a:xfrm>
          <a:prstGeom prst="ellipse">
            <a:avLst/>
          </a:prstGeom>
          <a:noFill/>
          <a:ln w="25400" cap="flat" cmpd="sng" algn="ctr">
            <a:noFill/>
            <a:prstDash val="solid"/>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0070C0"/>
                </a:solidFill>
                <a:effectLst/>
                <a:uLnTx/>
                <a:uFillTx/>
                <a:latin typeface="Castellar" pitchFamily="18" charset="0"/>
                <a:ea typeface="+mn-ea"/>
                <a:cs typeface="+mn-cs"/>
              </a:rPr>
              <a:t>WELCOME </a:t>
            </a:r>
          </a:p>
          <a:p>
            <a:pPr marL="0" marR="0" lvl="0" indent="0" algn="just" defTabSz="914400" eaLnBrk="1" fontAlgn="auto" latinLnBrk="0" hangingPunct="1">
              <a:lnSpc>
                <a:spcPct val="100000"/>
              </a:lnSpc>
              <a:spcBef>
                <a:spcPts val="0"/>
              </a:spcBef>
              <a:spcAft>
                <a:spcPts val="0"/>
              </a:spcAft>
              <a:buClrTx/>
              <a:buSzTx/>
              <a:buFontTx/>
              <a:buNone/>
              <a:tabLst/>
              <a:defRPr/>
            </a:pPr>
            <a:r>
              <a:rPr lang="en-US" sz="4800" b="1" kern="0" dirty="0">
                <a:solidFill>
                  <a:srgbClr val="0070C0"/>
                </a:solidFill>
                <a:latin typeface="Castellar" pitchFamily="18" charset="0"/>
              </a:rPr>
              <a:t>	</a:t>
            </a:r>
            <a:r>
              <a:rPr lang="en-US" sz="4800" b="1" kern="0" dirty="0" smtClean="0">
                <a:solidFill>
                  <a:srgbClr val="0070C0"/>
                </a:solidFill>
                <a:latin typeface="Castellar" pitchFamily="18" charset="0"/>
              </a:rPr>
              <a:t>			</a:t>
            </a:r>
            <a:r>
              <a:rPr kumimoji="0" lang="en-US" sz="4800" b="1" i="0" u="none" strike="noStrike" kern="0" cap="none" spc="0" normalizeH="0" baseline="0" noProof="0" dirty="0" smtClean="0">
                <a:ln>
                  <a:noFill/>
                </a:ln>
                <a:solidFill>
                  <a:srgbClr val="0070C0"/>
                </a:solidFill>
                <a:effectLst/>
                <a:uLnTx/>
                <a:uFillTx/>
                <a:latin typeface="Castellar" pitchFamily="18" charset="0"/>
                <a:ea typeface="+mn-ea"/>
                <a:cs typeface="+mn-cs"/>
              </a:rPr>
              <a:t>TO   </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smtClean="0">
                <a:ln>
                  <a:noFill/>
                </a:ln>
                <a:solidFill>
                  <a:srgbClr val="0070C0"/>
                </a:solidFill>
                <a:effectLst/>
                <a:uLnTx/>
                <a:uFillTx/>
                <a:latin typeface="Castellar" pitchFamily="18" charset="0"/>
                <a:ea typeface="+mn-ea"/>
                <a:cs typeface="+mn-cs"/>
              </a:rPr>
              <a:t>DIGITAL </a:t>
            </a:r>
          </a:p>
          <a:p>
            <a:pPr marL="0" marR="0" lvl="0" indent="0" algn="just" defTabSz="914400" eaLnBrk="1" fontAlgn="auto" latinLnBrk="0" hangingPunct="1">
              <a:lnSpc>
                <a:spcPct val="100000"/>
              </a:lnSpc>
              <a:spcBef>
                <a:spcPts val="0"/>
              </a:spcBef>
              <a:spcAft>
                <a:spcPts val="0"/>
              </a:spcAft>
              <a:buClrTx/>
              <a:buSzTx/>
              <a:buFontTx/>
              <a:buNone/>
              <a:tabLst/>
              <a:defRPr/>
            </a:pPr>
            <a:r>
              <a:rPr lang="en-US" sz="4800" b="1" kern="0" dirty="0">
                <a:solidFill>
                  <a:srgbClr val="0070C0"/>
                </a:solidFill>
                <a:latin typeface="Castellar" pitchFamily="18" charset="0"/>
              </a:rPr>
              <a:t>	</a:t>
            </a:r>
            <a:r>
              <a:rPr lang="en-US" sz="4800" b="1" kern="0" dirty="0" smtClean="0">
                <a:solidFill>
                  <a:srgbClr val="0070C0"/>
                </a:solidFill>
                <a:latin typeface="Castellar" pitchFamily="18" charset="0"/>
              </a:rPr>
              <a:t>		</a:t>
            </a:r>
            <a:r>
              <a:rPr kumimoji="0" lang="en-US" sz="4800" b="1" i="0" u="none" strike="noStrike" kern="0" cap="none" spc="0" normalizeH="0" baseline="0" noProof="0" dirty="0" smtClean="0">
                <a:ln>
                  <a:noFill/>
                </a:ln>
                <a:solidFill>
                  <a:srgbClr val="0070C0"/>
                </a:solidFill>
                <a:effectLst/>
                <a:uLnTx/>
                <a:uFillTx/>
                <a:latin typeface="Castellar" pitchFamily="18" charset="0"/>
                <a:ea typeface="+mn-ea"/>
                <a:cs typeface="+mn-cs"/>
              </a:rPr>
              <a:t>CLASS</a:t>
            </a:r>
            <a:endParaRPr kumimoji="0" lang="en-GB" sz="4800" b="1" i="0" u="none" strike="noStrike" kern="0" cap="none" spc="0" normalizeH="0" baseline="0" noProof="0" dirty="0">
              <a:ln>
                <a:noFill/>
              </a:ln>
              <a:solidFill>
                <a:srgbClr val="0070C0"/>
              </a:solidFill>
              <a:effectLst/>
              <a:uLnTx/>
              <a:uFillTx/>
              <a:latin typeface="Castellar" pitchFamily="18" charset="0"/>
              <a:ea typeface="+mn-ea"/>
              <a:cs typeface="+mn-cs"/>
            </a:endParaRPr>
          </a:p>
        </p:txBody>
      </p:sp>
    </p:spTree>
    <p:extLst>
      <p:ext uri="{BB962C8B-B14F-4D97-AF65-F5344CB8AC3E}">
        <p14:creationId xmlns:p14="http://schemas.microsoft.com/office/powerpoint/2010/main" val="60543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by="(-#ppt_w*2)" calcmode="lin" valueType="num">
                                      <p:cBhvr rctx="PPT">
                                        <p:cTn id="7" dur="500" autoRev="1" fill="hold">
                                          <p:stCondLst>
                                            <p:cond delay="0"/>
                                          </p:stCondLst>
                                        </p:cTn>
                                        <p:tgtEl>
                                          <p:spTgt spid="3"/>
                                        </p:tgtEl>
                                        <p:attrNameLst>
                                          <p:attrName>ppt_w</p:attrName>
                                        </p:attrNameLst>
                                      </p:cBhvr>
                                    </p:anim>
                                    <p:anim by="(#ppt_w*0.50)" calcmode="lin" valueType="num">
                                      <p:cBhvr>
                                        <p:cTn id="8" dur="500" decel="50000" autoRev="1" fill="hold">
                                          <p:stCondLst>
                                            <p:cond delay="0"/>
                                          </p:stCondLst>
                                        </p:cTn>
                                        <p:tgtEl>
                                          <p:spTgt spid="3"/>
                                        </p:tgtEl>
                                        <p:attrNameLst>
                                          <p:attrName>ppt_x</p:attrName>
                                        </p:attrNameLst>
                                      </p:cBhvr>
                                    </p:anim>
                                    <p:anim from="(-#ppt_h/2)" to="(#ppt_y)" calcmode="lin" valueType="num">
                                      <p:cBhvr>
                                        <p:cTn id="9" dur="1000" fill="hold">
                                          <p:stCondLst>
                                            <p:cond delay="0"/>
                                          </p:stCondLst>
                                        </p:cTn>
                                        <p:tgtEl>
                                          <p:spTgt spid="3"/>
                                        </p:tgtEl>
                                        <p:attrNameLst>
                                          <p:attrName>ppt_y</p:attrName>
                                        </p:attrNameLst>
                                      </p:cBhvr>
                                    </p:anim>
                                    <p:animRot by="21600000">
                                      <p:cBhvr>
                                        <p:cTn id="10"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blood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286000" y="1"/>
            <a:ext cx="4267200" cy="11429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t>Group Work</a:t>
            </a:r>
            <a:endParaRPr lang="en-GB" b="1" dirty="0"/>
          </a:p>
        </p:txBody>
      </p:sp>
      <p:sp>
        <p:nvSpPr>
          <p:cNvPr id="3" name="Rectangle 2"/>
          <p:cNvSpPr/>
          <p:nvPr/>
        </p:nvSpPr>
        <p:spPr>
          <a:xfrm>
            <a:off x="0" y="1371600"/>
            <a:ext cx="8991600" cy="38100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marL="400050" indent="-400050" algn="just">
              <a:buFont typeface="+mj-lt"/>
              <a:buAutoNum type="romanLcPeriod"/>
            </a:pPr>
            <a:r>
              <a:rPr lang="en-US" sz="3200" b="1" dirty="0" smtClean="0"/>
              <a:t>It is time we (stop) the quarrelling.</a:t>
            </a:r>
          </a:p>
          <a:p>
            <a:pPr marL="400050" indent="-400050" algn="just">
              <a:buFont typeface="+mj-lt"/>
              <a:buAutoNum type="romanLcPeriod"/>
            </a:pPr>
            <a:r>
              <a:rPr lang="en-US" sz="3200" b="1" dirty="0" smtClean="0"/>
              <a:t>It is time we (uphold) voice.</a:t>
            </a:r>
          </a:p>
          <a:p>
            <a:pPr marL="400050" indent="-400050" algn="just">
              <a:buFont typeface="+mj-lt"/>
              <a:buAutoNum type="romanLcPeriod"/>
            </a:pPr>
            <a:r>
              <a:rPr lang="en-US" sz="3200" b="1" dirty="0" smtClean="0"/>
              <a:t>Would you mind (give) me a hand.</a:t>
            </a:r>
          </a:p>
          <a:p>
            <a:pPr marL="400050" indent="-400050" algn="just">
              <a:buFont typeface="+mj-lt"/>
              <a:buAutoNum type="romanLcPeriod"/>
            </a:pPr>
            <a:r>
              <a:rPr lang="en-US" sz="3200" b="1" dirty="0" smtClean="0"/>
              <a:t>I cannot help (operate) the computer while taking MMC</a:t>
            </a:r>
          </a:p>
          <a:p>
            <a:pPr marL="400050" indent="-400050" algn="just">
              <a:buFont typeface="+mj-lt"/>
              <a:buAutoNum type="romanLcPeriod"/>
            </a:pPr>
            <a:r>
              <a:rPr lang="en-US" sz="3200" b="1" dirty="0" smtClean="0"/>
              <a:t>I feel like (cry) out.</a:t>
            </a:r>
          </a:p>
          <a:p>
            <a:pPr marL="400050" indent="-400050" algn="just">
              <a:buFont typeface="+mj-lt"/>
              <a:buAutoNum type="romanLcPeriod"/>
            </a:pPr>
            <a:r>
              <a:rPr lang="en-US" sz="3200" b="1" dirty="0" smtClean="0"/>
              <a:t>He thinks of (help) others.</a:t>
            </a:r>
          </a:p>
          <a:p>
            <a:pPr marL="400050" indent="-400050" algn="just">
              <a:buFont typeface="+mj-lt"/>
              <a:buAutoNum type="romanLcPeriod"/>
            </a:pPr>
            <a:r>
              <a:rPr lang="en-US" sz="3200" b="1" dirty="0" smtClean="0"/>
              <a:t>She is reading instead of (sleep)</a:t>
            </a:r>
          </a:p>
        </p:txBody>
      </p:sp>
      <p:sp>
        <p:nvSpPr>
          <p:cNvPr id="4" name="Rounded Rectangle 3"/>
          <p:cNvSpPr/>
          <p:nvPr/>
        </p:nvSpPr>
        <p:spPr>
          <a:xfrm>
            <a:off x="0" y="5486400"/>
            <a:ext cx="9144000" cy="12954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4000" b="1" dirty="0" smtClean="0"/>
              <a:t>i) Stopped ii) upheld iii) operating iv) crying v) helping vi) sleeping</a:t>
            </a:r>
            <a:endParaRPr lang="en-GB" sz="4000" b="1" dirty="0"/>
          </a:p>
        </p:txBody>
      </p:sp>
      <p:sp>
        <p:nvSpPr>
          <p:cNvPr id="5" name="Oval 4"/>
          <p:cNvSpPr/>
          <p:nvPr/>
        </p:nvSpPr>
        <p:spPr>
          <a:xfrm>
            <a:off x="6705600" y="228600"/>
            <a:ext cx="22860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8 minutes</a:t>
            </a:r>
            <a:endParaRPr lang="en-GB" sz="2400" b="1" dirty="0"/>
          </a:p>
        </p:txBody>
      </p:sp>
    </p:spTree>
    <p:extLst>
      <p:ext uri="{BB962C8B-B14F-4D97-AF65-F5344CB8AC3E}">
        <p14:creationId xmlns:p14="http://schemas.microsoft.com/office/powerpoint/2010/main" val="26160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alf moon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1855"/>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2286000" y="152400"/>
            <a:ext cx="4572000" cy="160020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4800" b="1" dirty="0" smtClean="0"/>
              <a:t>Home work</a:t>
            </a:r>
            <a:endParaRPr lang="en-GB" sz="4800" b="1" dirty="0"/>
          </a:p>
        </p:txBody>
      </p:sp>
      <p:sp>
        <p:nvSpPr>
          <p:cNvPr id="3" name="Rectangle 2"/>
          <p:cNvSpPr/>
          <p:nvPr/>
        </p:nvSpPr>
        <p:spPr>
          <a:xfrm>
            <a:off x="152400" y="2362200"/>
            <a:ext cx="8915400" cy="2057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itchFamily="2" charset="2"/>
              <a:buChar char="v"/>
            </a:pPr>
            <a:r>
              <a:rPr lang="en-US" sz="3600" b="1" dirty="0" smtClean="0">
                <a:solidFill>
                  <a:srgbClr val="FFFF00"/>
                </a:solidFill>
              </a:rPr>
              <a:t>Make 30 sentences with</a:t>
            </a:r>
            <a:r>
              <a:rPr lang="en-US" sz="3600" b="1" dirty="0">
                <a:solidFill>
                  <a:srgbClr val="FFFF00"/>
                </a:solidFill>
                <a:latin typeface="Arial Rounded MT Bold" pitchFamily="34" charset="0"/>
              </a:rPr>
              <a:t> </a:t>
            </a:r>
            <a:r>
              <a:rPr lang="en-US" sz="3600" b="1" dirty="0" smtClean="0">
                <a:solidFill>
                  <a:srgbClr val="FFFF00"/>
                </a:solidFill>
                <a:latin typeface="Arial Rounded MT Bold" pitchFamily="34" charset="0"/>
              </a:rPr>
              <a:t>“it </a:t>
            </a:r>
            <a:r>
              <a:rPr lang="en-US" sz="3600" b="1" dirty="0">
                <a:solidFill>
                  <a:srgbClr val="FFFF00"/>
                </a:solidFill>
                <a:latin typeface="Arial Rounded MT Bold" pitchFamily="34" charset="0"/>
              </a:rPr>
              <a:t>is time to, it is high time ,</a:t>
            </a:r>
            <a:r>
              <a:rPr lang="en-US" sz="3600" b="1" dirty="0" smtClean="0">
                <a:solidFill>
                  <a:srgbClr val="FFFF00"/>
                </a:solidFill>
                <a:latin typeface="Arial Rounded MT Bold" pitchFamily="34" charset="0"/>
              </a:rPr>
              <a:t>preposition ,mind</a:t>
            </a:r>
            <a:r>
              <a:rPr lang="en-US" sz="3600" b="1" dirty="0">
                <a:solidFill>
                  <a:srgbClr val="FFFF00"/>
                </a:solidFill>
                <a:latin typeface="Arial Rounded MT Bold" pitchFamily="34" charset="0"/>
              </a:rPr>
              <a:t>, cannot but, cannot  help, feel like</a:t>
            </a:r>
            <a:r>
              <a:rPr lang="en-US" sz="3600" b="1" dirty="0" smtClean="0">
                <a:solidFill>
                  <a:srgbClr val="FFFF00"/>
                </a:solidFill>
              </a:rPr>
              <a:t> .”</a:t>
            </a:r>
            <a:endParaRPr lang="en-GB" sz="3600" b="1" dirty="0">
              <a:solidFill>
                <a:srgbClr val="FFFF00"/>
              </a:solidFill>
            </a:endParaRPr>
          </a:p>
        </p:txBody>
      </p:sp>
    </p:spTree>
    <p:extLst>
      <p:ext uri="{BB962C8B-B14F-4D97-AF65-F5344CB8AC3E}">
        <p14:creationId xmlns:p14="http://schemas.microsoft.com/office/powerpoint/2010/main" val="95713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grayscale photo of full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9906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0" y="304800"/>
            <a:ext cx="9067800" cy="632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rgbClr val="FFFF00"/>
                </a:solidFill>
                <a:effectLst>
                  <a:outerShdw blurRad="38100" dist="38100" dir="2700000" algn="tl">
                    <a:srgbClr val="000000">
                      <a:alpha val="43137"/>
                    </a:srgbClr>
                  </a:outerShdw>
                </a:effectLst>
                <a:latin typeface="Arial Rounded MT Bold" pitchFamily="34" charset="0"/>
              </a:rPr>
              <a:t>Today is till this</a:t>
            </a:r>
          </a:p>
          <a:p>
            <a:pPr algn="ctr"/>
            <a:endParaRPr lang="en-US" sz="3200" b="1" dirty="0" smtClean="0">
              <a:solidFill>
                <a:srgbClr val="002060"/>
              </a:solidFill>
              <a:effectLst>
                <a:outerShdw blurRad="38100" dist="38100" dir="2700000" algn="tl">
                  <a:srgbClr val="000000">
                    <a:alpha val="43137"/>
                  </a:srgbClr>
                </a:outerShdw>
              </a:effectLst>
              <a:latin typeface="Arial Rounded MT Bold" pitchFamily="34" charset="0"/>
            </a:endParaRPr>
          </a:p>
          <a:p>
            <a:pPr algn="ctr"/>
            <a:r>
              <a:rPr lang="en-US" sz="6600" b="1" dirty="0" smtClean="0">
                <a:solidFill>
                  <a:schemeClr val="tx1">
                    <a:lumMod val="95000"/>
                    <a:lumOff val="5000"/>
                  </a:schemeClr>
                </a:solidFill>
                <a:effectLst>
                  <a:outerShdw blurRad="38100" dist="38100" dir="2700000" algn="tl">
                    <a:srgbClr val="000000">
                      <a:alpha val="43137"/>
                    </a:srgbClr>
                  </a:outerShdw>
                </a:effectLst>
                <a:latin typeface="Arial Rounded MT Bold" pitchFamily="34" charset="0"/>
              </a:rPr>
              <a:t>See you next class.</a:t>
            </a:r>
            <a:endParaRPr lang="en-GB" sz="6600" b="1" dirty="0">
              <a:solidFill>
                <a:schemeClr val="tx1">
                  <a:lumMod val="95000"/>
                  <a:lumOff val="5000"/>
                </a:schemeClr>
              </a:solidFill>
              <a:effectLst>
                <a:outerShdw blurRad="38100" dist="38100" dir="2700000" algn="tl">
                  <a:srgbClr val="000000">
                    <a:alpha val="43137"/>
                  </a:srgbClr>
                </a:outerShdw>
              </a:effectLst>
              <a:latin typeface="Arial Rounded MT Bold" pitchFamily="34" charset="0"/>
            </a:endParaRPr>
          </a:p>
        </p:txBody>
      </p:sp>
    </p:spTree>
    <p:extLst>
      <p:ext uri="{BB962C8B-B14F-4D97-AF65-F5344CB8AC3E}">
        <p14:creationId xmlns:p14="http://schemas.microsoft.com/office/powerpoint/2010/main" val="3969127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rayscale photo of full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342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te Bye GIFs | Teno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100262"/>
            <a:ext cx="2095500" cy="273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17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iew of red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9263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55" y="48491"/>
            <a:ext cx="3200400" cy="3657600"/>
          </a:xfrm>
          <a:prstGeom prst="rect">
            <a:avLst/>
          </a:prstGeom>
        </p:spPr>
      </p:pic>
      <p:sp>
        <p:nvSpPr>
          <p:cNvPr id="5" name="Rectangle 4"/>
          <p:cNvSpPr/>
          <p:nvPr/>
        </p:nvSpPr>
        <p:spPr>
          <a:xfrm>
            <a:off x="4114800" y="3733800"/>
            <a:ext cx="4849091" cy="3046988"/>
          </a:xfrm>
          <a:prstGeom prst="rect">
            <a:avLst/>
          </a:prstGeom>
        </p:spPr>
        <p:txBody>
          <a:bodyPr wrap="square">
            <a:spAutoFit/>
          </a:bodyPr>
          <a:lstStyle/>
          <a:p>
            <a:pPr lvl="0" algn="ctr"/>
            <a:r>
              <a:rPr lang="en-US" sz="2400" b="1" dirty="0">
                <a:solidFill>
                  <a:prstClr val="white"/>
                </a:solidFill>
              </a:rPr>
              <a:t>Babinton Chandra Das</a:t>
            </a:r>
            <a:r>
              <a:rPr lang="en-GB" sz="2400" b="1" dirty="0">
                <a:solidFill>
                  <a:prstClr val="white"/>
                </a:solidFill>
              </a:rPr>
              <a:t>(Kiron)</a:t>
            </a:r>
          </a:p>
          <a:p>
            <a:pPr lvl="0" algn="ctr"/>
            <a:r>
              <a:rPr lang="en-US" sz="2800" b="1" dirty="0" smtClean="0">
                <a:solidFill>
                  <a:prstClr val="white"/>
                </a:solidFill>
              </a:rPr>
              <a:t>Assistant </a:t>
            </a:r>
            <a:r>
              <a:rPr lang="en-US" sz="2800" b="1" dirty="0">
                <a:solidFill>
                  <a:prstClr val="white"/>
                </a:solidFill>
              </a:rPr>
              <a:t>Teacher(English)</a:t>
            </a:r>
          </a:p>
          <a:p>
            <a:pPr lvl="0" algn="ctr"/>
            <a:r>
              <a:rPr lang="en-US" sz="2800" b="1" dirty="0" smtClean="0">
                <a:solidFill>
                  <a:prstClr val="white"/>
                </a:solidFill>
              </a:rPr>
              <a:t>Hon’s </a:t>
            </a:r>
            <a:r>
              <a:rPr lang="en-US" sz="2800" b="1" dirty="0">
                <a:solidFill>
                  <a:prstClr val="white"/>
                </a:solidFill>
              </a:rPr>
              <a:t>&amp; Masters in </a:t>
            </a:r>
            <a:r>
              <a:rPr lang="en-US" sz="2800" b="1" dirty="0" smtClean="0">
                <a:solidFill>
                  <a:prstClr val="white"/>
                </a:solidFill>
              </a:rPr>
              <a:t>English</a:t>
            </a:r>
          </a:p>
          <a:p>
            <a:pPr lvl="0" algn="ctr"/>
            <a:r>
              <a:rPr lang="en-US" sz="2800" b="1" dirty="0">
                <a:solidFill>
                  <a:prstClr val="white"/>
                </a:solidFill>
              </a:rPr>
              <a:t>B</a:t>
            </a:r>
            <a:r>
              <a:rPr lang="en-US" sz="2800" b="1" dirty="0" smtClean="0">
                <a:solidFill>
                  <a:prstClr val="white"/>
                </a:solidFill>
              </a:rPr>
              <a:t>.Ed</a:t>
            </a:r>
            <a:endParaRPr lang="en-US" sz="2800" b="1" dirty="0">
              <a:solidFill>
                <a:prstClr val="white"/>
              </a:solidFill>
            </a:endParaRPr>
          </a:p>
          <a:p>
            <a:pPr lvl="0" algn="ctr"/>
            <a:r>
              <a:rPr lang="en-US" sz="2800" b="1" dirty="0" smtClean="0">
                <a:solidFill>
                  <a:prstClr val="white"/>
                </a:solidFill>
              </a:rPr>
              <a:t>IELTS </a:t>
            </a:r>
            <a:r>
              <a:rPr lang="en-US" sz="2800" b="1" dirty="0">
                <a:solidFill>
                  <a:prstClr val="white"/>
                </a:solidFill>
              </a:rPr>
              <a:t>&amp; Phonetics</a:t>
            </a:r>
          </a:p>
          <a:p>
            <a:pPr lvl="0" algn="ctr"/>
            <a:r>
              <a:rPr lang="en-US" sz="2800" b="1" dirty="0" smtClean="0">
                <a:solidFill>
                  <a:prstClr val="white"/>
                </a:solidFill>
              </a:rPr>
              <a:t>Farakkabad </a:t>
            </a:r>
            <a:r>
              <a:rPr lang="en-US" sz="2800" b="1" dirty="0">
                <a:solidFill>
                  <a:prstClr val="white"/>
                </a:solidFill>
              </a:rPr>
              <a:t>High School,</a:t>
            </a:r>
          </a:p>
          <a:p>
            <a:pPr lvl="0" algn="ctr"/>
            <a:r>
              <a:rPr lang="en-US" sz="2800" b="1" dirty="0" smtClean="0">
                <a:solidFill>
                  <a:prstClr val="white"/>
                </a:solidFill>
              </a:rPr>
              <a:t>Chandpur </a:t>
            </a:r>
            <a:r>
              <a:rPr lang="en-US" sz="2800" b="1" dirty="0">
                <a:solidFill>
                  <a:prstClr val="white"/>
                </a:solidFill>
              </a:rPr>
              <a:t>Sadar, Chandpur.</a:t>
            </a:r>
          </a:p>
        </p:txBody>
      </p:sp>
    </p:spTree>
    <p:extLst>
      <p:ext uri="{BB962C8B-B14F-4D97-AF65-F5344CB8AC3E}">
        <p14:creationId xmlns:p14="http://schemas.microsoft.com/office/powerpoint/2010/main" val="401723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by="(-#ppt_w*2)" calcmode="lin" valueType="num">
                                      <p:cBhvr rctx="PPT">
                                        <p:cTn id="25" dur="500" autoRev="1" fill="hold">
                                          <p:stCondLst>
                                            <p:cond delay="0"/>
                                          </p:stCondLst>
                                        </p:cTn>
                                        <p:tgtEl>
                                          <p:spTgt spid="5"/>
                                        </p:tgtEl>
                                        <p:attrNameLst>
                                          <p:attrName>ppt_w</p:attrName>
                                        </p:attrNameLst>
                                      </p:cBhvr>
                                    </p:anim>
                                    <p:anim by="(#ppt_w*0.50)" calcmode="lin" valueType="num">
                                      <p:cBhvr>
                                        <p:cTn id="26" dur="500" decel="50000" autoRev="1" fill="hold">
                                          <p:stCondLst>
                                            <p:cond delay="0"/>
                                          </p:stCondLst>
                                        </p:cTn>
                                        <p:tgtEl>
                                          <p:spTgt spid="5"/>
                                        </p:tgtEl>
                                        <p:attrNameLst>
                                          <p:attrName>ppt_x</p:attrName>
                                        </p:attrNameLst>
                                      </p:cBhvr>
                                    </p:anim>
                                    <p:anim from="(-#ppt_h/2)" to="(#ppt_y)" calcmode="lin" valueType="num">
                                      <p:cBhvr>
                                        <p:cTn id="27" dur="1000" fill="hold">
                                          <p:stCondLst>
                                            <p:cond delay="0"/>
                                          </p:stCondLst>
                                        </p:cTn>
                                        <p:tgtEl>
                                          <p:spTgt spid="5"/>
                                        </p:tgtEl>
                                        <p:attrNameLst>
                                          <p:attrName>ppt_y</p:attrName>
                                        </p:attrNameLst>
                                      </p:cBhvr>
                                    </p:anim>
                                    <p:animRot by="21600000">
                                      <p:cBhvr>
                                        <p:cTn id="28"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unar eclipse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19200" y="2160925"/>
            <a:ext cx="7162800" cy="3477875"/>
          </a:xfrm>
          <a:prstGeom prst="rect">
            <a:avLst/>
          </a:prstGeom>
          <a:noFill/>
          <a:ln>
            <a:solidFill>
              <a:srgbClr val="00B0F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4400" b="1" i="1" dirty="0" smtClean="0">
                <a:solidFill>
                  <a:srgbClr val="FFFF00"/>
                </a:solidFill>
              </a:rPr>
              <a:t>Class-Nine &amp; Ten</a:t>
            </a:r>
          </a:p>
          <a:p>
            <a:r>
              <a:rPr lang="en-US" sz="4400" b="1" i="1" dirty="0" smtClean="0">
                <a:solidFill>
                  <a:srgbClr val="FFFF00"/>
                </a:solidFill>
              </a:rPr>
              <a:t>Subject: English Second Paper</a:t>
            </a:r>
          </a:p>
          <a:p>
            <a:r>
              <a:rPr lang="en-US" sz="4400" b="1" i="1" dirty="0" smtClean="0">
                <a:solidFill>
                  <a:srgbClr val="FFFF00"/>
                </a:solidFill>
              </a:rPr>
              <a:t>Topic: Grammar</a:t>
            </a:r>
          </a:p>
          <a:p>
            <a:r>
              <a:rPr lang="en-US" sz="4400" b="1" i="1" dirty="0" smtClean="0">
                <a:solidFill>
                  <a:srgbClr val="FFFF00"/>
                </a:solidFill>
              </a:rPr>
              <a:t>Unit: 4, Part-2</a:t>
            </a:r>
          </a:p>
          <a:p>
            <a:r>
              <a:rPr lang="en-US" sz="4400" b="1" i="1" dirty="0" smtClean="0">
                <a:solidFill>
                  <a:srgbClr val="FFFF00"/>
                </a:solidFill>
              </a:rPr>
              <a:t>Time: 45 minutes</a:t>
            </a:r>
            <a:endParaRPr lang="en-US" sz="4400" b="1" i="1" dirty="0">
              <a:solidFill>
                <a:srgbClr val="FFFF00"/>
              </a:solidFill>
            </a:endParaRPr>
          </a:p>
        </p:txBody>
      </p:sp>
    </p:spTree>
    <p:extLst>
      <p:ext uri="{BB962C8B-B14F-4D97-AF65-F5344CB8AC3E}">
        <p14:creationId xmlns:p14="http://schemas.microsoft.com/office/powerpoint/2010/main" val="345482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lunar eclipse digital wall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510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304800"/>
            <a:ext cx="9144000" cy="1524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6000" dirty="0" smtClean="0"/>
              <a:t>It is time we start a journey to the moon</a:t>
            </a:r>
            <a:r>
              <a:rPr lang="en-US" sz="5400" dirty="0" smtClean="0"/>
              <a:t>.</a:t>
            </a:r>
            <a:endParaRPr lang="en-GB" sz="5400" dirty="0"/>
          </a:p>
        </p:txBody>
      </p:sp>
      <p:sp>
        <p:nvSpPr>
          <p:cNvPr id="4" name="Oval 3"/>
          <p:cNvSpPr/>
          <p:nvPr/>
        </p:nvSpPr>
        <p:spPr>
          <a:xfrm>
            <a:off x="4267200" y="914400"/>
            <a:ext cx="2819400" cy="1066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latin typeface="+mj-lt"/>
              </a:rPr>
              <a:t>started</a:t>
            </a:r>
            <a:endParaRPr lang="en-GB" sz="4000" b="1" dirty="0">
              <a:latin typeface="+mj-lt"/>
            </a:endParaRPr>
          </a:p>
        </p:txBody>
      </p:sp>
      <p:sp>
        <p:nvSpPr>
          <p:cNvPr id="5" name="Oval 4"/>
          <p:cNvSpPr/>
          <p:nvPr/>
        </p:nvSpPr>
        <p:spPr>
          <a:xfrm>
            <a:off x="4038600" y="304800"/>
            <a:ext cx="2057399" cy="762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382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lood moon during n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
            <a:ext cx="9157855" cy="687878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52400" y="152400"/>
            <a:ext cx="5029200" cy="830997"/>
          </a:xfrm>
          <a:prstGeom prst="rect">
            <a:avLst/>
          </a:prstGeom>
        </p:spPr>
        <p:txBody>
          <a:bodyPr wrap="square">
            <a:spAutoFit/>
          </a:bodyPr>
          <a:lstStyle/>
          <a:p>
            <a:r>
              <a:rPr lang="en-GB" sz="4800" dirty="0" smtClean="0">
                <a:solidFill>
                  <a:srgbClr val="FFFF00"/>
                </a:solidFill>
                <a:latin typeface="Arial Rounded MT Bold" pitchFamily="34" charset="0"/>
              </a:rPr>
              <a:t>Today’s Topic -</a:t>
            </a:r>
            <a:endParaRPr lang="en-GB" sz="4800" dirty="0">
              <a:solidFill>
                <a:srgbClr val="FFFF00"/>
              </a:solidFill>
              <a:latin typeface="Arial Rounded MT Bold" pitchFamily="34" charset="0"/>
            </a:endParaRPr>
          </a:p>
        </p:txBody>
      </p:sp>
      <p:sp>
        <p:nvSpPr>
          <p:cNvPr id="8" name="Rectangle 7"/>
          <p:cNvSpPr/>
          <p:nvPr/>
        </p:nvSpPr>
        <p:spPr>
          <a:xfrm>
            <a:off x="2854036" y="4897584"/>
            <a:ext cx="6248400" cy="830997"/>
          </a:xfrm>
          <a:prstGeom prst="rect">
            <a:avLst/>
          </a:prstGeom>
        </p:spPr>
        <p:txBody>
          <a:bodyPr wrap="square">
            <a:spAutoFit/>
          </a:bodyPr>
          <a:lstStyle/>
          <a:p>
            <a:r>
              <a:rPr lang="en-GB" sz="4800" dirty="0" smtClean="0">
                <a:solidFill>
                  <a:srgbClr val="FFFF00"/>
                </a:solidFill>
                <a:latin typeface="Arial Rounded MT Bold" pitchFamily="34" charset="0"/>
              </a:rPr>
              <a:t>Right Form of Verbs</a:t>
            </a:r>
            <a:endParaRPr lang="en-GB" sz="4800" dirty="0">
              <a:solidFill>
                <a:srgbClr val="FFFF00"/>
              </a:solidFill>
              <a:latin typeface="Arial Rounded MT Bold" pitchFamily="34" charset="0"/>
            </a:endParaRPr>
          </a:p>
        </p:txBody>
      </p:sp>
      <p:sp>
        <p:nvSpPr>
          <p:cNvPr id="2" name="Oval 1"/>
          <p:cNvSpPr/>
          <p:nvPr/>
        </p:nvSpPr>
        <p:spPr>
          <a:xfrm>
            <a:off x="4343400" y="1752600"/>
            <a:ext cx="3962400" cy="12954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rgbClr val="FFFF00"/>
                </a:solidFill>
                <a:latin typeface="Arial Rounded MT Bold" pitchFamily="34" charset="0"/>
              </a:rPr>
              <a:t>Part-Four</a:t>
            </a:r>
            <a:endParaRPr lang="en-GB" sz="4400" b="1" dirty="0">
              <a:solidFill>
                <a:srgbClr val="FFFF00"/>
              </a:solidFill>
              <a:latin typeface="Arial Rounded MT Bold" pitchFamily="34" charset="0"/>
            </a:endParaRPr>
          </a:p>
        </p:txBody>
      </p:sp>
    </p:spTree>
    <p:extLst>
      <p:ext uri="{BB962C8B-B14F-4D97-AF65-F5344CB8AC3E}">
        <p14:creationId xmlns:p14="http://schemas.microsoft.com/office/powerpoint/2010/main" val="3351588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8"/>
                                        </p:tgtEl>
                                        <p:attrNameLst>
                                          <p:attrName>style.visibility</p:attrName>
                                        </p:attrNameLst>
                                      </p:cBhvr>
                                      <p:to>
                                        <p:strVal val="visible"/>
                                      </p:to>
                                    </p:set>
                                    <p:set>
                                      <p:cBhvr>
                                        <p:cTn id="15" dur="455" fill="hold">
                                          <p:stCondLst>
                                            <p:cond delay="0"/>
                                          </p:stCondLst>
                                        </p:cTn>
                                        <p:tgtEl>
                                          <p:spTgt spid="8"/>
                                        </p:tgtEl>
                                        <p:attrNameLst>
                                          <p:attrName>style.rotation</p:attrName>
                                        </p:attrNameLst>
                                      </p:cBhvr>
                                      <p:to>
                                        <p:strVal val="-45.0"/>
                                      </p:to>
                                    </p:set>
                                    <p:anim calcmode="lin" valueType="num">
                                      <p:cBhvr>
                                        <p:cTn id="16"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eight blood moon illustr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1"/>
            <a:ext cx="916478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7714" y="1363768"/>
            <a:ext cx="11277600" cy="584775"/>
          </a:xfrm>
          <a:prstGeom prst="rect">
            <a:avLst/>
          </a:prstGeom>
        </p:spPr>
        <p:txBody>
          <a:bodyPr wrap="square">
            <a:spAutoFit/>
          </a:bodyPr>
          <a:lstStyle/>
          <a:p>
            <a:r>
              <a:rPr lang="en-US" sz="3200" b="1" dirty="0">
                <a:solidFill>
                  <a:srgbClr val="FFFF00"/>
                </a:solidFill>
                <a:latin typeface="Arial Rounded MT Bold" pitchFamily="34" charset="0"/>
              </a:rPr>
              <a:t>After completing the lesson ss </a:t>
            </a:r>
            <a:r>
              <a:rPr lang="en-US" sz="3200" b="1" dirty="0" smtClean="0">
                <a:solidFill>
                  <a:srgbClr val="FFFF00"/>
                </a:solidFill>
                <a:latin typeface="Arial Rounded MT Bold" pitchFamily="34" charset="0"/>
              </a:rPr>
              <a:t>will </a:t>
            </a:r>
            <a:r>
              <a:rPr lang="en-US" sz="3200" b="1" dirty="0">
                <a:solidFill>
                  <a:srgbClr val="FFFF00"/>
                </a:solidFill>
                <a:latin typeface="Arial Rounded MT Bold" pitchFamily="34" charset="0"/>
              </a:rPr>
              <a:t>be able to </a:t>
            </a:r>
            <a:endParaRPr lang="en-GB" sz="3200" b="1" dirty="0">
              <a:solidFill>
                <a:srgbClr val="FFFF00"/>
              </a:solidFill>
              <a:latin typeface="Arial Rounded MT Bold" pitchFamily="34" charset="0"/>
            </a:endParaRPr>
          </a:p>
        </p:txBody>
      </p:sp>
      <p:sp>
        <p:nvSpPr>
          <p:cNvPr id="5" name="Rectangle 4"/>
          <p:cNvSpPr/>
          <p:nvPr/>
        </p:nvSpPr>
        <p:spPr>
          <a:xfrm>
            <a:off x="391886" y="3320143"/>
            <a:ext cx="8447314" cy="3385542"/>
          </a:xfrm>
          <a:prstGeom prst="rect">
            <a:avLst/>
          </a:prstGeom>
        </p:spPr>
        <p:txBody>
          <a:bodyPr wrap="square">
            <a:spAutoFit/>
          </a:bodyPr>
          <a:lstStyle/>
          <a:p>
            <a:pPr marL="285750" indent="-285750">
              <a:buFont typeface="Wingdings" pitchFamily="2" charset="2"/>
              <a:buChar char="v"/>
            </a:pPr>
            <a:r>
              <a:rPr lang="en-US" sz="2800" b="1" dirty="0" smtClean="0">
                <a:solidFill>
                  <a:srgbClr val="FFFF00"/>
                </a:solidFill>
                <a:latin typeface="Arial Rounded MT Bold" pitchFamily="34" charset="0"/>
              </a:rPr>
              <a:t>Use  it is time to, it is high time etc. in the sentences in a right way.</a:t>
            </a:r>
          </a:p>
          <a:p>
            <a:pPr marL="285750" indent="-285750">
              <a:buFont typeface="Wingdings" pitchFamily="2" charset="2"/>
              <a:buChar char="v"/>
            </a:pPr>
            <a:r>
              <a:rPr lang="en-US" sz="2800" b="1" dirty="0" smtClean="0">
                <a:solidFill>
                  <a:srgbClr val="FFFF00"/>
                </a:solidFill>
                <a:latin typeface="Arial Rounded MT Bold" pitchFamily="34" charset="0"/>
              </a:rPr>
              <a:t>Apply the use of  ‘ preposition after verbs  etc. in the sentences</a:t>
            </a:r>
            <a:r>
              <a:rPr lang="en-US" sz="2800" dirty="0" smtClean="0">
                <a:solidFill>
                  <a:srgbClr val="FFFF00"/>
                </a:solidFill>
                <a:latin typeface="Arial Rounded MT Bold" pitchFamily="34" charset="0"/>
              </a:rPr>
              <a:t>.</a:t>
            </a:r>
          </a:p>
          <a:p>
            <a:pPr marL="285750" indent="-285750">
              <a:buFont typeface="Wingdings" pitchFamily="2" charset="2"/>
              <a:buChar char="v"/>
            </a:pPr>
            <a:r>
              <a:rPr lang="en-US" sz="2800" b="1" dirty="0" smtClean="0">
                <a:solidFill>
                  <a:srgbClr val="FFFF00"/>
                </a:solidFill>
                <a:latin typeface="Arial Rounded MT Bold" pitchFamily="34" charset="0"/>
              </a:rPr>
              <a:t>Write the  use of mind, cannot but, cannot  help, feel like etc. in own ways.</a:t>
            </a:r>
          </a:p>
          <a:p>
            <a:endParaRPr lang="en-US" sz="2800" dirty="0">
              <a:solidFill>
                <a:srgbClr val="FFFF00"/>
              </a:solidFill>
              <a:latin typeface="Arial Rounded MT Bold" pitchFamily="34" charset="0"/>
            </a:endParaRPr>
          </a:p>
          <a:p>
            <a:pPr marL="285750" indent="-285750">
              <a:buFont typeface="Wingdings" pitchFamily="2" charset="2"/>
              <a:buChar char="Ø"/>
            </a:pPr>
            <a:endParaRPr lang="en-GB" dirty="0">
              <a:solidFill>
                <a:srgbClr val="FFFF00"/>
              </a:solidFill>
            </a:endParaRPr>
          </a:p>
        </p:txBody>
      </p:sp>
      <p:sp>
        <p:nvSpPr>
          <p:cNvPr id="6" name="Oval 5"/>
          <p:cNvSpPr/>
          <p:nvPr/>
        </p:nvSpPr>
        <p:spPr>
          <a:xfrm>
            <a:off x="1676400" y="119743"/>
            <a:ext cx="6096000" cy="914400"/>
          </a:xfrm>
          <a:prstGeom prst="ellipse">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US" sz="3200" b="1" dirty="0" smtClean="0">
                <a:solidFill>
                  <a:srgbClr val="FF0000"/>
                </a:solidFill>
              </a:rPr>
              <a:t>Learning Outcomes</a:t>
            </a:r>
            <a:endParaRPr lang="en-GB" sz="3200" b="1" dirty="0">
              <a:solidFill>
                <a:srgbClr val="FF0000"/>
              </a:solidFill>
            </a:endParaRPr>
          </a:p>
        </p:txBody>
      </p:sp>
    </p:spTree>
    <p:extLst>
      <p:ext uri="{BB962C8B-B14F-4D97-AF65-F5344CB8AC3E}">
        <p14:creationId xmlns:p14="http://schemas.microsoft.com/office/powerpoint/2010/main" val="417133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by="(-#ppt_w*2)" calcmode="lin" valueType="num">
                                      <p:cBhvr rctx="PPT">
                                        <p:cTn id="12" dur="500" autoRev="1" fill="hold">
                                          <p:stCondLst>
                                            <p:cond delay="0"/>
                                          </p:stCondLst>
                                        </p:cTn>
                                        <p:tgtEl>
                                          <p:spTgt spid="5"/>
                                        </p:tgtEl>
                                        <p:attrNameLst>
                                          <p:attrName>ppt_w</p:attrName>
                                        </p:attrNameLst>
                                      </p:cBhvr>
                                    </p:anim>
                                    <p:anim by="(#ppt_w*0.50)" calcmode="lin" valueType="num">
                                      <p:cBhvr>
                                        <p:cTn id="13" dur="500" decel="50000" autoRev="1" fill="hold">
                                          <p:stCondLst>
                                            <p:cond delay="0"/>
                                          </p:stCondLst>
                                        </p:cTn>
                                        <p:tgtEl>
                                          <p:spTgt spid="5"/>
                                        </p:tgtEl>
                                        <p:attrNameLst>
                                          <p:attrName>ppt_x</p:attrName>
                                        </p:attrNameLst>
                                      </p:cBhvr>
                                    </p:anim>
                                    <p:anim from="(-#ppt_h/2)" to="(#ppt_y)" calcmode="lin" valueType="num">
                                      <p:cBhvr>
                                        <p:cTn id="14" dur="1000" fill="hold">
                                          <p:stCondLst>
                                            <p:cond delay="0"/>
                                          </p:stCondLst>
                                        </p:cTn>
                                        <p:tgtEl>
                                          <p:spTgt spid="5"/>
                                        </p:tgtEl>
                                        <p:attrNameLst>
                                          <p:attrName>ppt_y</p:attrName>
                                        </p:attrNameLst>
                                      </p:cBhvr>
                                    </p:anim>
                                    <p:animRot by="21600000">
                                      <p:cBhvr>
                                        <p:cTn id="15"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unar eclipse illust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2819400"/>
            <a:ext cx="9157855" cy="9753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just"/>
            <a:r>
              <a:rPr lang="en-US" sz="2800" dirty="0" smtClean="0">
                <a:latin typeface="Arial Rounded MT Bold" pitchFamily="34" charset="0"/>
              </a:rPr>
              <a:t>Rule-15:  </a:t>
            </a:r>
            <a:r>
              <a:rPr lang="en-US" sz="3200" dirty="0" smtClean="0">
                <a:latin typeface="Arial Rounded MT Bold" pitchFamily="34" charset="0"/>
              </a:rPr>
              <a:t>Present form of verb after it is time to and past form of verb after it is time /it is high time +sub are used.</a:t>
            </a:r>
            <a:endParaRPr lang="en-GB" sz="3200" dirty="0">
              <a:latin typeface="Arial Rounded MT Bold" pitchFamily="34" charset="0"/>
            </a:endParaRPr>
          </a:p>
        </p:txBody>
      </p:sp>
      <p:sp>
        <p:nvSpPr>
          <p:cNvPr id="3" name="Oval 2"/>
          <p:cNvSpPr/>
          <p:nvPr/>
        </p:nvSpPr>
        <p:spPr>
          <a:xfrm>
            <a:off x="6927" y="1524000"/>
            <a:ext cx="3269672" cy="106680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000" dirty="0" smtClean="0"/>
              <a:t>Examples</a:t>
            </a:r>
            <a:endParaRPr lang="en-GB" dirty="0"/>
          </a:p>
        </p:txBody>
      </p:sp>
      <p:sp>
        <p:nvSpPr>
          <p:cNvPr id="5" name="Rectangle 4"/>
          <p:cNvSpPr/>
          <p:nvPr/>
        </p:nvSpPr>
        <p:spPr>
          <a:xfrm>
            <a:off x="0" y="3124200"/>
            <a:ext cx="9144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t>a. It is time to (play) in the play ground.</a:t>
            </a:r>
            <a:endParaRPr lang="en-GB" sz="4400" dirty="0"/>
          </a:p>
        </p:txBody>
      </p:sp>
      <p:sp>
        <p:nvSpPr>
          <p:cNvPr id="6" name="Oval 5"/>
          <p:cNvSpPr/>
          <p:nvPr/>
        </p:nvSpPr>
        <p:spPr>
          <a:xfrm>
            <a:off x="914400" y="4876800"/>
            <a:ext cx="434340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smtClean="0"/>
              <a:t>play</a:t>
            </a:r>
            <a:endParaRPr lang="en-GB" sz="2400" b="1" dirty="0"/>
          </a:p>
        </p:txBody>
      </p:sp>
    </p:spTree>
    <p:extLst>
      <p:ext uri="{BB962C8B-B14F-4D97-AF65-F5344CB8AC3E}">
        <p14:creationId xmlns:p14="http://schemas.microsoft.com/office/powerpoint/2010/main" val="355025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rescent m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9157855" cy="6962775"/>
          </a:xfrm>
          <a:prstGeom prst="rect">
            <a:avLst/>
          </a:prstGeom>
          <a:noFill/>
          <a:ln>
            <a:solidFill>
              <a:srgbClr val="FFFF00"/>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9273" y="58882"/>
            <a:ext cx="9074727"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t>b. It is time to (read) the lesson</a:t>
            </a:r>
            <a:endParaRPr lang="en-GB" sz="5400" b="1" dirty="0"/>
          </a:p>
        </p:txBody>
      </p:sp>
      <p:sp>
        <p:nvSpPr>
          <p:cNvPr id="4" name="Rectangle 3"/>
          <p:cNvSpPr/>
          <p:nvPr/>
        </p:nvSpPr>
        <p:spPr>
          <a:xfrm>
            <a:off x="41564" y="3567978"/>
            <a:ext cx="9074727" cy="1295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It is high time to (take) physical exercise.</a:t>
            </a:r>
            <a:endParaRPr lang="en-GB" sz="4000" b="1" dirty="0"/>
          </a:p>
        </p:txBody>
      </p:sp>
      <p:sp>
        <p:nvSpPr>
          <p:cNvPr id="3" name="Oval 2"/>
          <p:cNvSpPr/>
          <p:nvPr/>
        </p:nvSpPr>
        <p:spPr>
          <a:xfrm>
            <a:off x="2438400" y="1524000"/>
            <a:ext cx="3810000" cy="1447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read</a:t>
            </a:r>
            <a:endParaRPr lang="en-GB" sz="4000" b="1" dirty="0"/>
          </a:p>
        </p:txBody>
      </p:sp>
      <p:sp>
        <p:nvSpPr>
          <p:cNvPr id="6" name="Oval 5"/>
          <p:cNvSpPr/>
          <p:nvPr/>
        </p:nvSpPr>
        <p:spPr>
          <a:xfrm>
            <a:off x="2590800" y="5257800"/>
            <a:ext cx="3810000" cy="1447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t>take</a:t>
            </a:r>
            <a:endParaRPr lang="en-GB" sz="6000" b="1" dirty="0"/>
          </a:p>
        </p:txBody>
      </p:sp>
    </p:spTree>
    <p:extLst>
      <p:ext uri="{BB962C8B-B14F-4D97-AF65-F5344CB8AC3E}">
        <p14:creationId xmlns:p14="http://schemas.microsoft.com/office/powerpoint/2010/main" val="14315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3" grpId="0" animBg="1"/>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247</TotalTime>
  <Words>708</Words>
  <Application>Microsoft Office PowerPoint</Application>
  <PresentationFormat>On-screen Show (4:3)</PresentationFormat>
  <Paragraphs>99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ismail - [2010]</cp:lastModifiedBy>
  <cp:revision>26</cp:revision>
  <dcterms:created xsi:type="dcterms:W3CDTF">2020-09-14T18:20:52Z</dcterms:created>
  <dcterms:modified xsi:type="dcterms:W3CDTF">2020-09-15T18:23:13Z</dcterms:modified>
</cp:coreProperties>
</file>