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63" r:id="rId3"/>
    <p:sldId id="256" r:id="rId4"/>
    <p:sldId id="364" r:id="rId5"/>
    <p:sldId id="536" r:id="rId6"/>
    <p:sldId id="295" r:id="rId7"/>
    <p:sldId id="537" r:id="rId8"/>
    <p:sldId id="538" r:id="rId9"/>
    <p:sldId id="540" r:id="rId10"/>
    <p:sldId id="508" r:id="rId11"/>
    <p:sldId id="539" r:id="rId12"/>
    <p:sldId id="257" r:id="rId13"/>
    <p:sldId id="258" r:id="rId14"/>
    <p:sldId id="261" r:id="rId15"/>
    <p:sldId id="550" r:id="rId16"/>
    <p:sldId id="551" r:id="rId17"/>
    <p:sldId id="260" r:id="rId18"/>
    <p:sldId id="541" r:id="rId19"/>
    <p:sldId id="259" r:id="rId20"/>
    <p:sldId id="542" r:id="rId21"/>
    <p:sldId id="543" r:id="rId22"/>
    <p:sldId id="5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93F-0DFE-462C-BC5A-B4D518DF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9A2E6-6633-4FC4-B589-5A2E825AC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57F-9995-45BA-9392-80D6A69E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5516-738B-40E6-AC80-ABC4A475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3311-3852-4FC6-AE93-48434DC1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071C-8A2B-4BD1-8BCE-FCECCDAE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9CCD-7DF7-4750-8DA2-6188F64B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D81A1-7405-457E-81BA-A31A772C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63C-265D-4FD5-9EE6-6788343D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7439-54D0-40E5-B78E-973DA399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C00A4-FAAD-419E-83C3-5CA0EBD99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52BE2-7466-4AA7-AC04-33F8ADB7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2E15-728C-49A4-9733-4905CE6F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D333-1A9A-4DBF-B940-32BC257B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12860-C293-4F75-9189-C184237E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9/15/2020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A0FC-ED74-451F-BDA8-B90406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7595-3062-4599-BBFE-9722A8D3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8CFF7-3419-4DAB-A9FF-49D488B3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CBDB-EA55-48A4-8FA2-AF14A412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A3DD-119B-4365-82F6-F894FD9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58AE-1DD1-49CC-A4FE-2C6AEF5E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CA92-EA99-4F20-88EB-C42C3581D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A2BDD-5A2E-4655-8809-92D5C0A4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0230-BE8D-495D-BB2B-9BA5FB34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B573B-99FA-4F59-BD16-590CD29F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0978-E875-4AB5-981B-1124057E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73AE-8FCD-495F-A6BE-C662E3368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B4BEF-137D-414B-B09C-AAD3060A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F22F-6B83-4D7A-A3B4-076E895F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D7BFB-1043-4646-AB57-76D06F97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1F41-2968-4A54-98CE-A7403EEE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85BB-6467-4191-BEED-8108C08C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646C-498D-46EA-BF18-21BF89E6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63FB-52DC-42F8-B639-C5FCC16F8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6837-DFFA-461E-B4D1-B7F39302E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D0402-9AEB-4D74-9E63-58A423E26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C1859-6EAB-4A11-9058-7ECCC69E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3176E-2129-4B3F-B32D-7A7B66DD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70B05-1A91-467B-8AC1-E183FD5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8A11-DEC0-4C82-BE43-17E4F85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219EF-1B4E-4270-88FE-D72E34C9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FE7DB-70B8-4295-8289-5064462B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027B8-2350-48F5-8A6E-AE94778D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74342-53B8-42E7-A9E1-DD197228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EF882-47F4-42C1-B413-298F934E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3FD76-B929-4433-9940-07CCB5BC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C41A-9726-4E48-A9AC-8EA725E6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5495-BF25-4A50-B08B-61F549BD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D6D70-2FDD-4935-B744-953B678DB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1A3C1-D6EB-4ED2-AB67-30552E9C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40BD1-21EF-46AB-8C14-C3B9E0B3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B370C-B91A-45A6-AFB3-F75276F4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C16B-55F8-468C-B019-3E254046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E8E1E-B1CA-4806-AA89-22969F0E9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2D98-B2A6-44A2-ACF8-2D767B89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3E885-B524-407D-8DCD-3674B741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01F6B-366A-4009-A8BF-49BE1DE5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ADC3D-EA36-4C35-B88D-EE5866C4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7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0">
              <a:srgbClr val="FF0000"/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6F1A8-BF90-4BD0-A4E6-B50735B1B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493-EF44-4DBE-9EF3-1E6543CE3AB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CA8A2-E8DE-42B5-81A9-944643F0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45D8E-430B-4B70-A10D-79F7B46BE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E753-C92C-4884-A486-32D5210FA6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D578A6D-9638-4AF8-9271-61B6128F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4FC049B-4FB0-4848-B7DB-CCA2488F1CDE}"/>
              </a:ext>
            </a:extLst>
          </p:cNvPr>
          <p:cNvSpPr/>
          <p:nvPr userDrawn="1"/>
        </p:nvSpPr>
        <p:spPr>
          <a:xfrm>
            <a:off x="116114" y="152400"/>
            <a:ext cx="11974286" cy="6596743"/>
          </a:xfrm>
          <a:prstGeom prst="frame">
            <a:avLst>
              <a:gd name="adj1" fmla="val 2379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C85FF14-CC58-454B-A07D-8D4B4DFEEC5F}"/>
              </a:ext>
            </a:extLst>
          </p:cNvPr>
          <p:cNvSpPr/>
          <p:nvPr userDrawn="1"/>
        </p:nvSpPr>
        <p:spPr>
          <a:xfrm>
            <a:off x="275771" y="275772"/>
            <a:ext cx="11640457" cy="6320972"/>
          </a:xfrm>
          <a:prstGeom prst="frame">
            <a:avLst>
              <a:gd name="adj1" fmla="val 21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26BAF2-9466-4CAC-8650-7EA26F98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"/>
          <a:stretch/>
        </p:blipFill>
        <p:spPr>
          <a:xfrm>
            <a:off x="367145" y="408709"/>
            <a:ext cx="11457710" cy="6040582"/>
          </a:xfrm>
          <a:prstGeom prst="rect">
            <a:avLst/>
          </a:prstGeom>
        </p:spPr>
      </p:pic>
      <p:sp>
        <p:nvSpPr>
          <p:cNvPr id="2" name="AutoShape 2" descr="Image result for fairy gif">
            <a:extLst>
              <a:ext uri="{FF2B5EF4-FFF2-40B4-BE49-F238E27FC236}">
                <a16:creationId xmlns:a16="http://schemas.microsoft.com/office/drawing/2014/main" id="{7336A5FA-B660-4D12-8414-F79AF523B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6D82C-AF01-4317-A28C-792FC873EB4A}"/>
              </a:ext>
            </a:extLst>
          </p:cNvPr>
          <p:cNvSpPr txBox="1"/>
          <p:nvPr/>
        </p:nvSpPr>
        <p:spPr>
          <a:xfrm>
            <a:off x="997528" y="164468"/>
            <a:ext cx="8395854" cy="34169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0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3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CF8A-ADDB-4C02-ADA3-84776FDD8B54}"/>
              </a:ext>
            </a:extLst>
          </p:cNvPr>
          <p:cNvSpPr txBox="1">
            <a:spLocks/>
          </p:cNvSpPr>
          <p:nvPr/>
        </p:nvSpPr>
        <p:spPr>
          <a:xfrm>
            <a:off x="275304" y="330365"/>
            <a:ext cx="5001492" cy="10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BC18485-4B3B-44F2-BD53-F3768F5DBE53}"/>
              </a:ext>
            </a:extLst>
          </p:cNvPr>
          <p:cNvSpPr/>
          <p:nvPr/>
        </p:nvSpPr>
        <p:spPr>
          <a:xfrm>
            <a:off x="503681" y="1566280"/>
            <a:ext cx="2772697" cy="1294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১৯৪৭সালের ১৪ই জুন রাজশাহীতে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BA85CC0-F521-41BC-8FC4-0E49834AA973}"/>
              </a:ext>
            </a:extLst>
          </p:cNvPr>
          <p:cNvSpPr/>
          <p:nvPr/>
        </p:nvSpPr>
        <p:spPr>
          <a:xfrm>
            <a:off x="8266693" y="470071"/>
            <a:ext cx="3421626" cy="1451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 পরিচয়;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মোশারফ হোসেন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মাতা;মরিয়মন্নেছা বকুল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পিতা-মাতার চতুর্থ সন্তান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02ED86B-C352-4FC0-B8F4-D0587496EF10}"/>
              </a:ext>
            </a:extLst>
          </p:cNvPr>
          <p:cNvSpPr/>
          <p:nvPr/>
        </p:nvSpPr>
        <p:spPr>
          <a:xfrm>
            <a:off x="8369485" y="2163632"/>
            <a:ext cx="3421626" cy="43374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পাশা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 বিশ্ববিদ্যালয় থেকে সাহিত্যে সন্মান ও স্নাতকোত্তর ডিগ্রি।।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কর্মজীবন;বাংলা একাডেমিক পরিচালক।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বর্ত্মানে লেখালেখি,নারী উন্নয়ন ওমানবোধিকার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কাজ করছেন।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3F09113-88CA-496A-BBFE-755F894A29BD}"/>
              </a:ext>
            </a:extLst>
          </p:cNvPr>
          <p:cNvSpPr/>
          <p:nvPr/>
        </p:nvSpPr>
        <p:spPr>
          <a:xfrm>
            <a:off x="4275244" y="5140035"/>
            <a:ext cx="3795252" cy="1528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বড়দের জন্য প্রকাশিত উপন্যাস;তেত্রিশ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জন্য;পচিশটি  সাহিত্য রচনা করেছেন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8FA480F8-3EA7-4160-A47B-DB8B0639018B}"/>
              </a:ext>
            </a:extLst>
          </p:cNvPr>
          <p:cNvSpPr/>
          <p:nvPr/>
        </p:nvSpPr>
        <p:spPr>
          <a:xfrm>
            <a:off x="275304" y="3035219"/>
            <a:ext cx="3216043" cy="34658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উপন্যাস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ঙ্গর নদীর গ্রেনেট, পোকামাকরের ঘর বসতি, নীল ময়ূরের যৌবন, যমুনা নদীর মুশায়েরা,ভূমি ও কুসুম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পদক, বাংলা একাসডেমি পুরুস্কারসহ দেশের প্রধাণ প্রধাণ  পুরুস্কার  পেয়েছেন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২০১০সালে কলকাতার বিশ্ববিদ্যালয় থেকে ডি  লিট উপাধি পান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A887CE-1A3C-4986-A2E0-5994467753AE}"/>
              </a:ext>
            </a:extLst>
          </p:cNvPr>
          <p:cNvSpPr/>
          <p:nvPr/>
        </p:nvSpPr>
        <p:spPr>
          <a:xfrm>
            <a:off x="4606412" y="4068812"/>
            <a:ext cx="297917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CF62F-43C6-4C9F-B2DF-133284B4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68" y="1566280"/>
            <a:ext cx="2772696" cy="2223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07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D8228B-1793-48DF-A3A3-65B9D968CC25}"/>
              </a:ext>
            </a:extLst>
          </p:cNvPr>
          <p:cNvSpPr/>
          <p:nvPr/>
        </p:nvSpPr>
        <p:spPr>
          <a:xfrm>
            <a:off x="791655" y="422250"/>
            <a:ext cx="3241963" cy="77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3BB96D-5D17-4876-8D12-CD92FAE820AA}"/>
              </a:ext>
            </a:extLst>
          </p:cNvPr>
          <p:cNvSpPr/>
          <p:nvPr/>
        </p:nvSpPr>
        <p:spPr>
          <a:xfrm>
            <a:off x="648132" y="2367802"/>
            <a:ext cx="3529013" cy="77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আঁধার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4A1BFA-DB95-453B-A142-12A10871E245}"/>
              </a:ext>
            </a:extLst>
          </p:cNvPr>
          <p:cNvSpPr/>
          <p:nvPr/>
        </p:nvSpPr>
        <p:spPr>
          <a:xfrm>
            <a:off x="8357755" y="4959826"/>
            <a:ext cx="3529013" cy="77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সকাল/ভোর হলে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4195EE-6DA5-4628-A88B-FBFB53FFF807}"/>
              </a:ext>
            </a:extLst>
          </p:cNvPr>
          <p:cNvSpPr/>
          <p:nvPr/>
        </p:nvSpPr>
        <p:spPr>
          <a:xfrm>
            <a:off x="648132" y="4959825"/>
            <a:ext cx="3529013" cy="77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পোহালে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E030C0-0CB8-455D-8FA6-73FEDC3B313C}"/>
              </a:ext>
            </a:extLst>
          </p:cNvPr>
          <p:cNvSpPr/>
          <p:nvPr/>
        </p:nvSpPr>
        <p:spPr>
          <a:xfrm>
            <a:off x="8014855" y="2360792"/>
            <a:ext cx="3529013" cy="77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Image result for আধার">
            <a:extLst>
              <a:ext uri="{FF2B5EF4-FFF2-40B4-BE49-F238E27FC236}">
                <a16:creationId xmlns:a16="http://schemas.microsoft.com/office/drawing/2014/main" id="{C70CF6C3-956C-45CE-B9FD-DF60D369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1485"/>
            <a:ext cx="2563091" cy="2133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ভোর">
            <a:extLst>
              <a:ext uri="{FF2B5EF4-FFF2-40B4-BE49-F238E27FC236}">
                <a16:creationId xmlns:a16="http://schemas.microsoft.com/office/drawing/2014/main" id="{801E0FF8-4557-4181-8924-146FD570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5282" r="9287" b="19897"/>
          <a:stretch/>
        </p:blipFill>
        <p:spPr bwMode="auto">
          <a:xfrm>
            <a:off x="4876800" y="4372951"/>
            <a:ext cx="2729345" cy="160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3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69671-0339-48A3-9918-77382E247082}"/>
              </a:ext>
            </a:extLst>
          </p:cNvPr>
          <p:cNvSpPr txBox="1"/>
          <p:nvPr/>
        </p:nvSpPr>
        <p:spPr>
          <a:xfrm>
            <a:off x="555355" y="4821044"/>
            <a:ext cx="11081289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টাকাওয়ালা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মিলিটারিদের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গরু-ছাগল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হাঁস-মুরগি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পাঠাচ্ছে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সৈনিকগুলোর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ফুর্তি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দেওয়ায়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বেঞ্চি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চেয়ারম্যান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2" descr="Image result for রাজাকার">
            <a:extLst>
              <a:ext uri="{FF2B5EF4-FFF2-40B4-BE49-F238E27FC236}">
                <a16:creationId xmlns:a16="http://schemas.microsoft.com/office/drawing/2014/main" id="{1A5B1288-A38E-4C5D-98FC-74A062E2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6" y="662676"/>
            <a:ext cx="2547313" cy="2682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রাজাকার">
            <a:extLst>
              <a:ext uri="{FF2B5EF4-FFF2-40B4-BE49-F238E27FC236}">
                <a16:creationId xmlns:a16="http://schemas.microsoft.com/office/drawing/2014/main" id="{5B65B17C-1A1B-41B6-B183-2B39ADAE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1031043"/>
            <a:ext cx="2786140" cy="2443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রাজাকারের ছবি">
            <a:extLst>
              <a:ext uri="{FF2B5EF4-FFF2-40B4-BE49-F238E27FC236}">
                <a16:creationId xmlns:a16="http://schemas.microsoft.com/office/drawing/2014/main" id="{6F44A017-5042-4C70-8AD4-9D550AA8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90" y="1431698"/>
            <a:ext cx="1782305" cy="2673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রাজাকারের ছবি">
            <a:extLst>
              <a:ext uri="{FF2B5EF4-FFF2-40B4-BE49-F238E27FC236}">
                <a16:creationId xmlns:a16="http://schemas.microsoft.com/office/drawing/2014/main" id="{CBDCA926-BFED-4A35-8A40-7BC4CB54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00" y="2122785"/>
            <a:ext cx="2615844" cy="2443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72E501AD-0A84-4792-977B-34D6F13AA97F}"/>
              </a:ext>
            </a:extLst>
          </p:cNvPr>
          <p:cNvSpPr/>
          <p:nvPr/>
        </p:nvSpPr>
        <p:spPr>
          <a:xfrm>
            <a:off x="7060149" y="355428"/>
            <a:ext cx="3998794" cy="6756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শান্তি কমিটি কী?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89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FE4C7-4DE7-48D3-827A-5EDCDF429809}"/>
              </a:ext>
            </a:extLst>
          </p:cNvPr>
          <p:cNvSpPr txBox="1"/>
          <p:nvPr/>
        </p:nvSpPr>
        <p:spPr>
          <a:xfrm>
            <a:off x="748681" y="4684245"/>
            <a:ext cx="1099943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মিঠু,আলি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যায়।ও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মাচাটার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ভোরবেলা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মুন্সীর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তোলে।আলির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থাপ্পড়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ওঠানোর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দু-পা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4F15A8ED-5538-466F-A516-DF9BDDA35732}"/>
              </a:ext>
            </a:extLst>
          </p:cNvPr>
          <p:cNvSpPr/>
          <p:nvPr/>
        </p:nvSpPr>
        <p:spPr>
          <a:xfrm>
            <a:off x="994880" y="493956"/>
            <a:ext cx="3275463" cy="589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মুক্তিযোদ্ধা কারা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287F7-2D6C-4A8E-829D-42125012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0" y="1575131"/>
            <a:ext cx="2937333" cy="261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Image result for মুক্তি যোদ্ধা">
            <a:extLst>
              <a:ext uri="{FF2B5EF4-FFF2-40B4-BE49-F238E27FC236}">
                <a16:creationId xmlns:a16="http://schemas.microsoft.com/office/drawing/2014/main" id="{558916C1-BE6D-4FF5-983E-FF6BA3FA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3" y="1904648"/>
            <a:ext cx="2716810" cy="244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মুক্তি যোদ্ধা">
            <a:extLst>
              <a:ext uri="{FF2B5EF4-FFF2-40B4-BE49-F238E27FC236}">
                <a16:creationId xmlns:a16="http://schemas.microsoft.com/office/drawing/2014/main" id="{4D4D4E90-5FE3-40D7-BBFC-82F3A507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35" y="2201465"/>
            <a:ext cx="2647950" cy="2395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67AD1-24FF-4984-B7E0-FFE77E63E8BE}"/>
              </a:ext>
            </a:extLst>
          </p:cNvPr>
          <p:cNvSpPr txBox="1"/>
          <p:nvPr/>
        </p:nvSpPr>
        <p:spPr>
          <a:xfrm>
            <a:off x="543277" y="4972653"/>
            <a:ext cx="11430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একগাদা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দুপাশের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ধানখেতের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হাটতে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পেয়ারায়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কামড়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সৈনিকের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আশপাশ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দু-চার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সেপাই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চারিদিক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ক্যাম্পের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ক্ষিপ্র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 descr="Image result for মিলিটারি ক্যাম্প">
            <a:extLst>
              <a:ext uri="{FF2B5EF4-FFF2-40B4-BE49-F238E27FC236}">
                <a16:creationId xmlns:a16="http://schemas.microsoft.com/office/drawing/2014/main" id="{C62B46A7-8BD9-4314-AAA3-3D21A5D6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7" y="561637"/>
            <a:ext cx="3095625" cy="300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পেয়ারা ">
            <a:extLst>
              <a:ext uri="{FF2B5EF4-FFF2-40B4-BE49-F238E27FC236}">
                <a16:creationId xmlns:a16="http://schemas.microsoft.com/office/drawing/2014/main" id="{946ED0A3-F409-4D9A-88DC-457792FB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00" y="1126453"/>
            <a:ext cx="2830540" cy="314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0573783-31C3-454B-B987-1977CC55B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b="67272"/>
          <a:stretch/>
        </p:blipFill>
        <p:spPr bwMode="auto">
          <a:xfrm>
            <a:off x="7578438" y="1885347"/>
            <a:ext cx="3144980" cy="2816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64348-D682-40AE-A9D8-558C11CDAD04}"/>
              </a:ext>
            </a:extLst>
          </p:cNvPr>
          <p:cNvSpPr txBox="1"/>
          <p:nvPr/>
        </p:nvSpPr>
        <p:spPr>
          <a:xfrm>
            <a:off x="651164" y="595745"/>
            <a:ext cx="76754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কাক্তাড়ুয়া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28DB4-D90A-435B-B6B9-BB03E51B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21" y="2543175"/>
            <a:ext cx="3976255" cy="2983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04CAB-0C4E-406E-B778-146D5B0E1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5" y="2147671"/>
            <a:ext cx="3020291" cy="3026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A3E70-9E32-4355-8E59-D1E0677AA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89" y="3138920"/>
            <a:ext cx="3257986" cy="2983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983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45BDC-1C0B-4F5E-95DA-3783A6CC2295}"/>
              </a:ext>
            </a:extLst>
          </p:cNvPr>
          <p:cNvSpPr txBox="1"/>
          <p:nvPr/>
        </p:nvSpPr>
        <p:spPr>
          <a:xfrm>
            <a:off x="3619228" y="2749519"/>
            <a:ext cx="76754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কাক্তাড়ুয়া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050" name="Picture 2" descr="Image result for বাঙ্কার">
            <a:extLst>
              <a:ext uri="{FF2B5EF4-FFF2-40B4-BE49-F238E27FC236}">
                <a16:creationId xmlns:a16="http://schemas.microsoft.com/office/drawing/2014/main" id="{ED09F7F0-3118-4DCA-BE39-26AB781C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5" y="512915"/>
            <a:ext cx="4553680" cy="2071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বাঙ্কার">
            <a:extLst>
              <a:ext uri="{FF2B5EF4-FFF2-40B4-BE49-F238E27FC236}">
                <a16:creationId xmlns:a16="http://schemas.microsoft.com/office/drawing/2014/main" id="{38D5A7CB-E685-45DC-9C48-71B9D3C3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2915"/>
            <a:ext cx="4294909" cy="2151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মাইন">
            <a:extLst>
              <a:ext uri="{FF2B5EF4-FFF2-40B4-BE49-F238E27FC236}">
                <a16:creationId xmlns:a16="http://schemas.microsoft.com/office/drawing/2014/main" id="{F297CBD9-3151-4801-BD01-C928189B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4" y="4161088"/>
            <a:ext cx="4152083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মাইন">
            <a:extLst>
              <a:ext uri="{FF2B5EF4-FFF2-40B4-BE49-F238E27FC236}">
                <a16:creationId xmlns:a16="http://schemas.microsoft.com/office/drawing/2014/main" id="{E00BDDEA-C5B1-4254-8DD0-4E7EC547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99" y="4193817"/>
            <a:ext cx="4630610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4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249E9-1D2D-494C-A06F-CD1196318F29}"/>
              </a:ext>
            </a:extLst>
          </p:cNvPr>
          <p:cNvSpPr txBox="1"/>
          <p:nvPr/>
        </p:nvSpPr>
        <p:spPr>
          <a:xfrm>
            <a:off x="2053173" y="4651790"/>
            <a:ext cx="808565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/>
              <a:t>বুধা কীভাবে মেলেটারী ক্যাম্পের প্রতিটি জায়গা দেখে নেয় তা বর্ননা করে লিখ? </a:t>
            </a:r>
            <a:endParaRPr lang="en-US" sz="32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5E6ADDE-EBA6-429D-B474-8DA8BCDBA4B2}"/>
              </a:ext>
            </a:extLst>
          </p:cNvPr>
          <p:cNvSpPr/>
          <p:nvPr/>
        </p:nvSpPr>
        <p:spPr>
          <a:xfrm>
            <a:off x="1088131" y="703876"/>
            <a:ext cx="4138863" cy="850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একক কাজ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9C005-2EE3-4F37-BAA8-8EA9D90ED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94" y="1935733"/>
            <a:ext cx="3577988" cy="2334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42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5B0689-0DDA-42D6-8600-66065E1741F8}"/>
              </a:ext>
            </a:extLst>
          </p:cNvPr>
          <p:cNvSpPr/>
          <p:nvPr/>
        </p:nvSpPr>
        <p:spPr>
          <a:xfrm>
            <a:off x="625641" y="3593434"/>
            <a:ext cx="10876547" cy="307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মিলিটারী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নিরীহ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ফেলেন,মানুষের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ক্যাম্পের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সৈনিককে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সেদিনের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দৃশ্যটা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রবিদা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শফি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আজাহার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মদন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লাশ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কাফনের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গণকবর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দিয়েছে।এই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BD3766DB-40F3-44F5-B1F7-E8896A831D1E}"/>
              </a:ext>
            </a:extLst>
          </p:cNvPr>
          <p:cNvSpPr/>
          <p:nvPr/>
        </p:nvSpPr>
        <p:spPr>
          <a:xfrm>
            <a:off x="1138988" y="448282"/>
            <a:ext cx="10356325" cy="594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বুধা মিলিটারী ক্যাম্প ধংস করতে চায় কেন?</a:t>
            </a:r>
            <a:endParaRPr lang="en-US" sz="3600" dirty="0"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6FCE75A7-64F9-4209-BC42-AA71D0E75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" t="4156" r="532" b="68634"/>
          <a:stretch/>
        </p:blipFill>
        <p:spPr bwMode="auto">
          <a:xfrm>
            <a:off x="625641" y="1340061"/>
            <a:ext cx="2915476" cy="1940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description available.">
            <a:extLst>
              <a:ext uri="{FF2B5EF4-FFF2-40B4-BE49-F238E27FC236}">
                <a16:creationId xmlns:a16="http://schemas.microsoft.com/office/drawing/2014/main" id="{E0FA9130-5546-4B9F-B95A-6E520E8C5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67684"/>
          <a:stretch/>
        </p:blipFill>
        <p:spPr bwMode="auto">
          <a:xfrm>
            <a:off x="4086083" y="1588604"/>
            <a:ext cx="2702176" cy="184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description available.">
            <a:extLst>
              <a:ext uri="{FF2B5EF4-FFF2-40B4-BE49-F238E27FC236}">
                <a16:creationId xmlns:a16="http://schemas.microsoft.com/office/drawing/2014/main" id="{6396EA4A-1809-403A-BC01-DD09F9BC7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9039"/>
          <a:stretch/>
        </p:blipFill>
        <p:spPr bwMode="auto">
          <a:xfrm>
            <a:off x="7569249" y="1779535"/>
            <a:ext cx="3217571" cy="165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603046DA-FD0F-4C08-A9FE-5139A5975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 b="67909"/>
          <a:stretch/>
        </p:blipFill>
        <p:spPr bwMode="auto">
          <a:xfrm>
            <a:off x="5456684" y="2452606"/>
            <a:ext cx="3857625" cy="1952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C6213AC4-5493-4DEA-9B1F-C7E08BBC0251}"/>
              </a:ext>
            </a:extLst>
          </p:cNvPr>
          <p:cNvSpPr/>
          <p:nvPr/>
        </p:nvSpPr>
        <p:spPr>
          <a:xfrm>
            <a:off x="1821437" y="5125588"/>
            <a:ext cx="7797781" cy="6936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গ্রামের লোক গ্রাম ছেড়ে পালাচ্ছে কেন ব্যাখা করে লিখ</a:t>
            </a:r>
            <a:r>
              <a:rPr lang="bn-IN" sz="2400" dirty="0"/>
              <a:t>?</a:t>
            </a:r>
            <a:endParaRPr lang="en-US" sz="2400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7A33540-BBDF-42FF-99A8-BBC68A3F20DD}"/>
              </a:ext>
            </a:extLst>
          </p:cNvPr>
          <p:cNvSpPr/>
          <p:nvPr/>
        </p:nvSpPr>
        <p:spPr>
          <a:xfrm>
            <a:off x="901978" y="633698"/>
            <a:ext cx="4181293" cy="810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একক 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44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6974710" y="4145244"/>
            <a:ext cx="462549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8E34B-7717-4354-AF29-E4BFB9B8B346}"/>
              </a:ext>
            </a:extLst>
          </p:cNvPr>
          <p:cNvSpPr txBox="1"/>
          <p:nvPr/>
        </p:nvSpPr>
        <p:spPr>
          <a:xfrm>
            <a:off x="3898297" y="404432"/>
            <a:ext cx="6152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477BD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solidFill>
                <a:srgbClr val="477BD1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20D6A-613A-472B-987F-A74F1105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t="24633"/>
          <a:stretch/>
        </p:blipFill>
        <p:spPr>
          <a:xfrm>
            <a:off x="696303" y="2000872"/>
            <a:ext cx="3155761" cy="446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816A49-6611-4635-B4E0-D238A491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39" y="2566379"/>
            <a:ext cx="2353805" cy="36793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58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AB3DF-84DF-4B47-AD99-46E334358C97}"/>
              </a:ext>
            </a:extLst>
          </p:cNvPr>
          <p:cNvSpPr txBox="1"/>
          <p:nvPr/>
        </p:nvSpPr>
        <p:spPr>
          <a:xfrm>
            <a:off x="1130729" y="3720006"/>
            <a:ext cx="9160146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৩। </a:t>
            </a:r>
            <a:r>
              <a:rPr lang="en-US" sz="2800" b="1" dirty="0" err="1"/>
              <a:t>গ্রামের</a:t>
            </a:r>
            <a:r>
              <a:rPr lang="en-US" sz="2800" b="1" dirty="0"/>
              <a:t> </a:t>
            </a:r>
            <a:r>
              <a:rPr lang="en-US" sz="2800" b="1" dirty="0" err="1"/>
              <a:t>লোকজন</a:t>
            </a:r>
            <a:r>
              <a:rPr lang="en-US" sz="2800" b="1" dirty="0"/>
              <a:t> </a:t>
            </a:r>
            <a:r>
              <a:rPr lang="en-US" sz="2800" b="1" dirty="0" err="1"/>
              <a:t>গ্রাম</a:t>
            </a:r>
            <a:r>
              <a:rPr lang="en-US" sz="2800" b="1" dirty="0"/>
              <a:t> </a:t>
            </a:r>
            <a:r>
              <a:rPr lang="en-US" sz="2800" b="1" dirty="0" err="1"/>
              <a:t>ছেড়ে</a:t>
            </a:r>
            <a:r>
              <a:rPr lang="en-US" sz="2800" b="1" dirty="0"/>
              <a:t>  </a:t>
            </a:r>
            <a:r>
              <a:rPr lang="en-US" sz="2800" b="1" dirty="0" err="1"/>
              <a:t>পালায়</a:t>
            </a:r>
            <a:r>
              <a:rPr lang="en-US" sz="2800" b="1" dirty="0"/>
              <a:t> </a:t>
            </a:r>
            <a:r>
              <a:rPr lang="en-US" sz="2800" b="1" dirty="0" err="1"/>
              <a:t>কেন</a:t>
            </a:r>
            <a:r>
              <a:rPr lang="en-US" sz="2800" b="1" dirty="0"/>
              <a:t>  </a:t>
            </a:r>
            <a:r>
              <a:rPr lang="en-US" sz="2800" b="1" dirty="0" err="1"/>
              <a:t>ব্যাখা</a:t>
            </a:r>
            <a:r>
              <a:rPr lang="en-US" sz="2800" b="1" dirty="0"/>
              <a:t> </a:t>
            </a:r>
            <a:r>
              <a:rPr lang="en-US" sz="2800" b="1" dirty="0" err="1"/>
              <a:t>কর</a:t>
            </a:r>
            <a:r>
              <a:rPr lang="en-US" sz="2800" b="1" dirty="0"/>
              <a:t>? </a:t>
            </a:r>
          </a:p>
          <a:p>
            <a:r>
              <a:rPr lang="en-US" sz="2800" b="1" dirty="0"/>
              <a:t>৪। </a:t>
            </a:r>
            <a:r>
              <a:rPr lang="en-US" sz="2800" b="1" dirty="0" err="1"/>
              <a:t>বুধা</a:t>
            </a:r>
            <a:r>
              <a:rPr lang="en-US" sz="2800" b="1" dirty="0"/>
              <a:t> </a:t>
            </a:r>
            <a:r>
              <a:rPr lang="en-US" sz="2800" b="1" dirty="0" err="1"/>
              <a:t>মিলিটারী</a:t>
            </a:r>
            <a:r>
              <a:rPr lang="en-US" sz="2800" b="1" dirty="0"/>
              <a:t> </a:t>
            </a:r>
            <a:r>
              <a:rPr lang="en-US" sz="2800" b="1" dirty="0" err="1"/>
              <a:t>ক্যাম্প</a:t>
            </a:r>
            <a:r>
              <a:rPr lang="en-US" sz="2800" b="1" dirty="0"/>
              <a:t> </a:t>
            </a:r>
            <a:r>
              <a:rPr lang="en-US" sz="2800" b="1" dirty="0" err="1"/>
              <a:t>উড়িয়ে</a:t>
            </a:r>
            <a:r>
              <a:rPr lang="en-US" sz="2800" b="1" dirty="0"/>
              <a:t> </a:t>
            </a:r>
            <a:r>
              <a:rPr lang="en-US" sz="2800" b="1" dirty="0" err="1"/>
              <a:t>দিতে</a:t>
            </a:r>
            <a:r>
              <a:rPr lang="en-US" sz="2800" b="1" dirty="0"/>
              <a:t> </a:t>
            </a:r>
            <a:r>
              <a:rPr lang="en-US" sz="2800" b="1" dirty="0" err="1"/>
              <a:t>চায়</a:t>
            </a:r>
            <a:r>
              <a:rPr lang="en-US" sz="2800" b="1" dirty="0"/>
              <a:t> </a:t>
            </a:r>
            <a:r>
              <a:rPr lang="en-US" sz="2800" b="1" dirty="0" err="1"/>
              <a:t>কেন</a:t>
            </a:r>
            <a:r>
              <a:rPr lang="en-US" sz="2800" b="1" dirty="0"/>
              <a:t> </a:t>
            </a:r>
            <a:r>
              <a:rPr lang="en-US" sz="2800" b="1" dirty="0" err="1"/>
              <a:t>বিশ্লেষন</a:t>
            </a:r>
            <a:r>
              <a:rPr lang="en-US" sz="2800" b="1" dirty="0"/>
              <a:t> </a:t>
            </a:r>
            <a:r>
              <a:rPr lang="en-US" sz="2800" b="1" dirty="0" err="1"/>
              <a:t>করে</a:t>
            </a:r>
            <a:r>
              <a:rPr lang="en-US" sz="2800" b="1" dirty="0"/>
              <a:t> </a:t>
            </a:r>
            <a:r>
              <a:rPr lang="en-US" sz="2800" b="1" dirty="0" err="1"/>
              <a:t>লিখ</a:t>
            </a:r>
            <a:r>
              <a:rPr lang="en-US" sz="2800" b="1" dirty="0"/>
              <a:t>?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৩।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 মাটি কাটার দলে যোগ দেয় কেন?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49DB98F-8476-4115-9FD3-ACEADD8833ED}"/>
              </a:ext>
            </a:extLst>
          </p:cNvPr>
          <p:cNvSpPr/>
          <p:nvPr/>
        </p:nvSpPr>
        <p:spPr>
          <a:xfrm>
            <a:off x="1578653" y="768114"/>
            <a:ext cx="2614863" cy="7218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মুল্যায়ন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E97BC25-B094-441A-9A77-72B5858D9244}"/>
              </a:ext>
            </a:extLst>
          </p:cNvPr>
          <p:cNvSpPr/>
          <p:nvPr/>
        </p:nvSpPr>
        <p:spPr>
          <a:xfrm>
            <a:off x="1031588" y="575748"/>
            <a:ext cx="2791326" cy="10587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বাড়ীর কাজ</a:t>
            </a:r>
            <a:endParaRPr lang="en-US" sz="4000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155F4D38-AF34-45FE-BE42-65AF969F220F}"/>
              </a:ext>
            </a:extLst>
          </p:cNvPr>
          <p:cNvSpPr/>
          <p:nvPr/>
        </p:nvSpPr>
        <p:spPr>
          <a:xfrm>
            <a:off x="1031588" y="4710125"/>
            <a:ext cx="9593179" cy="1572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বুধা সহ গ্রামের লোকজন কেন মিলিটারী ক্যাম্প উড়িয়ে দিতে চেয়েছিল, তোমার নিজের ভাষায় বিশ্লেষন করে লি</a:t>
            </a:r>
            <a:r>
              <a:rPr lang="en-US" sz="2400" b="1" dirty="0" err="1"/>
              <a:t>খে</a:t>
            </a:r>
            <a:r>
              <a:rPr lang="en-US" sz="2400" b="1" dirty="0"/>
              <a:t> </a:t>
            </a:r>
            <a:r>
              <a:rPr lang="en-US" sz="2400" b="1" dirty="0" err="1"/>
              <a:t>আনবে</a:t>
            </a:r>
            <a:r>
              <a:rPr lang="en-US" sz="2400" b="1" dirty="0"/>
              <a:t> </a:t>
            </a:r>
            <a:r>
              <a:rPr lang="bn-IN" sz="2800" b="1" dirty="0"/>
              <a:t>?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9D31D-A6CF-455C-8EC0-E24D6C0C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9" y="1495042"/>
            <a:ext cx="5539727" cy="2914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94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329F7-301C-4BB5-8871-E7E0682F95D5}"/>
              </a:ext>
            </a:extLst>
          </p:cNvPr>
          <p:cNvSpPr txBox="1"/>
          <p:nvPr/>
        </p:nvSpPr>
        <p:spPr>
          <a:xfrm>
            <a:off x="787831" y="411553"/>
            <a:ext cx="56428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C46CC-539B-4CFF-B9AD-6C15C0E9BC87}"/>
              </a:ext>
            </a:extLst>
          </p:cNvPr>
          <p:cNvSpPr txBox="1"/>
          <p:nvPr/>
        </p:nvSpPr>
        <p:spPr>
          <a:xfrm>
            <a:off x="7241558" y="5123008"/>
            <a:ext cx="430598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4DC81-5534-4D08-B533-EDEFD0F5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4" y="2024726"/>
            <a:ext cx="5982345" cy="3371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68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1659FA1-A770-4503-BFE9-A4DA5ED0A9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84A6F60-C29B-42B7-9CBF-6BA8805290F8}"/>
              </a:ext>
            </a:extLst>
          </p:cNvPr>
          <p:cNvSpPr/>
          <p:nvPr/>
        </p:nvSpPr>
        <p:spPr>
          <a:xfrm>
            <a:off x="116114" y="152400"/>
            <a:ext cx="11974286" cy="6596743"/>
          </a:xfrm>
          <a:prstGeom prst="frame">
            <a:avLst>
              <a:gd name="adj1" fmla="val 2379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786787F-F60B-4204-A943-E4AF7384374E}"/>
              </a:ext>
            </a:extLst>
          </p:cNvPr>
          <p:cNvSpPr/>
          <p:nvPr/>
        </p:nvSpPr>
        <p:spPr>
          <a:xfrm>
            <a:off x="275771" y="275772"/>
            <a:ext cx="11640457" cy="6320972"/>
          </a:xfrm>
          <a:prstGeom prst="frame">
            <a:avLst>
              <a:gd name="adj1" fmla="val 21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BBB3DD-4ED9-43F6-815B-C638240CD8E4}"/>
              </a:ext>
            </a:extLst>
          </p:cNvPr>
          <p:cNvSpPr txBox="1">
            <a:spLocks/>
          </p:cNvSpPr>
          <p:nvPr/>
        </p:nvSpPr>
        <p:spPr>
          <a:xfrm>
            <a:off x="1662546" y="604346"/>
            <a:ext cx="6248400" cy="944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Content Placeholder 4" descr="kaktarua.jpg">
            <a:extLst>
              <a:ext uri="{FF2B5EF4-FFF2-40B4-BE49-F238E27FC236}">
                <a16:creationId xmlns:a16="http://schemas.microsoft.com/office/drawing/2014/main" id="{CA5A3A4F-822F-493B-A2D0-1828D5BA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15245"/>
            <a:ext cx="4038600" cy="2971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kaktarua.gif">
            <a:extLst>
              <a:ext uri="{FF2B5EF4-FFF2-40B4-BE49-F238E27FC236}">
                <a16:creationId xmlns:a16="http://schemas.microsoft.com/office/drawing/2014/main" id="{02B15C6E-31B0-4944-8D36-F2C0F4CD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82" y="2469882"/>
            <a:ext cx="3657600" cy="2948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29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560" y="1769242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608808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8" y="3008754"/>
            <a:ext cx="2861890" cy="326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51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5589B-BDFC-4346-B175-DF338EA65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4" y="1405502"/>
            <a:ext cx="4643115" cy="2607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CA6FC-A02A-4088-A309-E694C2C0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7" y="1405502"/>
            <a:ext cx="4233508" cy="2332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5AA01-C270-4300-881D-5BDB5D95C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6" r="24733"/>
          <a:stretch/>
        </p:blipFill>
        <p:spPr>
          <a:xfrm>
            <a:off x="7268708" y="4012930"/>
            <a:ext cx="4233507" cy="2562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8FA4-73DE-4AD9-9622-12A8D24C7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3" y="4246536"/>
            <a:ext cx="4643116" cy="2328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CD4779-0BB4-48BC-A2BB-6ABC7702F772}"/>
              </a:ext>
            </a:extLst>
          </p:cNvPr>
          <p:cNvSpPr txBox="1">
            <a:spLocks/>
          </p:cNvSpPr>
          <p:nvPr/>
        </p:nvSpPr>
        <p:spPr>
          <a:xfrm>
            <a:off x="3452193" y="408846"/>
            <a:ext cx="5933268" cy="5727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8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891" y="351297"/>
            <a:ext cx="4724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/>
              <a:t> </a:t>
            </a:r>
            <a:r>
              <a:rPr lang="en-US" sz="3200" dirty="0" err="1"/>
              <a:t>পাঠ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383224"/>
            <a:ext cx="5257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6000" dirty="0"/>
              <a:t> </a:t>
            </a:r>
            <a:r>
              <a:rPr lang="en-US" sz="4400" dirty="0" err="1"/>
              <a:t>উপন্যাস</a:t>
            </a:r>
            <a:endParaRPr lang="en-US" sz="4400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97" y="2649467"/>
            <a:ext cx="2743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6F837D4-D040-4C45-9EE6-8714F8258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23473"/>
          <a:stretch/>
        </p:blipFill>
        <p:spPr>
          <a:xfrm>
            <a:off x="502403" y="2772903"/>
            <a:ext cx="4364065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21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BDA96-C363-41EB-B4EA-A35817293767}"/>
              </a:ext>
            </a:extLst>
          </p:cNvPr>
          <p:cNvGrpSpPr/>
          <p:nvPr/>
        </p:nvGrpSpPr>
        <p:grpSpPr>
          <a:xfrm>
            <a:off x="2046810" y="741947"/>
            <a:ext cx="7350234" cy="5374105"/>
            <a:chOff x="3207140" y="741947"/>
            <a:chExt cx="7350234" cy="537410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21D2FAA-C802-4190-A347-430FB56D4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t="42141" r="45545" b="38623"/>
            <a:stretch/>
          </p:blipFill>
          <p:spPr bwMode="auto">
            <a:xfrm>
              <a:off x="3207140" y="827255"/>
              <a:ext cx="7350234" cy="5288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15297-09BD-4CC3-8151-A5133C6F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857" y="851870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13E332-A604-4A88-91FD-964568A2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907" y="863896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49413-2DE1-4A30-B551-A8738D69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477" y="778588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6F965-B272-444F-84FB-CB9BB65F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84" y="815229"/>
              <a:ext cx="110219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E635FC-783A-4F8E-88BA-EB67A01C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34" y="741947"/>
              <a:ext cx="1102199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9849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11">
            <a:extLst>
              <a:ext uri="{FF2B5EF4-FFF2-40B4-BE49-F238E27FC236}">
                <a16:creationId xmlns:a16="http://schemas.microsoft.com/office/drawing/2014/main" id="{822C48F7-9EC8-48E6-8DC2-1F57F8F36668}"/>
              </a:ext>
            </a:extLst>
          </p:cNvPr>
          <p:cNvSpPr/>
          <p:nvPr/>
        </p:nvSpPr>
        <p:spPr>
          <a:xfrm>
            <a:off x="3244232" y="315377"/>
            <a:ext cx="5791200" cy="103327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সেলিনা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হোসেন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রচিত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গ্রন্থাবলি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8F4D5-83A4-4C44-AF98-B2B01A111AD6}"/>
              </a:ext>
            </a:extLst>
          </p:cNvPr>
          <p:cNvGrpSpPr/>
          <p:nvPr/>
        </p:nvGrpSpPr>
        <p:grpSpPr>
          <a:xfrm>
            <a:off x="1859877" y="1596326"/>
            <a:ext cx="8717315" cy="4775816"/>
            <a:chOff x="666508" y="1190208"/>
            <a:chExt cx="8717315" cy="5352415"/>
          </a:xfrm>
        </p:grpSpPr>
        <p:pic>
          <p:nvPicPr>
            <p:cNvPr id="2" name="Picture 1" descr="images (6).jpg">
              <a:extLst>
                <a:ext uri="{FF2B5EF4-FFF2-40B4-BE49-F238E27FC236}">
                  <a16:creationId xmlns:a16="http://schemas.microsoft.com/office/drawing/2014/main" id="{5C41118F-D27C-4EE5-8495-D4F67D3D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508" y="3998575"/>
              <a:ext cx="1948427" cy="24860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" name="Picture 2" descr="images (10).jpg">
              <a:extLst>
                <a:ext uri="{FF2B5EF4-FFF2-40B4-BE49-F238E27FC236}">
                  <a16:creationId xmlns:a16="http://schemas.microsoft.com/office/drawing/2014/main" id="{3B50A9F7-6F21-46D3-A2AD-DED5F3C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323" y="1263947"/>
              <a:ext cx="2169924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images (12).jpg">
              <a:extLst>
                <a:ext uri="{FF2B5EF4-FFF2-40B4-BE49-F238E27FC236}">
                  <a16:creationId xmlns:a16="http://schemas.microsoft.com/office/drawing/2014/main" id="{8063E7FF-2D46-4B19-81E4-6C52F253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24" y="1190208"/>
              <a:ext cx="1948911" cy="25336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 descr="images (13).jpg">
              <a:extLst>
                <a:ext uri="{FF2B5EF4-FFF2-40B4-BE49-F238E27FC236}">
                  <a16:creationId xmlns:a16="http://schemas.microsoft.com/office/drawing/2014/main" id="{63971B22-EEF8-4367-BA1C-BBE4B744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899" y="4018498"/>
              <a:ext cx="2169924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images (5).jpg">
              <a:extLst>
                <a:ext uri="{FF2B5EF4-FFF2-40B4-BE49-F238E27FC236}">
                  <a16:creationId xmlns:a16="http://schemas.microsoft.com/office/drawing/2014/main" id="{BC7C68EC-07EA-4EB7-8DCC-57D64305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1657" y="4018498"/>
              <a:ext cx="1885950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8" name="Picture 7" descr="images (4).jpg">
              <a:extLst>
                <a:ext uri="{FF2B5EF4-FFF2-40B4-BE49-F238E27FC236}">
                  <a16:creationId xmlns:a16="http://schemas.microsoft.com/office/drawing/2014/main" id="{6EB63568-3FEF-4C05-90F7-5CA43F1A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6907" y="1263947"/>
              <a:ext cx="1790700" cy="2476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952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CF26-41ED-48C0-9299-F60DDFCA0C87}"/>
              </a:ext>
            </a:extLst>
          </p:cNvPr>
          <p:cNvSpPr txBox="1">
            <a:spLocks/>
          </p:cNvSpPr>
          <p:nvPr/>
        </p:nvSpPr>
        <p:spPr>
          <a:xfrm>
            <a:off x="692726" y="739116"/>
            <a:ext cx="2951019" cy="706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4D3F4-B01A-4955-9F54-15F6EE3E35A6}"/>
              </a:ext>
            </a:extLst>
          </p:cNvPr>
          <p:cNvSpPr txBox="1"/>
          <p:nvPr/>
        </p:nvSpPr>
        <p:spPr>
          <a:xfrm>
            <a:off x="924790" y="2579454"/>
            <a:ext cx="940031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গ্রামে- গঞ্জে পাকিস্তানি বাহিনীর নির্মম হত্যাকান্ড ও অত্যাচারের স্বরুপ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রণকৌশল ও প্রতিরোধ সম্পর্কে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সংগ্রামের একজন কিশোর মুক্তিযোদ্ধার 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শান্তি কমিটির চেয়ারম্যান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পেয়ারা খাওয়ায়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618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14</cp:revision>
  <dcterms:created xsi:type="dcterms:W3CDTF">2020-09-15T14:26:31Z</dcterms:created>
  <dcterms:modified xsi:type="dcterms:W3CDTF">2020-09-16T02:53:50Z</dcterms:modified>
</cp:coreProperties>
</file>