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6" r:id="rId2"/>
    <p:sldId id="293" r:id="rId3"/>
    <p:sldId id="292" r:id="rId4"/>
    <p:sldId id="294" r:id="rId5"/>
    <p:sldId id="295" r:id="rId6"/>
    <p:sldId id="291" r:id="rId7"/>
    <p:sldId id="257" r:id="rId8"/>
    <p:sldId id="258" r:id="rId9"/>
    <p:sldId id="259" r:id="rId10"/>
    <p:sldId id="260" r:id="rId11"/>
    <p:sldId id="261" r:id="rId12"/>
    <p:sldId id="262" r:id="rId13"/>
    <p:sldId id="302" r:id="rId14"/>
    <p:sldId id="263" r:id="rId15"/>
    <p:sldId id="264" r:id="rId16"/>
    <p:sldId id="297" r:id="rId17"/>
    <p:sldId id="298" r:id="rId18"/>
    <p:sldId id="299" r:id="rId19"/>
    <p:sldId id="300" r:id="rId20"/>
    <p:sldId id="301" r:id="rId21"/>
  </p:sldIdLst>
  <p:sldSz cx="7315200" cy="5486400" type="B5JIS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32" y="78"/>
      </p:cViewPr>
      <p:guideLst>
        <p:guide orient="horz" pos="1728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897890"/>
            <a:ext cx="6217920" cy="191008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81630"/>
            <a:ext cx="5486400" cy="1324610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7AF3-7E70-45DB-8A43-8AF753E0095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4ABA-2EE1-4271-809F-EFC6F776E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8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7AF3-7E70-45DB-8A43-8AF753E0095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4ABA-2EE1-4271-809F-EFC6F776E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92100"/>
            <a:ext cx="1577340" cy="46494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92100"/>
            <a:ext cx="4640580" cy="46494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7AF3-7E70-45DB-8A43-8AF753E0095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4ABA-2EE1-4271-809F-EFC6F776E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7AF3-7E70-45DB-8A43-8AF753E0095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4ABA-2EE1-4271-809F-EFC6F776E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6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367791"/>
            <a:ext cx="6309360" cy="228219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3671571"/>
            <a:ext cx="6309360" cy="1200150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7AF3-7E70-45DB-8A43-8AF753E0095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4ABA-2EE1-4271-809F-EFC6F776E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6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460500"/>
            <a:ext cx="3108960" cy="34810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460500"/>
            <a:ext cx="3108960" cy="34810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7AF3-7E70-45DB-8A43-8AF753E0095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4ABA-2EE1-4271-809F-EFC6F776E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92101"/>
            <a:ext cx="6309360" cy="106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1344930"/>
            <a:ext cx="3094672" cy="65913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2004060"/>
            <a:ext cx="3094672" cy="29476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344930"/>
            <a:ext cx="3109913" cy="65913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2004060"/>
            <a:ext cx="3109913" cy="29476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7AF3-7E70-45DB-8A43-8AF753E0095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4ABA-2EE1-4271-809F-EFC6F776E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8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7AF3-7E70-45DB-8A43-8AF753E0095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4ABA-2EE1-4271-809F-EFC6F776E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5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7AF3-7E70-45DB-8A43-8AF753E0095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4ABA-2EE1-4271-809F-EFC6F776E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8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65760"/>
            <a:ext cx="2359342" cy="12801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789941"/>
            <a:ext cx="3703320" cy="3898900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645920"/>
            <a:ext cx="2359342" cy="3049270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7AF3-7E70-45DB-8A43-8AF753E0095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4ABA-2EE1-4271-809F-EFC6F776E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65760"/>
            <a:ext cx="2359342" cy="12801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789941"/>
            <a:ext cx="3703320" cy="3898900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645920"/>
            <a:ext cx="2359342" cy="3049270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7AF3-7E70-45DB-8A43-8AF753E0095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4ABA-2EE1-4271-809F-EFC6F776E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0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92101"/>
            <a:ext cx="630936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460500"/>
            <a:ext cx="630936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5085081"/>
            <a:ext cx="164592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E7AF3-7E70-45DB-8A43-8AF753E0095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5085081"/>
            <a:ext cx="2468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5085081"/>
            <a:ext cx="164592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44ABA-2EE1-4271-809F-EFC6F776E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98597" y="4203512"/>
            <a:ext cx="7642746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7315200" cy="5486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>
              <a:solidFill>
                <a:schemeClr val="tx1"/>
              </a:solidFill>
            </a:endParaRPr>
          </a:p>
          <a:p>
            <a:pPr algn="ctr"/>
            <a:endParaRPr lang="en-US" sz="2560" dirty="0">
              <a:solidFill>
                <a:schemeClr val="tx1"/>
              </a:solidFill>
            </a:endParaRPr>
          </a:p>
          <a:p>
            <a:pPr algn="ctr"/>
            <a:endParaRPr lang="en-US" sz="2560" dirty="0">
              <a:solidFill>
                <a:schemeClr val="tx1"/>
              </a:solidFill>
            </a:endParaRPr>
          </a:p>
          <a:p>
            <a:pPr algn="ctr"/>
            <a:endParaRPr lang="en-US" sz="2560" dirty="0">
              <a:solidFill>
                <a:schemeClr val="tx1"/>
              </a:solidFill>
            </a:endParaRPr>
          </a:p>
          <a:p>
            <a:pPr algn="ctr"/>
            <a:endParaRPr lang="en-US" sz="2560" dirty="0">
              <a:solidFill>
                <a:schemeClr val="tx1"/>
              </a:solidFill>
            </a:endParaRPr>
          </a:p>
          <a:p>
            <a:pPr algn="ctr"/>
            <a:endParaRPr lang="en-US" sz="2560" dirty="0">
              <a:solidFill>
                <a:schemeClr val="tx1"/>
              </a:solidFill>
            </a:endParaRPr>
          </a:p>
          <a:p>
            <a:pPr algn="ctr"/>
            <a:endParaRPr lang="en-US" sz="2560" dirty="0">
              <a:solidFill>
                <a:schemeClr val="tx1"/>
              </a:solidFill>
            </a:endParaRPr>
          </a:p>
          <a:p>
            <a:pPr algn="ctr"/>
            <a:endParaRPr lang="en-US" sz="2560" dirty="0">
              <a:solidFill>
                <a:schemeClr val="tx1"/>
              </a:solidFill>
            </a:endParaRPr>
          </a:p>
          <a:p>
            <a:pPr algn="ctr"/>
            <a:endParaRPr lang="en-US" sz="2560" dirty="0">
              <a:solidFill>
                <a:schemeClr val="tx1"/>
              </a:solidFill>
            </a:endParaRPr>
          </a:p>
          <a:p>
            <a:pPr algn="ctr"/>
            <a:endParaRPr lang="en-US" sz="256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93222" y="766568"/>
            <a:ext cx="3921864" cy="41836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Good Morning, Everybody.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98775" y="4078014"/>
            <a:ext cx="3457903" cy="56222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How are you?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013" y="1428602"/>
            <a:ext cx="3052256" cy="19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3152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Rules-4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emv‡j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evPK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Poor 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A_©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Mix‡eiv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Mixe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kÖwYi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jv‡Kiv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†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 verb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af-Z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poor ...........(be not) always unhappy.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af-Z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af-Z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poor are not always unhappy</a:t>
            </a:r>
            <a:r>
              <a:rPr lang="af-ZA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af-ZA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af-ZA" sz="20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af-ZA" sz="2000" dirty="0">
              <a:solidFill>
                <a:schemeClr val="bg1"/>
              </a:solidFill>
              <a:latin typeface="Times New Roman" panose="02020603050405020304" pitchFamily="18" charset="0"/>
              <a:cs typeface="SutonnyMJ" pitchFamily="2" charset="0"/>
            </a:endParaRP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af-ZA" sz="2000" dirty="0" smtClean="0">
              <a:solidFill>
                <a:schemeClr val="bg1"/>
              </a:solidFill>
              <a:latin typeface="Times New Roman" panose="02020603050405020304" pitchFamily="18" charset="0"/>
              <a:cs typeface="SutonnyMJ" pitchFamily="2" charset="0"/>
            </a:endParaRP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af-ZA" sz="2000" dirty="0">
              <a:solidFill>
                <a:schemeClr val="bg1"/>
              </a:solidFill>
              <a:latin typeface="Times New Roman" panose="02020603050405020304" pitchFamily="18" charset="0"/>
              <a:cs typeface="SutonnyMJ" pitchFamily="2" charset="0"/>
            </a:endParaRPr>
          </a:p>
          <a:p>
            <a:pPr algn="just"/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55939" y="2242457"/>
            <a:ext cx="451088" cy="500743"/>
          </a:xfrm>
          <a:prstGeom prst="ellipse">
            <a:avLst/>
          </a:prstGeom>
          <a:noFill/>
          <a:ln w="28575">
            <a:solidFill>
              <a:srgbClr val="FC28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378" y="2841171"/>
            <a:ext cx="2573708" cy="25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4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40828"/>
            <a:ext cx="7327937" cy="2017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f-ZA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af-ZA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Rules-5</a:t>
            </a:r>
          </a:p>
          <a:p>
            <a:r>
              <a:rPr lang="af-Z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Indefinite Tense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hw`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Negative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(bv-‡evaK) nq Z‡e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Subject-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 c‡i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not/does not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em‡e, †hgb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af-ZA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f-ZA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............(be not) eat pineapple</a:t>
            </a:r>
            <a:r>
              <a:rPr lang="af-ZA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af-ZA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</a:t>
            </a:r>
            <a:r>
              <a:rPr lang="af-ZA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does not eat pineapple</a:t>
            </a:r>
            <a:r>
              <a:rPr lang="af-ZA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af-ZA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endParaRPr lang="af-ZA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endParaRPr lang="af-ZA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endParaRPr lang="af-ZA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endParaRPr lang="af-ZA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4833" y="1461156"/>
            <a:ext cx="814064" cy="5568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8" r="18209"/>
          <a:stretch/>
        </p:blipFill>
        <p:spPr>
          <a:xfrm>
            <a:off x="3487921" y="1576816"/>
            <a:ext cx="1770992" cy="22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315200" cy="3711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Rules-6</a:t>
            </a:r>
          </a:p>
          <a:p>
            <a:r>
              <a:rPr lang="af-Z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Indefinite Tense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hw`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Interrogative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(cÖkœ‡evaK) nq Z‡e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Auxiliary Verb (Do/does)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em‡e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Subject-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 Av‡M|</a:t>
            </a:r>
          </a:p>
          <a:p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†hgb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..........(do) Rahat take exercise regularly?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af-ZA" sz="2000" b="1" dirty="0" smtClean="0">
              <a:solidFill>
                <a:schemeClr val="tx1"/>
              </a:solidFill>
              <a:latin typeface="SutonnyMJ" pitchFamily="2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 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Does Rahat take exercise regularly?</a:t>
            </a:r>
            <a:endParaRPr lang="en-US" sz="1050" dirty="0">
              <a:solidFill>
                <a:schemeClr val="tx1"/>
              </a:solidFill>
            </a:endParaRPr>
          </a:p>
          <a:p>
            <a:endParaRPr lang="af-ZA" sz="2000" b="1" dirty="0">
              <a:solidFill>
                <a:schemeClr val="tx1"/>
              </a:solidFill>
              <a:latin typeface="SutonnyMJ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31624" y="2070537"/>
            <a:ext cx="729921" cy="437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human anatomy run animated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613" y="2508461"/>
            <a:ext cx="3849687" cy="2736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24"/>
            <a:ext cx="7315200" cy="3539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Rules-6</a:t>
            </a:r>
          </a:p>
          <a:p>
            <a:r>
              <a:rPr lang="af-Z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Indefinite Tense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hw`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Interrogative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bv †evaK-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cÖkœ‡evaK) nq Z‡e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Auxiliary Verb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em‡e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Subject-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 Av‡M Ges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em‡e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 c‡i| wKš‘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Subject Noun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n‡j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em‡e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 Av‡M|</a:t>
            </a:r>
          </a:p>
          <a:p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†hgb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af-Z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..........(do) Rahat take exercise regularly?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af-ZA" sz="2000" b="1" dirty="0" smtClean="0">
              <a:solidFill>
                <a:schemeClr val="tx1"/>
              </a:solidFill>
              <a:latin typeface="SutonnyMJ" pitchFamily="2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 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Does he not take exercise regularly?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 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Does not Rahat take exercise regularly?</a:t>
            </a:r>
            <a:endParaRPr lang="en-US" sz="1050" dirty="0">
              <a:solidFill>
                <a:schemeClr val="tx1"/>
              </a:solidFill>
            </a:endParaRPr>
          </a:p>
          <a:p>
            <a:endParaRPr lang="af-ZA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af-ZA" sz="2000" b="1" dirty="0">
              <a:solidFill>
                <a:schemeClr val="tx1"/>
              </a:solidFill>
              <a:latin typeface="SutonnyMJ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152" dirty="0"/>
          </a:p>
        </p:txBody>
      </p:sp>
      <p:sp>
        <p:nvSpPr>
          <p:cNvPr id="10" name="Oval 9"/>
          <p:cNvSpPr/>
          <p:nvPr/>
        </p:nvSpPr>
        <p:spPr>
          <a:xfrm>
            <a:off x="373151" y="2060065"/>
            <a:ext cx="693681" cy="419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sp>
        <p:nvSpPr>
          <p:cNvPr id="11" name="Oval 10"/>
          <p:cNvSpPr/>
          <p:nvPr/>
        </p:nvSpPr>
        <p:spPr>
          <a:xfrm>
            <a:off x="3565650" y="2018098"/>
            <a:ext cx="1250731" cy="545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pic>
        <p:nvPicPr>
          <p:cNvPr id="5" name="Picture 2" descr="Image result for human anatomy run animated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315" y="2723876"/>
            <a:ext cx="3240669" cy="2610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315200" cy="293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Rules-7</a:t>
            </a:r>
          </a:p>
          <a:p>
            <a:r>
              <a:rPr lang="af-ZA" sz="2000" b="1" dirty="0" smtClean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GB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gyn~‡Z© †Kvb KvR Pj‡Q A_ev †Kvb KvR ïiæ n‡q‡Q wKš‘ GLbI †kl nqwb Giƒc eySv‡j Zv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 Continuous Tense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nq| G‡¶‡Î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Subject-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 ci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am/is/are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e‡m Ges g~j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Verb-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 mv‡_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‘ing’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†hvM nq| †hgb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</a:p>
          <a:p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...........(read) a novel now</a:t>
            </a:r>
            <a:r>
              <a:rPr lang="af-Z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I am reading a novel now.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0082" y="1705994"/>
            <a:ext cx="1336883" cy="61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108" y="2936998"/>
            <a:ext cx="2323083" cy="19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39" y="199697"/>
            <a:ext cx="7315200" cy="2490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b="1" u="sng" spc="-8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Rules-8</a:t>
            </a:r>
          </a:p>
          <a:p>
            <a:r>
              <a:rPr lang="af-ZA" b="1" spc="-8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Subject</a:t>
            </a:r>
            <a:r>
              <a:rPr lang="af-ZA" b="1" spc="-80" dirty="0" smtClean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†h 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Number 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(ePb) I †h 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Person-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_vK‡e 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Verb-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wVK †mB 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Number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†mB 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Person-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n‡e| A_©vr 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Subject 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hw` 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Plural-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nq Zvn‡j 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Verb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Plural-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Subject 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hw` 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Singular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nq Zvn‡j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Verb-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Singular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n‡e</a:t>
            </a:r>
            <a:r>
              <a:rPr lang="af-ZA" b="1" spc="-80" dirty="0" smtClean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</a:p>
          <a:p>
            <a:r>
              <a:rPr lang="af-ZA" b="1" spc="-80" dirty="0" smtClean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†hgb</a:t>
            </a:r>
            <a:r>
              <a:rPr lang="af-ZA" b="1" spc="-8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There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.......(be) 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book on the table.</a:t>
            </a:r>
            <a:r>
              <a:rPr lang="af-ZA" b="1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There .......(be) ten officers in this field</a:t>
            </a:r>
            <a:r>
              <a:rPr lang="af-ZA" b="1" spc="-8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There is a book on the table</a:t>
            </a:r>
            <a:r>
              <a:rPr lang="af-ZA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af-ZA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There are ten officers in this field.</a:t>
            </a:r>
            <a:endParaRPr lang="en-US" dirty="0">
              <a:solidFill>
                <a:schemeClr val="tx1"/>
              </a:solidFill>
            </a:endParaRPr>
          </a:p>
          <a:p>
            <a:endParaRPr lang="en-US" spc="-8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67" y="2875002"/>
            <a:ext cx="3283016" cy="1591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48238" y="2110204"/>
            <a:ext cx="452399" cy="3869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sp>
        <p:nvSpPr>
          <p:cNvPr id="8" name="Oval 7"/>
          <p:cNvSpPr/>
          <p:nvPr/>
        </p:nvSpPr>
        <p:spPr>
          <a:xfrm>
            <a:off x="871904" y="1617672"/>
            <a:ext cx="302534" cy="259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</p:spTree>
    <p:extLst>
      <p:ext uri="{BB962C8B-B14F-4D97-AF65-F5344CB8AC3E}">
        <p14:creationId xmlns:p14="http://schemas.microsoft.com/office/powerpoint/2010/main" val="28471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06486" y="0"/>
            <a:ext cx="9753600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80630" indent="-580630" algn="just"/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286" y="93387"/>
            <a:ext cx="6549940" cy="67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7030A0"/>
                </a:solidFill>
              </a:rPr>
              <a:t>Individual work </a:t>
            </a:r>
            <a:r>
              <a:rPr lang="en-US" sz="2000" b="1" dirty="0">
                <a:solidFill>
                  <a:schemeClr val="tx1"/>
                </a:solidFill>
              </a:rPr>
              <a:t>(Fill in the blanks with right form of verbs)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118" y="1151633"/>
            <a:ext cx="7398026" cy="3127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13" indent="-274313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Father ..............(go) to office regularly.</a:t>
            </a:r>
          </a:p>
          <a:p>
            <a:pPr marL="274313" indent="-274313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He ................................ (not take) tea everyday.</a:t>
            </a:r>
          </a:p>
          <a:p>
            <a:pPr marL="274313" indent="-274313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The poor...................... (suffer) in the long run.</a:t>
            </a:r>
          </a:p>
          <a:p>
            <a:pPr marL="274313" indent="-274313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Ice............................ (float) on water.</a:t>
            </a:r>
          </a:p>
          <a:p>
            <a:pPr marL="274313" indent="-274313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We..................... (go) to school at this moment.</a:t>
            </a:r>
          </a:p>
          <a:p>
            <a:pPr marL="274313" indent="-274313" algn="ctr">
              <a:buAutoNum type="arabicPeriod"/>
            </a:pP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1404730" y="1458150"/>
            <a:ext cx="1351722" cy="34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goes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03148" y="3192059"/>
            <a:ext cx="1997607" cy="36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are going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1089" y="2768663"/>
            <a:ext cx="1516049" cy="36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floats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7089" y="2370312"/>
            <a:ext cx="1516049" cy="36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suffer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3148" y="1923531"/>
            <a:ext cx="2973490" cy="36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does not take</a:t>
            </a:r>
          </a:p>
        </p:txBody>
      </p:sp>
    </p:spTree>
    <p:extLst>
      <p:ext uri="{BB962C8B-B14F-4D97-AF65-F5344CB8AC3E}">
        <p14:creationId xmlns:p14="http://schemas.microsoft.com/office/powerpoint/2010/main" val="9358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124" y="-42581"/>
            <a:ext cx="7189076" cy="67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40" dirty="0">
                <a:solidFill>
                  <a:schemeClr val="tx1"/>
                </a:solidFill>
              </a:rPr>
              <a:t>Pair work (Make five meaningful sentences from the table)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839" y="3103154"/>
            <a:ext cx="3939504" cy="462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1. A stich in time saves nine.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570" y="4874181"/>
            <a:ext cx="4389759" cy="36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5.Maruf goes home every Friday.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076" y="4472162"/>
            <a:ext cx="5705242" cy="36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4. When does </a:t>
            </a:r>
            <a:r>
              <a:rPr lang="en-US" sz="2400" dirty="0" err="1">
                <a:solidFill>
                  <a:schemeClr val="tx1"/>
                </a:solidFill>
              </a:rPr>
              <a:t>Mamun</a:t>
            </a:r>
            <a:r>
              <a:rPr lang="en-US" sz="2400" dirty="0">
                <a:solidFill>
                  <a:schemeClr val="tx1"/>
                </a:solidFill>
              </a:rPr>
              <a:t> get up from bed?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076" y="4036058"/>
            <a:ext cx="4621540" cy="36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3. We are learning English now.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2876" y="3607428"/>
            <a:ext cx="3264421" cy="36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2. The virtues are happy.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816243"/>
              </p:ext>
            </p:extLst>
          </p:nvPr>
        </p:nvGraphicFramePr>
        <p:xfrm>
          <a:off x="126124" y="711574"/>
          <a:ext cx="6947337" cy="2277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779">
                  <a:extLst>
                    <a:ext uri="{9D8B030D-6E8A-4147-A177-3AD203B41FA5}">
                      <a16:colId xmlns:a16="http://schemas.microsoft.com/office/drawing/2014/main" val="3399433899"/>
                    </a:ext>
                  </a:extLst>
                </a:gridCol>
                <a:gridCol w="1699173">
                  <a:extLst>
                    <a:ext uri="{9D8B030D-6E8A-4147-A177-3AD203B41FA5}">
                      <a16:colId xmlns:a16="http://schemas.microsoft.com/office/drawing/2014/main" val="2697400126"/>
                    </a:ext>
                  </a:extLst>
                </a:gridCol>
                <a:gridCol w="2932385">
                  <a:extLst>
                    <a:ext uri="{9D8B030D-6E8A-4147-A177-3AD203B41FA5}">
                      <a16:colId xmlns:a16="http://schemas.microsoft.com/office/drawing/2014/main" val="3275005642"/>
                    </a:ext>
                  </a:extLst>
                </a:gridCol>
              </a:tblGrid>
              <a:tr h="40544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 stich in time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are learning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happy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45656"/>
                  </a:ext>
                </a:extLst>
              </a:tr>
              <a:tr h="46794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The virtues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Saves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home every Friday.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474878"/>
                  </a:ext>
                </a:extLst>
              </a:tr>
              <a:tr h="46794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We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goes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from bed?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34876"/>
                  </a:ext>
                </a:extLst>
              </a:tr>
              <a:tr h="46794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When does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Mamun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are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Nine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487568"/>
                  </a:ext>
                </a:extLst>
              </a:tr>
              <a:tr h="467949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Maruf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get up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English now.</a:t>
                      </a:r>
                    </a:p>
                  </a:txBody>
                  <a:tcPr marL="73152" marR="73152" marT="36576" marB="3657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867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8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315200" cy="388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Group work </a:t>
            </a:r>
            <a:r>
              <a:rPr lang="en-US" sz="2000" dirty="0">
                <a:solidFill>
                  <a:schemeClr val="tx1"/>
                </a:solidFill>
              </a:rPr>
              <a:t>(Complete the passage with the right form of verbs 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52783"/>
            <a:ext cx="7062878" cy="2446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7030A0"/>
                </a:solidFill>
              </a:rPr>
              <a:t>My name..............Hasan. I................in class five. My father is a service holder. He..............early in the morning. Then he................his teeth and................his face. He...............to his office regularly.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7358" y="1630041"/>
            <a:ext cx="996563" cy="359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1034" y="2373819"/>
            <a:ext cx="1357022" cy="36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washes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6190" y="2396223"/>
            <a:ext cx="1501410" cy="36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brushes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6727" y="737824"/>
            <a:ext cx="4982818" cy="367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dirty="0">
                <a:solidFill>
                  <a:srgbClr val="002060"/>
                </a:solidFill>
              </a:rPr>
              <a:t>wash, go,  brush, get up, read, be,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1364" y="2756683"/>
            <a:ext cx="1357022" cy="315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goes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0800" y="1982184"/>
            <a:ext cx="1725198" cy="37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gets up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3318" y="1659390"/>
            <a:ext cx="1172654" cy="37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2" grpId="0"/>
      <p:bldP spid="11" grpId="0"/>
      <p:bldP spid="4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4868" y="468980"/>
            <a:ext cx="2258170" cy="511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>
                <a:solidFill>
                  <a:srgbClr val="7030A0"/>
                </a:solidFill>
              </a:rPr>
              <a:t>Home work </a:t>
            </a: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825" y="3993265"/>
            <a:ext cx="6201103" cy="63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Make ten sentences using correct form of verbs.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25" y="1099456"/>
            <a:ext cx="5906257" cy="28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7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98597" y="4203512"/>
            <a:ext cx="7642746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sp>
        <p:nvSpPr>
          <p:cNvPr id="12" name="Rounded Rectangle 11"/>
          <p:cNvSpPr/>
          <p:nvPr/>
        </p:nvSpPr>
        <p:spPr>
          <a:xfrm>
            <a:off x="111796" y="3288747"/>
            <a:ext cx="3518822" cy="16759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02"/>
            <a:r>
              <a:rPr lang="en-US" sz="192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92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Afsar</a:t>
            </a:r>
            <a:r>
              <a:rPr lang="en-US" sz="192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Ali</a:t>
            </a:r>
          </a:p>
          <a:p>
            <a:pPr algn="ctr" defTabSz="731502"/>
            <a:r>
              <a:rPr lang="en-US" sz="192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Teacher</a:t>
            </a:r>
          </a:p>
          <a:p>
            <a:pPr algn="ctr" defTabSz="731502"/>
            <a:r>
              <a:rPr lang="en-US" sz="192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Majhira</a:t>
            </a:r>
            <a:r>
              <a:rPr lang="en-US" sz="192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High School</a:t>
            </a:r>
          </a:p>
          <a:p>
            <a:pPr algn="ctr" defTabSz="731502"/>
            <a:r>
              <a:rPr lang="en-US" sz="192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Shajahanpur</a:t>
            </a:r>
            <a:r>
              <a:rPr lang="en-US" sz="192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2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Bogra</a:t>
            </a:r>
            <a:endParaRPr lang="en-US" sz="192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31502"/>
            <a:r>
              <a:rPr lang="en-US" sz="192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afsar09.3@gmail.com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68917" y="3419764"/>
            <a:ext cx="3375232" cy="15674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02"/>
            <a:r>
              <a:rPr lang="en-US" sz="192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grammar and composition</a:t>
            </a:r>
          </a:p>
          <a:p>
            <a:pPr algn="ctr" defTabSz="731502"/>
            <a:r>
              <a:rPr lang="en-US" sz="192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Class-IX-X</a:t>
            </a:r>
            <a:endParaRPr lang="en-US" sz="192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31502"/>
            <a:r>
              <a:rPr lang="en-US" sz="192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192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  Kinds of verbs</a:t>
            </a:r>
          </a:p>
          <a:p>
            <a:pPr algn="ctr" defTabSz="731502"/>
            <a:r>
              <a:rPr lang="en-US" sz="192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 Right form of verbs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768918" y="1584962"/>
            <a:ext cx="0" cy="2048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14341" y="916747"/>
            <a:ext cx="1680606" cy="2105351"/>
          </a:xfrm>
          <a:prstGeom prst="roundRect">
            <a:avLst>
              <a:gd name="adj" fmla="val 0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02"/>
            <a:endParaRPr lang="en-US" sz="192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90838" y="1918918"/>
            <a:ext cx="0" cy="1463040"/>
          </a:xfrm>
          <a:prstGeom prst="line">
            <a:avLst/>
          </a:prstGeom>
          <a:ln w="38100">
            <a:solidFill>
              <a:srgbClr val="66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30618" y="1931654"/>
            <a:ext cx="0" cy="1463040"/>
          </a:xfrm>
          <a:prstGeom prst="line">
            <a:avLst/>
          </a:prstGeom>
          <a:ln w="38100">
            <a:solidFill>
              <a:srgbClr val="66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290" y="1141233"/>
            <a:ext cx="1780233" cy="22407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79820" y="136409"/>
            <a:ext cx="4378202" cy="556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IDENTITY </a:t>
            </a:r>
          </a:p>
        </p:txBody>
      </p:sp>
    </p:spTree>
    <p:extLst>
      <p:ext uri="{BB962C8B-B14F-4D97-AF65-F5344CB8AC3E}">
        <p14:creationId xmlns:p14="http://schemas.microsoft.com/office/powerpoint/2010/main" val="29327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8380" y="1669930"/>
            <a:ext cx="2527659" cy="873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Good bye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7922" y="2979935"/>
            <a:ext cx="3288576" cy="842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See you again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g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98597" y="4203512"/>
            <a:ext cx="7642746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315200" cy="6049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Look at the picture and say which parts of spech they are?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5009390"/>
            <a:ext cx="7315200" cy="469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There are many kinds of verbs.</a:t>
            </a:r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6375"/>
            <a:ext cx="2278492" cy="174047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4689539"/>
            <a:ext cx="2278491" cy="345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" dirty="0">
                <a:solidFill>
                  <a:schemeClr val="tx1"/>
                </a:solidFill>
              </a:rPr>
              <a:t>read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2125250"/>
            <a:ext cx="2278492" cy="36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" dirty="0">
                <a:solidFill>
                  <a:schemeClr val="tx1"/>
                </a:solidFill>
              </a:rPr>
              <a:t>eat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8492" y="2151728"/>
            <a:ext cx="2436433" cy="34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" dirty="0" smtClean="0">
                <a:solidFill>
                  <a:schemeClr val="tx1"/>
                </a:solidFill>
              </a:rPr>
              <a:t>run</a:t>
            </a:r>
            <a:endParaRPr lang="en-US" sz="192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4926" y="2159200"/>
            <a:ext cx="2579254" cy="307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" dirty="0">
                <a:solidFill>
                  <a:schemeClr val="tx1"/>
                </a:solidFill>
              </a:rPr>
              <a:t>sleep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492" y="2916475"/>
            <a:ext cx="2567887" cy="1764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227" y="2875051"/>
            <a:ext cx="2526951" cy="1798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04" b="4485"/>
          <a:stretch/>
        </p:blipFill>
        <p:spPr>
          <a:xfrm>
            <a:off x="4714926" y="597432"/>
            <a:ext cx="2579253" cy="15498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78492" y="4690987"/>
            <a:ext cx="2488736" cy="32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" dirty="0">
                <a:solidFill>
                  <a:schemeClr val="tx1"/>
                </a:solidFill>
              </a:rPr>
              <a:t>play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67227" y="4694391"/>
            <a:ext cx="2526951" cy="32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" dirty="0">
                <a:solidFill>
                  <a:schemeClr val="tx1"/>
                </a:solidFill>
              </a:rPr>
              <a:t>wash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492" y="609381"/>
            <a:ext cx="2459538" cy="1537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979"/>
            <a:ext cx="2278492" cy="15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14" grpId="0" animBg="1"/>
      <p:bldP spid="15" grpId="0" animBg="1"/>
      <p:bldP spid="16" grpId="0" animBg="1"/>
      <p:bldP spid="18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315200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152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54107" y="3331306"/>
            <a:ext cx="4278861" cy="795062"/>
          </a:xfrm>
          <a:prstGeom prst="roundRect">
            <a:avLst>
              <a:gd name="adj" fmla="val 45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02"/>
            <a:r>
              <a:rPr lang="en-US" sz="192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6   Kinds of verbs</a:t>
            </a:r>
          </a:p>
          <a:p>
            <a:pPr algn="ctr" defTabSz="731502"/>
            <a:r>
              <a:rPr lang="en-US" sz="192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 Right form of verbs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09435" y="406225"/>
            <a:ext cx="3603695" cy="50173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02"/>
            <a:r>
              <a:rPr lang="en-US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is….</a:t>
            </a:r>
            <a:endParaRPr lang="en-US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67" y="1064446"/>
            <a:ext cx="3001671" cy="1997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294" y="1064446"/>
            <a:ext cx="3001672" cy="19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98597" y="4203512"/>
            <a:ext cx="7642746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7315200" cy="5486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6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af-ZA" sz="25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outcomes</a:t>
            </a:r>
            <a:endParaRPr lang="en-US" sz="2560" dirty="0">
              <a:solidFill>
                <a:schemeClr val="tx1"/>
              </a:solidFill>
            </a:endParaRPr>
          </a:p>
          <a:p>
            <a:endParaRPr lang="en-US" sz="256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# After finishing the lesson the </a:t>
            </a:r>
            <a:r>
              <a:rPr lang="en-US" sz="256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5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be able to-</a:t>
            </a:r>
          </a:p>
          <a:p>
            <a:r>
              <a:rPr lang="en-US" sz="25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y-AM" sz="25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֍</a:t>
            </a:r>
            <a:r>
              <a:rPr lang="en-US" sz="25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 the various kinds of verbs;</a:t>
            </a:r>
          </a:p>
          <a:p>
            <a:r>
              <a:rPr lang="en-US" sz="256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y-AM" sz="256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֍</a:t>
            </a:r>
            <a:r>
              <a:rPr lang="en-US" sz="256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the right kinds of verbs;</a:t>
            </a:r>
          </a:p>
          <a:p>
            <a:r>
              <a:rPr lang="en-US" sz="25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y-AM" sz="25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֍</a:t>
            </a:r>
            <a:r>
              <a:rPr lang="en-US" sz="25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Fill in the gaps with right form of verbs;</a:t>
            </a:r>
          </a:p>
          <a:p>
            <a:r>
              <a:rPr lang="en-US" sz="256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560" dirty="0"/>
          </a:p>
        </p:txBody>
      </p:sp>
    </p:spTree>
    <p:extLst>
      <p:ext uri="{BB962C8B-B14F-4D97-AF65-F5344CB8AC3E}">
        <p14:creationId xmlns:p14="http://schemas.microsoft.com/office/powerpoint/2010/main" val="15497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6335"/>
            <a:ext cx="7315200" cy="2515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Rules- 1 </a:t>
            </a:r>
            <a:endParaRPr lang="en-US" sz="900" u="sng" dirty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Sentence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e³e¨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wPišÍb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(Universel Truth) 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 Indefinite Tense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G‡ÿ‡Î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Subject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jÿ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3rd Person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Singular Number 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Verb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‘s’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‘es’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emv‡Z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earth...........(move) round the sun. </a:t>
            </a:r>
            <a:endParaRPr lang="af-ZA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The earth moves round the sun. </a:t>
            </a:r>
            <a:endParaRPr lang="en-US" sz="1100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57223" y="2002396"/>
            <a:ext cx="684859" cy="513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971" y="2597962"/>
            <a:ext cx="1848316" cy="1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125" y="304985"/>
            <a:ext cx="7073462" cy="2383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Sentence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e³e¨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Af¨vmMZ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mZ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(Habitual Truth) 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 Indefinite Tense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Kv‡RB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Subject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jÿ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3rd Person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Singular Number 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Verb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‘s’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‘es’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emv‡Z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My mother........(recite) the holy Quran every </a:t>
            </a:r>
            <a:r>
              <a:rPr lang="af-Z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morning.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af-Z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My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mother recites the holy Quran every </a:t>
            </a:r>
            <a:r>
              <a:rPr lang="af-Z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morning.</a:t>
            </a:r>
          </a:p>
          <a:p>
            <a:pPr algn="just"/>
            <a:endParaRPr lang="af-ZA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af-ZA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71450" indent="-171450" algn="just">
              <a:buFont typeface="Symbol" panose="05050102010706020507" pitchFamily="18" charset="2"/>
              <a:buChar char="Þ"/>
            </a:pPr>
            <a:endParaRPr lang="af-ZA" sz="20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71450" indent="-171450" algn="just">
              <a:buFont typeface="Symbol" panose="05050102010706020507" pitchFamily="18" charset="2"/>
              <a:buChar char="Þ"/>
            </a:pPr>
            <a:endParaRPr lang="af-ZA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71450" indent="-171450" algn="just">
              <a:buFont typeface="Symbol" panose="05050102010706020507" pitchFamily="18" charset="2"/>
              <a:buChar char="Þ"/>
            </a:pPr>
            <a:endParaRPr lang="af-ZA" sz="20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71450" indent="-171450" algn="just">
              <a:buFont typeface="Symbol" panose="05050102010706020507" pitchFamily="18" charset="2"/>
              <a:buChar char="Þ"/>
            </a:pPr>
            <a:endParaRPr lang="af-ZA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71450" indent="-171450" algn="just">
              <a:buFont typeface="Symbol" panose="05050102010706020507" pitchFamily="18" charset="2"/>
              <a:buChar char="Þ"/>
            </a:pPr>
            <a:endParaRPr lang="en-US" sz="10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162" y="2848303"/>
            <a:ext cx="2163137" cy="17657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03734" y="2127590"/>
            <a:ext cx="771300" cy="515885"/>
          </a:xfrm>
          <a:prstGeom prst="ellipse">
            <a:avLst/>
          </a:prstGeom>
          <a:noFill/>
          <a:ln w="38100">
            <a:solidFill>
              <a:srgbClr val="FC28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</p:spTree>
    <p:extLst>
      <p:ext uri="{BB962C8B-B14F-4D97-AF65-F5344CB8AC3E}">
        <p14:creationId xmlns:p14="http://schemas.microsoft.com/office/powerpoint/2010/main" val="15142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95041" y="3416036"/>
            <a:ext cx="8155903" cy="69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424" y="2574395"/>
            <a:ext cx="2484451" cy="2396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9747"/>
            <a:ext cx="7315200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 b="1" i="1" u="sng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af-ZA" b="1" i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af-ZA" b="1" i="1" u="sng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af-ZA" b="1" i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af-ZA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Note </a:t>
            </a:r>
            <a:r>
              <a:rPr lang="af-ZA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rules-2</a:t>
            </a:r>
            <a:endParaRPr lang="en-US" sz="900" u="sng" dirty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Af¨vmMZ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cÖKv‡ki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af-ZA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everyday, daily, regularly, always, often, normally, usually, generally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cÖf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e¨en„Z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nq| </a:t>
            </a:r>
            <a:endParaRPr lang="en-US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good boy</a:t>
            </a:r>
            <a:r>
              <a:rPr lang="af-ZA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pPr algn="just"/>
            <a:r>
              <a:rPr lang="af-ZA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 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(learn) his lesson regularly</a:t>
            </a:r>
            <a:r>
              <a:rPr lang="af-ZA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af-ZA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good boy learns his lesson </a:t>
            </a:r>
            <a:r>
              <a:rPr lang="af-ZA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regularly</a:t>
            </a:r>
          </a:p>
          <a:p>
            <a:pPr algn="just"/>
            <a:endParaRPr lang="af-ZA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af-ZA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af-ZA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af-ZA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af-ZA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af-ZA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af-ZA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af-ZA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af-ZA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af-ZA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af-ZA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af-ZA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3079623" y="1962577"/>
            <a:ext cx="908726" cy="582080"/>
          </a:xfrm>
          <a:prstGeom prst="ellipse">
            <a:avLst/>
          </a:prstGeom>
          <a:noFill/>
          <a:ln w="38100">
            <a:solidFill>
              <a:srgbClr val="FC28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sp>
        <p:nvSpPr>
          <p:cNvPr id="7" name="Oval 6"/>
          <p:cNvSpPr/>
          <p:nvPr/>
        </p:nvSpPr>
        <p:spPr>
          <a:xfrm>
            <a:off x="1358344" y="2014691"/>
            <a:ext cx="817298" cy="477852"/>
          </a:xfrm>
          <a:prstGeom prst="ellipse">
            <a:avLst/>
          </a:prstGeom>
          <a:noFill/>
          <a:ln w="38100">
            <a:solidFill>
              <a:srgbClr val="FC28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</p:spTree>
    <p:extLst>
      <p:ext uri="{BB962C8B-B14F-4D97-AF65-F5344CB8AC3E}">
        <p14:creationId xmlns:p14="http://schemas.microsoft.com/office/powerpoint/2010/main" val="21002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8166" y="826520"/>
            <a:ext cx="6821214" cy="196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Rules-3</a:t>
            </a: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wPišÍb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mZ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Af¨vmMZ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mZ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Gi~c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Sentence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Verb </a:t>
            </a:r>
            <a:r>
              <a:rPr lang="af-ZA" sz="2000" b="1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hw` 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‘be verb’ 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‘am/is/are’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emv‡Z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earth...........(be) round</a:t>
            </a:r>
            <a:r>
              <a:rPr lang="af-Z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af-ZA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The </a:t>
            </a:r>
            <a:r>
              <a:rPr lang="af-ZA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earth is round.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1399" y="2795751"/>
            <a:ext cx="1977389" cy="1942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1849678" y="2081048"/>
            <a:ext cx="336473" cy="4099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</p:spTree>
    <p:extLst>
      <p:ext uri="{BB962C8B-B14F-4D97-AF65-F5344CB8AC3E}">
        <p14:creationId xmlns:p14="http://schemas.microsoft.com/office/powerpoint/2010/main" val="11616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971</Words>
  <Application>Microsoft Office PowerPoint</Application>
  <PresentationFormat>Custom</PresentationFormat>
  <Paragraphs>170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Segoe UI Semibold</vt:lpstr>
      <vt:lpstr>SutonnyMJ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Workstation</dc:creator>
  <cp:lastModifiedBy>Diganta</cp:lastModifiedBy>
  <cp:revision>142</cp:revision>
  <dcterms:created xsi:type="dcterms:W3CDTF">2018-05-09T06:59:11Z</dcterms:created>
  <dcterms:modified xsi:type="dcterms:W3CDTF">2020-09-16T05:53:30Z</dcterms:modified>
</cp:coreProperties>
</file>