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sldIdLst>
    <p:sldId id="273" r:id="rId2"/>
    <p:sldId id="256" r:id="rId3"/>
    <p:sldId id="260" r:id="rId4"/>
    <p:sldId id="258" r:id="rId5"/>
    <p:sldId id="261" r:id="rId6"/>
    <p:sldId id="262" r:id="rId7"/>
    <p:sldId id="263" r:id="rId8"/>
    <p:sldId id="274" r:id="rId9"/>
    <p:sldId id="275" r:id="rId10"/>
    <p:sldId id="276" r:id="rId11"/>
    <p:sldId id="270" r:id="rId12"/>
    <p:sldId id="271"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85" autoAdjust="0"/>
    <p:restoredTop sz="94660"/>
  </p:normalViewPr>
  <p:slideViewPr>
    <p:cSldViewPr snapToGrid="0">
      <p:cViewPr varScale="1">
        <p:scale>
          <a:sx n="66" d="100"/>
          <a:sy n="66" d="100"/>
        </p:scale>
        <p:origin x="126"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9C65DF0-A736-4C30-B034-C3F2547A3E0F}" type="datetimeFigureOut">
              <a:rPr lang="en-US" smtClean="0"/>
              <a:t>15-Sep-20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6679B-7FEB-41EC-898D-10090E54EFC6}" type="slidenum">
              <a:rPr lang="en-US" smtClean="0"/>
              <a:t>‹#›</a:t>
            </a:fld>
            <a:endParaRPr lang="en-US"/>
          </a:p>
        </p:txBody>
      </p:sp>
    </p:spTree>
    <p:extLst>
      <p:ext uri="{BB962C8B-B14F-4D97-AF65-F5344CB8AC3E}">
        <p14:creationId xmlns:p14="http://schemas.microsoft.com/office/powerpoint/2010/main" val="2398056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C65DF0-A736-4C30-B034-C3F2547A3E0F}" type="datetimeFigureOut">
              <a:rPr lang="en-US" smtClean="0"/>
              <a:t>15-Sep-20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6679B-7FEB-41EC-898D-10090E54EFC6}" type="slidenum">
              <a:rPr lang="en-US" smtClean="0"/>
              <a:t>‹#›</a:t>
            </a:fld>
            <a:endParaRPr lang="en-US"/>
          </a:p>
        </p:txBody>
      </p:sp>
    </p:spTree>
    <p:extLst>
      <p:ext uri="{BB962C8B-B14F-4D97-AF65-F5344CB8AC3E}">
        <p14:creationId xmlns:p14="http://schemas.microsoft.com/office/powerpoint/2010/main" val="1778582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C65DF0-A736-4C30-B034-C3F2547A3E0F}" type="datetimeFigureOut">
              <a:rPr lang="en-US" smtClean="0"/>
              <a:t>15-Sep-20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6679B-7FEB-41EC-898D-10090E54EFC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31511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C65DF0-A736-4C30-B034-C3F2547A3E0F}" type="datetimeFigureOut">
              <a:rPr lang="en-US" smtClean="0"/>
              <a:t>15-Sep-20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6679B-7FEB-41EC-898D-10090E54EFC6}" type="slidenum">
              <a:rPr lang="en-US" smtClean="0"/>
              <a:t>‹#›</a:t>
            </a:fld>
            <a:endParaRPr lang="en-US"/>
          </a:p>
        </p:txBody>
      </p:sp>
    </p:spTree>
    <p:extLst>
      <p:ext uri="{BB962C8B-B14F-4D97-AF65-F5344CB8AC3E}">
        <p14:creationId xmlns:p14="http://schemas.microsoft.com/office/powerpoint/2010/main" val="428177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C65DF0-A736-4C30-B034-C3F2547A3E0F}" type="datetimeFigureOut">
              <a:rPr lang="en-US" smtClean="0"/>
              <a:t>15-Sep-20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6679B-7FEB-41EC-898D-10090E54EFC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52092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C65DF0-A736-4C30-B034-C3F2547A3E0F}" type="datetimeFigureOut">
              <a:rPr lang="en-US" smtClean="0"/>
              <a:t>15-Sep-20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6679B-7FEB-41EC-898D-10090E54EFC6}" type="slidenum">
              <a:rPr lang="en-US" smtClean="0"/>
              <a:t>‹#›</a:t>
            </a:fld>
            <a:endParaRPr lang="en-US"/>
          </a:p>
        </p:txBody>
      </p:sp>
    </p:spTree>
    <p:extLst>
      <p:ext uri="{BB962C8B-B14F-4D97-AF65-F5344CB8AC3E}">
        <p14:creationId xmlns:p14="http://schemas.microsoft.com/office/powerpoint/2010/main" val="2899555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C65DF0-A736-4C30-B034-C3F2547A3E0F}" type="datetimeFigureOut">
              <a:rPr lang="en-US" smtClean="0"/>
              <a:t>15-Sep-20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6679B-7FEB-41EC-898D-10090E54EFC6}" type="slidenum">
              <a:rPr lang="en-US" smtClean="0"/>
              <a:t>‹#›</a:t>
            </a:fld>
            <a:endParaRPr lang="en-US"/>
          </a:p>
        </p:txBody>
      </p:sp>
    </p:spTree>
    <p:extLst>
      <p:ext uri="{BB962C8B-B14F-4D97-AF65-F5344CB8AC3E}">
        <p14:creationId xmlns:p14="http://schemas.microsoft.com/office/powerpoint/2010/main" val="1296843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C65DF0-A736-4C30-B034-C3F2547A3E0F}" type="datetimeFigureOut">
              <a:rPr lang="en-US" smtClean="0"/>
              <a:t>15-Sep-20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6679B-7FEB-41EC-898D-10090E54EFC6}" type="slidenum">
              <a:rPr lang="en-US" smtClean="0"/>
              <a:t>‹#›</a:t>
            </a:fld>
            <a:endParaRPr lang="en-US"/>
          </a:p>
        </p:txBody>
      </p:sp>
    </p:spTree>
    <p:extLst>
      <p:ext uri="{BB962C8B-B14F-4D97-AF65-F5344CB8AC3E}">
        <p14:creationId xmlns:p14="http://schemas.microsoft.com/office/powerpoint/2010/main" val="647142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C65DF0-A736-4C30-B034-C3F2547A3E0F}" type="datetimeFigureOut">
              <a:rPr lang="en-US" smtClean="0"/>
              <a:t>15-Sep-20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6679B-7FEB-41EC-898D-10090E54EFC6}" type="slidenum">
              <a:rPr lang="en-US" smtClean="0"/>
              <a:t>‹#›</a:t>
            </a:fld>
            <a:endParaRPr lang="en-US"/>
          </a:p>
        </p:txBody>
      </p:sp>
    </p:spTree>
    <p:extLst>
      <p:ext uri="{BB962C8B-B14F-4D97-AF65-F5344CB8AC3E}">
        <p14:creationId xmlns:p14="http://schemas.microsoft.com/office/powerpoint/2010/main" val="2150818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C65DF0-A736-4C30-B034-C3F2547A3E0F}" type="datetimeFigureOut">
              <a:rPr lang="en-US" smtClean="0"/>
              <a:t>15-Sep-20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6679B-7FEB-41EC-898D-10090E54EFC6}" type="slidenum">
              <a:rPr lang="en-US" smtClean="0"/>
              <a:t>‹#›</a:t>
            </a:fld>
            <a:endParaRPr lang="en-US"/>
          </a:p>
        </p:txBody>
      </p:sp>
    </p:spTree>
    <p:extLst>
      <p:ext uri="{BB962C8B-B14F-4D97-AF65-F5344CB8AC3E}">
        <p14:creationId xmlns:p14="http://schemas.microsoft.com/office/powerpoint/2010/main" val="2229709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C65DF0-A736-4C30-B034-C3F2547A3E0F}" type="datetimeFigureOut">
              <a:rPr lang="en-US" smtClean="0"/>
              <a:t>15-Sep-20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6679B-7FEB-41EC-898D-10090E54EFC6}" type="slidenum">
              <a:rPr lang="en-US" smtClean="0"/>
              <a:t>‹#›</a:t>
            </a:fld>
            <a:endParaRPr lang="en-US"/>
          </a:p>
        </p:txBody>
      </p:sp>
    </p:spTree>
    <p:extLst>
      <p:ext uri="{BB962C8B-B14F-4D97-AF65-F5344CB8AC3E}">
        <p14:creationId xmlns:p14="http://schemas.microsoft.com/office/powerpoint/2010/main" val="432873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C65DF0-A736-4C30-B034-C3F2547A3E0F}" type="datetimeFigureOut">
              <a:rPr lang="en-US" smtClean="0"/>
              <a:t>15-Sep-20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C6679B-7FEB-41EC-898D-10090E54EFC6}" type="slidenum">
              <a:rPr lang="en-US" smtClean="0"/>
              <a:t>‹#›</a:t>
            </a:fld>
            <a:endParaRPr lang="en-US"/>
          </a:p>
        </p:txBody>
      </p:sp>
    </p:spTree>
    <p:extLst>
      <p:ext uri="{BB962C8B-B14F-4D97-AF65-F5344CB8AC3E}">
        <p14:creationId xmlns:p14="http://schemas.microsoft.com/office/powerpoint/2010/main" val="1311504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C65DF0-A736-4C30-B034-C3F2547A3E0F}" type="datetimeFigureOut">
              <a:rPr lang="en-US" smtClean="0"/>
              <a:t>15-Sep-20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C6679B-7FEB-41EC-898D-10090E54EFC6}" type="slidenum">
              <a:rPr lang="en-US" smtClean="0"/>
              <a:t>‹#›</a:t>
            </a:fld>
            <a:endParaRPr lang="en-US"/>
          </a:p>
        </p:txBody>
      </p:sp>
    </p:spTree>
    <p:extLst>
      <p:ext uri="{BB962C8B-B14F-4D97-AF65-F5344CB8AC3E}">
        <p14:creationId xmlns:p14="http://schemas.microsoft.com/office/powerpoint/2010/main" val="1338747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C65DF0-A736-4C30-B034-C3F2547A3E0F}" type="datetimeFigureOut">
              <a:rPr lang="en-US" smtClean="0"/>
              <a:t>15-Sep-20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C6679B-7FEB-41EC-898D-10090E54EFC6}" type="slidenum">
              <a:rPr lang="en-US" smtClean="0"/>
              <a:t>‹#›</a:t>
            </a:fld>
            <a:endParaRPr lang="en-US"/>
          </a:p>
        </p:txBody>
      </p:sp>
    </p:spTree>
    <p:extLst>
      <p:ext uri="{BB962C8B-B14F-4D97-AF65-F5344CB8AC3E}">
        <p14:creationId xmlns:p14="http://schemas.microsoft.com/office/powerpoint/2010/main" val="4052454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C65DF0-A736-4C30-B034-C3F2547A3E0F}" type="datetimeFigureOut">
              <a:rPr lang="en-US" smtClean="0"/>
              <a:t>15-Sep-20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6679B-7FEB-41EC-898D-10090E54EFC6}" type="slidenum">
              <a:rPr lang="en-US" smtClean="0"/>
              <a:t>‹#›</a:t>
            </a:fld>
            <a:endParaRPr lang="en-US"/>
          </a:p>
        </p:txBody>
      </p:sp>
    </p:spTree>
    <p:extLst>
      <p:ext uri="{BB962C8B-B14F-4D97-AF65-F5344CB8AC3E}">
        <p14:creationId xmlns:p14="http://schemas.microsoft.com/office/powerpoint/2010/main" val="188247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C65DF0-A736-4C30-B034-C3F2547A3E0F}" type="datetimeFigureOut">
              <a:rPr lang="en-US" smtClean="0"/>
              <a:t>15-Sep-20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6679B-7FEB-41EC-898D-10090E54EFC6}" type="slidenum">
              <a:rPr lang="en-US" smtClean="0"/>
              <a:t>‹#›</a:t>
            </a:fld>
            <a:endParaRPr lang="en-US"/>
          </a:p>
        </p:txBody>
      </p:sp>
    </p:spTree>
    <p:extLst>
      <p:ext uri="{BB962C8B-B14F-4D97-AF65-F5344CB8AC3E}">
        <p14:creationId xmlns:p14="http://schemas.microsoft.com/office/powerpoint/2010/main" val="3788911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C65DF0-A736-4C30-B034-C3F2547A3E0F}" type="datetimeFigureOut">
              <a:rPr lang="en-US" smtClean="0"/>
              <a:t>15-Sep-20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EC6679B-7FEB-41EC-898D-10090E54EFC6}" type="slidenum">
              <a:rPr lang="en-US" smtClean="0"/>
              <a:t>‹#›</a:t>
            </a:fld>
            <a:endParaRPr lang="en-US"/>
          </a:p>
        </p:txBody>
      </p:sp>
    </p:spTree>
    <p:extLst>
      <p:ext uri="{BB962C8B-B14F-4D97-AF65-F5344CB8AC3E}">
        <p14:creationId xmlns:p14="http://schemas.microsoft.com/office/powerpoint/2010/main" val="263095610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5.wav"/><Relationship Id="rId1" Type="http://schemas.openxmlformats.org/officeDocument/2006/relationships/slideLayout" Target="../slideLayouts/slideLayout2.xml"/><Relationship Id="rId4" Type="http://schemas.openxmlformats.org/officeDocument/2006/relationships/audio" Target="../media/audio5.wav"/></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audio" Target="../media/audio3.wav"/></Relationships>
</file>

<file path=ppt/slides/_rels/slide1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gif"/><Relationship Id="rId9"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3.wav"/><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audio" Target="../media/audio4.wav"/></Relationships>
</file>

<file path=ppt/slides/_rels/slide7.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 Id="rId9" Type="http://schemas.openxmlformats.org/officeDocument/2006/relationships/audio" Target="../media/audio5.wav"/></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360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335628" y="177443"/>
            <a:ext cx="4095482" cy="827313"/>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a:latin typeface="NikoshBAN" panose="02000000000000000000" pitchFamily="2" charset="0"/>
                <a:cs typeface="NikoshBAN" panose="02000000000000000000" pitchFamily="2" charset="0"/>
              </a:rPr>
              <a:t>৪। কন্দাকৃতি  </a:t>
            </a:r>
            <a:r>
              <a:rPr lang="bn-BD" sz="5400" dirty="0" smtClean="0">
                <a:latin typeface="NikoshBAN" panose="02000000000000000000" pitchFamily="2" charset="0"/>
                <a:cs typeface="NikoshBAN" panose="02000000000000000000" pitchFamily="2" charset="0"/>
              </a:rPr>
              <a:t>মূল</a:t>
            </a:r>
            <a:endParaRPr lang="en-US" sz="5400"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2267059" y="2160104"/>
            <a:ext cx="5189813" cy="2308324"/>
          </a:xfrm>
          <a:prstGeom prst="rect">
            <a:avLst/>
          </a:prstGeom>
        </p:spPr>
        <p:txBody>
          <a:bodyPr wrap="square">
            <a:spAutoFit/>
          </a:bodyPr>
          <a:lstStyle/>
          <a:p>
            <a:r>
              <a:rPr lang="bn-BD" sz="3600" dirty="0">
                <a:latin typeface="NikoshBAN" panose="02000000000000000000" pitchFamily="2" charset="0"/>
                <a:cs typeface="NikoshBAN" panose="02000000000000000000" pitchFamily="2" charset="0"/>
              </a:rPr>
              <a:t>খাদ্য সঞ্চয় এর ফলে  </a:t>
            </a:r>
            <a:r>
              <a:rPr lang="bn-BD" sz="3600" dirty="0" smtClean="0">
                <a:latin typeface="NikoshBAN" panose="02000000000000000000" pitchFamily="2" charset="0"/>
                <a:cs typeface="NikoshBAN" panose="02000000000000000000" pitchFamily="2" charset="0"/>
              </a:rPr>
              <a:t>কখনো কখনো প্রধান মূলটি অনিয়মিত ভাবে মোটা হয়।  এদের নির্দিষ্ট আকার বা আকৃতি নেই। যেমন- সন্ধ্যামালতি। </a:t>
            </a:r>
            <a:endParaRPr lang="en-US" sz="36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8093" t="7071" r="14451"/>
          <a:stretch/>
        </p:blipFill>
        <p:spPr>
          <a:xfrm rot="19813363">
            <a:off x="8556527" y="3864141"/>
            <a:ext cx="2601934" cy="2308382"/>
          </a:xfrm>
          <a:prstGeom prst="rect">
            <a:avLst/>
          </a:prstGeom>
          <a:ln w="12700">
            <a:solidFill>
              <a:schemeClr val="tx1"/>
            </a:solidFill>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77595">
            <a:off x="214953" y="768043"/>
            <a:ext cx="2819400" cy="16287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218733">
            <a:off x="7889330" y="720797"/>
            <a:ext cx="2733675" cy="16668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732" y="4829577"/>
            <a:ext cx="7160653" cy="1836649"/>
          </a:xfrm>
          <a:prstGeom prst="rect">
            <a:avLst/>
          </a:prstGeom>
        </p:spPr>
      </p:pic>
    </p:spTree>
    <p:extLst>
      <p:ext uri="{BB962C8B-B14F-4D97-AF65-F5344CB8AC3E}">
        <p14:creationId xmlns:p14="http://schemas.microsoft.com/office/powerpoint/2010/main" val="293133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nodeType="clickEffect">
                                  <p:stCondLst>
                                    <p:cond delay="0"/>
                                  </p:stCondLst>
                                  <p:iterate type="lt">
                                    <p:tmPct val="50000"/>
                                  </p:iterate>
                                  <p:childTnLst>
                                    <p:set>
                                      <p:cBhvr>
                                        <p:cTn id="13" dur="1" fill="hold">
                                          <p:stCondLst>
                                            <p:cond delay="0"/>
                                          </p:stCondLst>
                                        </p:cTn>
                                        <p:tgtEl>
                                          <p:spTgt spid="4">
                                            <p:txEl>
                                              <p:pRg st="0" end="0"/>
                                            </p:txEl>
                                          </p:spTgt>
                                        </p:tgtEl>
                                        <p:attrNameLst>
                                          <p:attrName>style.visibility</p:attrName>
                                        </p:attrNameLst>
                                      </p:cBhvr>
                                      <p:to>
                                        <p:strVal val="visible"/>
                                      </p:to>
                                    </p:set>
                                    <p:set>
                                      <p:cBhvr>
                                        <p:cTn id="14" dur="455" fill="hold">
                                          <p:stCondLst>
                                            <p:cond delay="0"/>
                                          </p:stCondLst>
                                        </p:cTn>
                                        <p:tgtEl>
                                          <p:spTgt spid="4">
                                            <p:txEl>
                                              <p:pRg st="0" end="0"/>
                                            </p:txEl>
                                          </p:spTgt>
                                        </p:tgtEl>
                                        <p:attrNameLst>
                                          <p:attrName>style.rotation</p:attrName>
                                        </p:attrNameLst>
                                      </p:cBhvr>
                                      <p:to>
                                        <p:strVal val="-45.0"/>
                                      </p:to>
                                    </p:set>
                                    <p:anim calcmode="lin" valueType="num">
                                      <p:cBhvr>
                                        <p:cTn id="15" dur="455" fill="hold">
                                          <p:stCondLst>
                                            <p:cond delay="455"/>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8" presetClass="entr" presetSubtype="0" accel="50000" fill="hold" grpId="0" nodeType="clickEffect">
                                  <p:stCondLst>
                                    <p:cond delay="0"/>
                                  </p:stCondLst>
                                  <p:iterate type="lt">
                                    <p:tmPct val="50000"/>
                                  </p:iterate>
                                  <p:childTnLst>
                                    <p:set>
                                      <p:cBhvr>
                                        <p:cTn id="41" dur="1" fill="hold">
                                          <p:stCondLst>
                                            <p:cond delay="0"/>
                                          </p:stCondLst>
                                        </p:cTn>
                                        <p:tgtEl>
                                          <p:spTgt spid="5"/>
                                        </p:tgtEl>
                                        <p:attrNameLst>
                                          <p:attrName>style.visibility</p:attrName>
                                        </p:attrNameLst>
                                      </p:cBhvr>
                                      <p:to>
                                        <p:strVal val="visible"/>
                                      </p:to>
                                    </p:set>
                                    <p:set>
                                      <p:cBhvr>
                                        <p:cTn id="42" dur="455" fill="hold">
                                          <p:stCondLst>
                                            <p:cond delay="0"/>
                                          </p:stCondLst>
                                        </p:cTn>
                                        <p:tgtEl>
                                          <p:spTgt spid="5"/>
                                        </p:tgtEl>
                                        <p:attrNameLst>
                                          <p:attrName>style.rotation</p:attrName>
                                        </p:attrNameLst>
                                      </p:cBhvr>
                                      <p:to>
                                        <p:strVal val="-45.0"/>
                                      </p:to>
                                    </p:set>
                                    <p:anim calcmode="lin" valueType="num">
                                      <p:cBhvr>
                                        <p:cTn id="43"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7586C6BE-25E2-4959-922A-18B9D11866D4}"/>
              </a:ext>
            </a:extLst>
          </p:cNvPr>
          <p:cNvPicPr>
            <a:picLocks noChangeAspect="1"/>
          </p:cNvPicPr>
          <p:nvPr/>
        </p:nvPicPr>
        <p:blipFill rotWithShape="1">
          <a:blip r:embed="rId3">
            <a:extLst>
              <a:ext uri="{28A0092B-C50C-407E-A947-70E740481C1C}">
                <a14:useLocalDpi xmlns:a14="http://schemas.microsoft.com/office/drawing/2010/main" val="0"/>
              </a:ext>
            </a:extLst>
          </a:blip>
          <a:srcRect t="10029" r="253" b="10888"/>
          <a:stretch/>
        </p:blipFill>
        <p:spPr>
          <a:xfrm>
            <a:off x="175846" y="1007706"/>
            <a:ext cx="11609654" cy="5850295"/>
          </a:xfrm>
          <a:prstGeom prst="rect">
            <a:avLst/>
          </a:prstGeom>
        </p:spPr>
      </p:pic>
      <p:sp>
        <p:nvSpPr>
          <p:cNvPr id="10" name="Rectangle: Rounded Corners 72">
            <a:extLst>
              <a:ext uri="{FF2B5EF4-FFF2-40B4-BE49-F238E27FC236}">
                <a16:creationId xmlns:a16="http://schemas.microsoft.com/office/drawing/2014/main" xmlns="" id="{12561ECB-3E35-477A-867C-6A36D1ADAE7E}"/>
              </a:ext>
            </a:extLst>
          </p:cNvPr>
          <p:cNvSpPr txBox="1">
            <a:spLocks/>
          </p:cNvSpPr>
          <p:nvPr/>
        </p:nvSpPr>
        <p:spPr>
          <a:xfrm>
            <a:off x="537028" y="1"/>
            <a:ext cx="3978987" cy="1007705"/>
          </a:xfrm>
          <a:prstGeom prst="roundRect">
            <a:avLst>
              <a:gd name="adj" fmla="val 48322"/>
            </a:avLst>
          </a:prstGeom>
          <a:solidFill>
            <a:schemeClr val="accent2">
              <a:lumMod val="75000"/>
            </a:schemeClr>
          </a:solidFill>
          <a:ln w="1079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en-US" sz="7200" b="1" dirty="0" err="1">
                <a:solidFill>
                  <a:schemeClr val="bg2"/>
                </a:solidFill>
                <a:latin typeface="NikoshBAN" pitchFamily="2" charset="0"/>
                <a:cs typeface="NikoshBAN" pitchFamily="2" charset="0"/>
              </a:rPr>
              <a:t>দলীয়</a:t>
            </a:r>
            <a:r>
              <a:rPr lang="en-US" sz="7200" b="1" dirty="0">
                <a:solidFill>
                  <a:schemeClr val="bg2"/>
                </a:solidFill>
                <a:latin typeface="NikoshBAN" pitchFamily="2" charset="0"/>
                <a:cs typeface="NikoshBAN" pitchFamily="2" charset="0"/>
              </a:rPr>
              <a:t> </a:t>
            </a:r>
            <a:r>
              <a:rPr lang="en-US" sz="7200" b="1" dirty="0" err="1">
                <a:solidFill>
                  <a:schemeClr val="bg2"/>
                </a:solidFill>
                <a:latin typeface="NikoshBAN" pitchFamily="2" charset="0"/>
                <a:cs typeface="NikoshBAN" pitchFamily="2" charset="0"/>
              </a:rPr>
              <a:t>কাজ</a:t>
            </a:r>
            <a:r>
              <a:rPr lang="en-US" sz="7200" b="1" dirty="0">
                <a:solidFill>
                  <a:schemeClr val="bg2"/>
                </a:solidFill>
                <a:latin typeface="NikoshBAN" pitchFamily="2" charset="0"/>
                <a:cs typeface="NikoshBAN" pitchFamily="2" charset="0"/>
              </a:rPr>
              <a:t>  </a:t>
            </a:r>
          </a:p>
        </p:txBody>
      </p:sp>
      <p:sp>
        <p:nvSpPr>
          <p:cNvPr id="11" name="Thought Bubble: Cloud 13">
            <a:extLst>
              <a:ext uri="{FF2B5EF4-FFF2-40B4-BE49-F238E27FC236}">
                <a16:creationId xmlns:a16="http://schemas.microsoft.com/office/drawing/2014/main" xmlns="" id="{B9C6074C-99EF-49D6-95CE-C3197D0D213E}"/>
              </a:ext>
            </a:extLst>
          </p:cNvPr>
          <p:cNvSpPr/>
          <p:nvPr/>
        </p:nvSpPr>
        <p:spPr>
          <a:xfrm flipH="1">
            <a:off x="521460" y="1153950"/>
            <a:ext cx="1740877" cy="988192"/>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1905"/>
                <a:solidFill>
                  <a:srgbClr val="002060"/>
                </a:solidFill>
                <a:effectLst>
                  <a:innerShdw blurRad="69850" dist="43180" dir="5400000">
                    <a:srgbClr val="000000">
                      <a:alpha val="65000"/>
                    </a:srgbClr>
                  </a:innerShdw>
                </a:effectLst>
                <a:latin typeface="NikoshBAN" panose="02000000000000000000" pitchFamily="2" charset="0"/>
                <a:ea typeface="NSimSun" panose="02010609030101010101" pitchFamily="49" charset="-122"/>
                <a:cs typeface="NikoshBAN" panose="02000000000000000000" pitchFamily="2" charset="0"/>
              </a:rPr>
              <a:t>ক-</a:t>
            </a:r>
            <a:r>
              <a:rPr lang="en-US" sz="3200" b="1" dirty="0" err="1">
                <a:ln w="1905"/>
                <a:solidFill>
                  <a:srgbClr val="002060"/>
                </a:solidFill>
                <a:effectLst>
                  <a:innerShdw blurRad="69850" dist="43180" dir="5400000">
                    <a:srgbClr val="000000">
                      <a:alpha val="65000"/>
                    </a:srgbClr>
                  </a:innerShdw>
                </a:effectLst>
                <a:latin typeface="NikoshBAN" panose="02000000000000000000" pitchFamily="2" charset="0"/>
                <a:ea typeface="NSimSun" panose="02010609030101010101" pitchFamily="49" charset="-122"/>
                <a:cs typeface="NikoshBAN" panose="02000000000000000000" pitchFamily="2" charset="0"/>
              </a:rPr>
              <a:t>দল</a:t>
            </a:r>
            <a:endParaRPr lang="en-US" sz="3200" dirty="0">
              <a:solidFill>
                <a:srgbClr val="002060"/>
              </a:solidFill>
            </a:endParaRPr>
          </a:p>
        </p:txBody>
      </p:sp>
      <p:sp>
        <p:nvSpPr>
          <p:cNvPr id="12" name="Thought Bubble: Cloud 14">
            <a:extLst>
              <a:ext uri="{FF2B5EF4-FFF2-40B4-BE49-F238E27FC236}">
                <a16:creationId xmlns:a16="http://schemas.microsoft.com/office/drawing/2014/main" xmlns="" id="{3CBAE7E1-A9C8-45AD-AE6C-3C004D4B070A}"/>
              </a:ext>
            </a:extLst>
          </p:cNvPr>
          <p:cNvSpPr/>
          <p:nvPr/>
        </p:nvSpPr>
        <p:spPr>
          <a:xfrm>
            <a:off x="5425514" y="1153951"/>
            <a:ext cx="1740877" cy="1081018"/>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NikoshBAN" panose="02000000000000000000" pitchFamily="2" charset="0"/>
                <a:ea typeface="NSimSun" panose="02010609030101010101" pitchFamily="49" charset="-122"/>
                <a:cs typeface="NikoshBAN" panose="02000000000000000000" pitchFamily="2" charset="0"/>
              </a:rPr>
              <a:t>খ-</a:t>
            </a:r>
            <a:r>
              <a:rPr lang="en-US" sz="3600" b="1" cap="all" dirty="0" err="1">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NikoshBAN" panose="02000000000000000000" pitchFamily="2" charset="0"/>
                <a:ea typeface="NSimSun" panose="02010609030101010101" pitchFamily="49" charset="-122"/>
                <a:cs typeface="NikoshBAN" panose="02000000000000000000" pitchFamily="2" charset="0"/>
              </a:rPr>
              <a:t>দল</a:t>
            </a:r>
            <a:endParaRPr lang="en-US" sz="3600" dirty="0">
              <a:solidFill>
                <a:srgbClr val="002060"/>
              </a:solidFill>
            </a:endParaRPr>
          </a:p>
        </p:txBody>
      </p:sp>
      <p:sp>
        <p:nvSpPr>
          <p:cNvPr id="13" name="Scroll: Horizontal 15">
            <a:extLst>
              <a:ext uri="{FF2B5EF4-FFF2-40B4-BE49-F238E27FC236}">
                <a16:creationId xmlns:a16="http://schemas.microsoft.com/office/drawing/2014/main" xmlns="" id="{070545C0-4C1C-4043-BD5F-16C8AA503719}"/>
              </a:ext>
            </a:extLst>
          </p:cNvPr>
          <p:cNvSpPr/>
          <p:nvPr/>
        </p:nvSpPr>
        <p:spPr>
          <a:xfrm>
            <a:off x="340308" y="2335577"/>
            <a:ext cx="3851031" cy="3064625"/>
          </a:xfrm>
          <a:prstGeom prst="horizontalScroll">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b="1" dirty="0" smtClean="0">
                <a:solidFill>
                  <a:srgbClr val="002060"/>
                </a:solidFill>
                <a:latin typeface="NikoshBAN" pitchFamily="2" charset="0"/>
                <a:cs typeface="NikoshBAN" pitchFamily="2" charset="0"/>
              </a:rPr>
              <a:t>মুলাকৃতি  ও গাজরাকৃতি মূলের বৈশিষ্ট্য লিখ।</a:t>
            </a:r>
            <a:endParaRPr lang="en-US" sz="105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ea typeface="NSimSun" panose="02010609030101010101" pitchFamily="49" charset="-122"/>
              <a:cs typeface="NikoshBAN" panose="02000000000000000000" pitchFamily="2" charset="0"/>
            </a:endParaRPr>
          </a:p>
        </p:txBody>
      </p:sp>
      <p:sp>
        <p:nvSpPr>
          <p:cNvPr id="14" name="Scroll: Horizontal 16">
            <a:extLst>
              <a:ext uri="{FF2B5EF4-FFF2-40B4-BE49-F238E27FC236}">
                <a16:creationId xmlns:a16="http://schemas.microsoft.com/office/drawing/2014/main" xmlns="" id="{FD4DA220-D460-4CDE-9C99-155A82276C7D}"/>
              </a:ext>
            </a:extLst>
          </p:cNvPr>
          <p:cNvSpPr/>
          <p:nvPr/>
        </p:nvSpPr>
        <p:spPr>
          <a:xfrm>
            <a:off x="4274498" y="2335577"/>
            <a:ext cx="3555062" cy="3064625"/>
          </a:xfrm>
          <a:prstGeom prst="horizontalScroll">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400" b="1" dirty="0" smtClean="0">
                <a:solidFill>
                  <a:srgbClr val="002060"/>
                </a:solidFill>
                <a:latin typeface="NikoshBAN" pitchFamily="2" charset="0"/>
                <a:cs typeface="NikoshBAN" pitchFamily="2" charset="0"/>
              </a:rPr>
              <a:t>শালগমাকৃতি  </a:t>
            </a:r>
            <a:r>
              <a:rPr lang="bn-BD" sz="4400" b="1" dirty="0">
                <a:solidFill>
                  <a:srgbClr val="002060"/>
                </a:solidFill>
                <a:latin typeface="NikoshBAN" pitchFamily="2" charset="0"/>
                <a:cs typeface="NikoshBAN" pitchFamily="2" charset="0"/>
              </a:rPr>
              <a:t>ও </a:t>
            </a:r>
            <a:r>
              <a:rPr lang="bn-BD" sz="4400" b="1" dirty="0" smtClean="0">
                <a:solidFill>
                  <a:srgbClr val="002060"/>
                </a:solidFill>
                <a:latin typeface="NikoshBAN" pitchFamily="2" charset="0"/>
                <a:cs typeface="NikoshBAN" pitchFamily="2" charset="0"/>
              </a:rPr>
              <a:t>কন্দাকৃতি মূলের </a:t>
            </a:r>
            <a:r>
              <a:rPr lang="bn-BD" sz="4400" b="1" dirty="0">
                <a:solidFill>
                  <a:srgbClr val="002060"/>
                </a:solidFill>
                <a:latin typeface="NikoshBAN" pitchFamily="2" charset="0"/>
                <a:cs typeface="NikoshBAN" pitchFamily="2" charset="0"/>
              </a:rPr>
              <a:t>বৈশিষ্ট্য লিখ।</a:t>
            </a:r>
            <a:endParaRPr lang="en-US" sz="1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ea typeface="NSimSun" panose="02010609030101010101" pitchFamily="49" charset="-122"/>
              <a:cs typeface="NikoshBAN" panose="02000000000000000000" pitchFamily="2" charset="0"/>
            </a:endParaRPr>
          </a:p>
        </p:txBody>
      </p:sp>
    </p:spTree>
    <p:extLst>
      <p:ext uri="{BB962C8B-B14F-4D97-AF65-F5344CB8AC3E}">
        <p14:creationId xmlns:p14="http://schemas.microsoft.com/office/powerpoint/2010/main" val="3635698784"/>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explode.wav"/>
          </p:stSnd>
        </p:sndAc>
      </p:transition>
    </mc:Choice>
    <mc:Fallback xmlns="">
      <p:transition spd="slow">
        <p:fade/>
        <p:sndAc>
          <p:stSnd>
            <p:snd r:embed="rId4"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edge">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1000" fill="hold"/>
                                        <p:tgtEl>
                                          <p:spTgt spid="14"/>
                                        </p:tgtEl>
                                        <p:attrNameLst>
                                          <p:attrName>ppt_w</p:attrName>
                                        </p:attrNameLst>
                                      </p:cBhvr>
                                      <p:tavLst>
                                        <p:tav tm="0">
                                          <p:val>
                                            <p:fltVal val="0"/>
                                          </p:val>
                                        </p:tav>
                                        <p:tav tm="100000">
                                          <p:val>
                                            <p:strVal val="#ppt_w"/>
                                          </p:val>
                                        </p:tav>
                                      </p:tavLst>
                                    </p:anim>
                                    <p:anim calcmode="lin" valueType="num">
                                      <p:cBhvr>
                                        <p:cTn id="42" dur="1000" fill="hold"/>
                                        <p:tgtEl>
                                          <p:spTgt spid="14"/>
                                        </p:tgtEl>
                                        <p:attrNameLst>
                                          <p:attrName>ppt_h</p:attrName>
                                        </p:attrNameLst>
                                      </p:cBhvr>
                                      <p:tavLst>
                                        <p:tav tm="0">
                                          <p:val>
                                            <p:fltVal val="0"/>
                                          </p:val>
                                        </p:tav>
                                        <p:tav tm="100000">
                                          <p:val>
                                            <p:strVal val="#ppt_h"/>
                                          </p:val>
                                        </p:tav>
                                      </p:tavLst>
                                    </p:anim>
                                    <p:anim calcmode="lin" valueType="num">
                                      <p:cBhvr>
                                        <p:cTn id="43" dur="1000" fill="hold"/>
                                        <p:tgtEl>
                                          <p:spTgt spid="14"/>
                                        </p:tgtEl>
                                        <p:attrNameLst>
                                          <p:attrName>style.rotation</p:attrName>
                                        </p:attrNameLst>
                                      </p:cBhvr>
                                      <p:tavLst>
                                        <p:tav tm="0">
                                          <p:val>
                                            <p:fltVal val="90"/>
                                          </p:val>
                                        </p:tav>
                                        <p:tav tm="100000">
                                          <p:val>
                                            <p:fltVal val="0"/>
                                          </p:val>
                                        </p:tav>
                                      </p:tavLst>
                                    </p:anim>
                                    <p:animEffect transition="in" filter="fade">
                                      <p:cBhvr>
                                        <p:cTn id="4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72">
            <a:extLst>
              <a:ext uri="{FF2B5EF4-FFF2-40B4-BE49-F238E27FC236}">
                <a16:creationId xmlns:a16="http://schemas.microsoft.com/office/drawing/2014/main" xmlns="" id="{BB57D086-C391-4DD0-80C1-86EE81355B73}"/>
              </a:ext>
            </a:extLst>
          </p:cNvPr>
          <p:cNvSpPr txBox="1">
            <a:spLocks/>
          </p:cNvSpPr>
          <p:nvPr/>
        </p:nvSpPr>
        <p:spPr>
          <a:xfrm>
            <a:off x="6972327" y="1222065"/>
            <a:ext cx="4000312" cy="1064591"/>
          </a:xfrm>
          <a:prstGeom prst="roundRect">
            <a:avLst>
              <a:gd name="adj" fmla="val 48322"/>
            </a:avLst>
          </a:prstGeom>
          <a:solidFill>
            <a:schemeClr val="accent2">
              <a:lumMod val="75000"/>
            </a:schemeClr>
          </a:solidFill>
          <a:ln w="1079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en-US" sz="7200" b="1" dirty="0" err="1">
                <a:solidFill>
                  <a:schemeClr val="bg1"/>
                </a:solidFill>
                <a:latin typeface="NikoshBAN" pitchFamily="2" charset="0"/>
                <a:cs typeface="NikoshBAN" pitchFamily="2" charset="0"/>
              </a:rPr>
              <a:t>বাড়ির</a:t>
            </a:r>
            <a:r>
              <a:rPr lang="en-US" sz="7200" b="1" dirty="0">
                <a:solidFill>
                  <a:schemeClr val="bg1"/>
                </a:solidFill>
                <a:latin typeface="NikoshBAN" pitchFamily="2" charset="0"/>
                <a:cs typeface="NikoshBAN" pitchFamily="2" charset="0"/>
              </a:rPr>
              <a:t> </a:t>
            </a:r>
            <a:r>
              <a:rPr lang="en-US" sz="7200" b="1" dirty="0" err="1">
                <a:solidFill>
                  <a:schemeClr val="bg1"/>
                </a:solidFill>
                <a:latin typeface="NikoshBAN" pitchFamily="2" charset="0"/>
                <a:cs typeface="NikoshBAN" pitchFamily="2" charset="0"/>
              </a:rPr>
              <a:t>কাজ</a:t>
            </a:r>
            <a:r>
              <a:rPr lang="en-US" sz="7200" b="1" dirty="0">
                <a:solidFill>
                  <a:schemeClr val="bg1"/>
                </a:solidFill>
                <a:latin typeface="NikoshBAN" pitchFamily="2" charset="0"/>
                <a:cs typeface="NikoshBAN" pitchFamily="2" charset="0"/>
              </a:rPr>
              <a:t>  </a:t>
            </a:r>
          </a:p>
        </p:txBody>
      </p:sp>
      <p:sp>
        <p:nvSpPr>
          <p:cNvPr id="5" name="Horizontal Scroll 4"/>
          <p:cNvSpPr/>
          <p:nvPr/>
        </p:nvSpPr>
        <p:spPr>
          <a:xfrm>
            <a:off x="130630" y="3933371"/>
            <a:ext cx="11901714" cy="2844800"/>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800" dirty="0" smtClean="0">
                <a:solidFill>
                  <a:schemeClr val="tx1"/>
                </a:solidFill>
                <a:latin typeface="NikoshBAN" panose="02000000000000000000" pitchFamily="2" charset="0"/>
                <a:cs typeface="NikoshBAN" panose="02000000000000000000" pitchFamily="2" charset="0"/>
              </a:rPr>
              <a:t>বিভিন্ন ধরণের রূপান্তরিত মূলের চিহ্নিত চিত্র এঁকে  আনবে।  </a:t>
            </a:r>
            <a:endParaRPr lang="en-US" sz="4800" b="1" dirty="0">
              <a:ln w="1905"/>
              <a:solidFill>
                <a:schemeClr val="tx1"/>
              </a:solidFill>
              <a:effectLst>
                <a:innerShdw blurRad="69850" dist="43180" dir="5400000">
                  <a:srgbClr val="000000">
                    <a:alpha val="65000"/>
                  </a:srgbClr>
                </a:innerShdw>
              </a:effectLst>
              <a:latin typeface="NikoshBAN" panose="02000000000000000000" pitchFamily="2" charset="0"/>
              <a:ea typeface="NSimSun" panose="02010609030101010101" pitchFamily="49" charset="-122"/>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210" y="633895"/>
            <a:ext cx="4385525" cy="2819266"/>
          </a:xfrm>
          <a:prstGeom prst="rect">
            <a:avLst/>
          </a:prstGeom>
        </p:spPr>
      </p:pic>
    </p:spTree>
    <p:extLst>
      <p:ext uri="{BB962C8B-B14F-4D97-AF65-F5344CB8AC3E}">
        <p14:creationId xmlns:p14="http://schemas.microsoft.com/office/powerpoint/2010/main" val="1442329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wind.wav"/>
          </p:stSnd>
        </p:sndAc>
      </p:transition>
    </mc:Choice>
    <mc:Fallback xmlns="">
      <p:transition spd="slow">
        <p:fade/>
        <p:sndAc>
          <p:stSnd>
            <p:snd r:embed="rId5"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by="(-#ppt_w*2)" calcmode="lin" valueType="num">
                                      <p:cBhvr rctx="PPT">
                                        <p:cTn id="19" dur="500" autoRev="1" fill="hold">
                                          <p:stCondLst>
                                            <p:cond delay="0"/>
                                          </p:stCondLst>
                                        </p:cTn>
                                        <p:tgtEl>
                                          <p:spTgt spid="5"/>
                                        </p:tgtEl>
                                        <p:attrNameLst>
                                          <p:attrName>ppt_w</p:attrName>
                                        </p:attrNameLst>
                                      </p:cBhvr>
                                    </p:anim>
                                    <p:anim by="(#ppt_w*0.50)" calcmode="lin" valueType="num">
                                      <p:cBhvr>
                                        <p:cTn id="20" dur="500" decel="50000" autoRev="1" fill="hold">
                                          <p:stCondLst>
                                            <p:cond delay="0"/>
                                          </p:stCondLst>
                                        </p:cTn>
                                        <p:tgtEl>
                                          <p:spTgt spid="5"/>
                                        </p:tgtEl>
                                        <p:attrNameLst>
                                          <p:attrName>ppt_x</p:attrName>
                                        </p:attrNameLst>
                                      </p:cBhvr>
                                    </p:anim>
                                    <p:anim from="(-#ppt_h/2)" to="(#ppt_y)" calcmode="lin" valueType="num">
                                      <p:cBhvr>
                                        <p:cTn id="21" dur="1000" fill="hold">
                                          <p:stCondLst>
                                            <p:cond delay="0"/>
                                          </p:stCondLst>
                                        </p:cTn>
                                        <p:tgtEl>
                                          <p:spTgt spid="5"/>
                                        </p:tgtEl>
                                        <p:attrNameLst>
                                          <p:attrName>ppt_y</p:attrName>
                                        </p:attrNameLst>
                                      </p:cBhvr>
                                    </p:anim>
                                    <p:animRot by="21600000">
                                      <p:cBhvr>
                                        <p:cTn id="22"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2130" y="347729"/>
            <a:ext cx="8989453" cy="6001555"/>
          </a:xfrm>
          <a:prstGeom prst="rect">
            <a:avLst/>
          </a:prstGeom>
        </p:spPr>
      </p:pic>
    </p:spTree>
    <p:extLst>
      <p:ext uri="{BB962C8B-B14F-4D97-AF65-F5344CB8AC3E}">
        <p14:creationId xmlns:p14="http://schemas.microsoft.com/office/powerpoint/2010/main" val="1076408130"/>
      </p:ext>
    </p:extLst>
  </p:cSld>
  <p:clrMapOvr>
    <a:masterClrMapping/>
  </p:clrMapOvr>
  <mc:AlternateContent xmlns:mc="http://schemas.openxmlformats.org/markup-compatibility/2006" xmlns:p14="http://schemas.microsoft.com/office/powerpoint/2010/main">
    <mc:Choice Requires="p14">
      <p:transition spd="slow" p14:dur="800">
        <p14:flythrough/>
        <p:sndAc>
          <p:stSnd>
            <p:snd r:embed="rId2" name="applause.wav"/>
          </p:stSnd>
        </p:sndAc>
      </p:transition>
    </mc:Choice>
    <mc:Fallback xmlns="">
      <p:transition spd="slow">
        <p:fade/>
        <p:sndAc>
          <p:stSnd>
            <p:snd r:embed="rId4"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490" y="1081825"/>
            <a:ext cx="8731877" cy="4932609"/>
          </a:xfrm>
          <a:prstGeom prst="rect">
            <a:avLst/>
          </a:prstGeom>
        </p:spPr>
      </p:pic>
    </p:spTree>
    <p:extLst>
      <p:ext uri="{BB962C8B-B14F-4D97-AF65-F5344CB8AC3E}">
        <p14:creationId xmlns:p14="http://schemas.microsoft.com/office/powerpoint/2010/main" val="2752871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applause.wav"/>
          </p:stSnd>
        </p:sndAc>
      </p:transition>
    </mc:Choice>
    <mc:Fallback xmlns="">
      <p:transition spd="slow">
        <p:fade/>
        <p:sndAc>
          <p:stSnd>
            <p:snd r:embed="rId5" name="applause.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786390" y="203201"/>
            <a:ext cx="2701496" cy="957942"/>
          </a:xfrm>
          <a:prstGeom prst="roundRect">
            <a:avLst>
              <a:gd name="adj" fmla="val 50000"/>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smtClean="0">
                <a:solidFill>
                  <a:schemeClr val="tx1"/>
                </a:solidFill>
                <a:latin typeface="NikoshBAN" panose="02000000000000000000" pitchFamily="2" charset="0"/>
                <a:cs typeface="NikoshBAN" panose="02000000000000000000" pitchFamily="2" charset="0"/>
              </a:rPr>
              <a:t>পরিচিতি</a:t>
            </a:r>
            <a:endParaRPr lang="en-US" sz="5400" b="1" dirty="0">
              <a:solidFill>
                <a:schemeClr val="tx1"/>
              </a:solidFill>
              <a:latin typeface="NikoshBAN" panose="02000000000000000000" pitchFamily="2" charset="0"/>
              <a:cs typeface="NikoshBAN" panose="02000000000000000000" pitchFamily="2" charset="0"/>
            </a:endParaRPr>
          </a:p>
        </p:txBody>
      </p:sp>
      <p:sp>
        <p:nvSpPr>
          <p:cNvPr id="7" name="Horizontal Scroll 6"/>
          <p:cNvSpPr/>
          <p:nvPr/>
        </p:nvSpPr>
        <p:spPr>
          <a:xfrm>
            <a:off x="5555087" y="682172"/>
            <a:ext cx="6177568" cy="5808780"/>
          </a:xfrm>
          <a:prstGeom prst="horizontalScroll">
            <a:avLst>
              <a:gd name="adj" fmla="val 15191"/>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9767" y="1822844"/>
            <a:ext cx="1135621" cy="1349330"/>
          </a:xfrm>
          <a:prstGeom prst="rect">
            <a:avLst/>
          </a:prstGeom>
          <a:ln w="38100">
            <a:solidFill>
              <a:schemeClr val="tx1"/>
            </a:solidFill>
          </a:ln>
        </p:spPr>
      </p:pic>
      <p:sp>
        <p:nvSpPr>
          <p:cNvPr id="12" name="Right Arrow 11"/>
          <p:cNvSpPr/>
          <p:nvPr/>
        </p:nvSpPr>
        <p:spPr>
          <a:xfrm>
            <a:off x="6714116" y="3409073"/>
            <a:ext cx="2527325" cy="2043915"/>
          </a:xfrm>
          <a:prstGeom prst="rightArrow">
            <a:avLst>
              <a:gd name="adj1" fmla="val 55041"/>
              <a:gd name="adj2" fmla="val 44400"/>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rgbClr val="002060"/>
                </a:solidFill>
                <a:latin typeface="NikoshBAN" panose="02000000000000000000" pitchFamily="2" charset="0"/>
                <a:cs typeface="NikoshBAN" panose="02000000000000000000" pitchFamily="2" charset="0"/>
              </a:rPr>
              <a:t>প্রধান</a:t>
            </a:r>
            <a:r>
              <a:rPr lang="en-US" sz="3600" b="1" dirty="0">
                <a:solidFill>
                  <a:srgbClr val="002060"/>
                </a:solidFill>
                <a:latin typeface="NikoshBAN" panose="02000000000000000000" pitchFamily="2" charset="0"/>
                <a:cs typeface="NikoshBAN" panose="02000000000000000000" pitchFamily="2" charset="0"/>
              </a:rPr>
              <a:t> </a:t>
            </a:r>
            <a:r>
              <a:rPr lang="en-US" sz="3600" b="1" dirty="0" smtClean="0">
                <a:solidFill>
                  <a:srgbClr val="002060"/>
                </a:solidFill>
                <a:latin typeface="NikoshBAN" panose="02000000000000000000" pitchFamily="2" charset="0"/>
                <a:cs typeface="NikoshBAN" panose="02000000000000000000" pitchFamily="2" charset="0"/>
              </a:rPr>
              <a:t>ম</a:t>
            </a:r>
            <a:r>
              <a:rPr lang="bn-BD" sz="3600" b="1" dirty="0">
                <a:solidFill>
                  <a:srgbClr val="002060"/>
                </a:solidFill>
                <a:latin typeface="NikoshBAN" panose="02000000000000000000" pitchFamily="2" charset="0"/>
                <a:cs typeface="NikoshBAN" panose="02000000000000000000" pitchFamily="2" charset="0"/>
              </a:rPr>
              <a:t>ূ</a:t>
            </a:r>
            <a:r>
              <a:rPr lang="en-US" sz="3600" b="1" dirty="0" err="1" smtClean="0">
                <a:solidFill>
                  <a:srgbClr val="002060"/>
                </a:solidFill>
                <a:latin typeface="NikoshBAN" panose="02000000000000000000" pitchFamily="2" charset="0"/>
                <a:cs typeface="NikoshBAN" panose="02000000000000000000" pitchFamily="2" charset="0"/>
              </a:rPr>
              <a:t>লের</a:t>
            </a:r>
            <a:r>
              <a:rPr lang="en-US" sz="3600" b="1" dirty="0" smtClean="0">
                <a:solidFill>
                  <a:srgbClr val="002060"/>
                </a:solidFill>
                <a:latin typeface="NikoshBAN" panose="02000000000000000000" pitchFamily="2" charset="0"/>
                <a:cs typeface="NikoshBAN" panose="02000000000000000000" pitchFamily="2" charset="0"/>
              </a:rPr>
              <a:t> </a:t>
            </a:r>
            <a:r>
              <a:rPr lang="bn-BD"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রূপান্তর</a:t>
            </a:r>
            <a:r>
              <a:rPr lang="en-US" sz="3600" b="1" dirty="0" smtClean="0">
                <a:solidFill>
                  <a:srgbClr val="002060"/>
                </a:solidFill>
                <a:latin typeface="NikoshBAN" panose="02000000000000000000" pitchFamily="2" charset="0"/>
                <a:cs typeface="NikoshBAN" panose="02000000000000000000" pitchFamily="2" charset="0"/>
              </a:rPr>
              <a:t> </a:t>
            </a:r>
            <a:endParaRPr lang="en-US" sz="3600" b="1" dirty="0">
              <a:solidFill>
                <a:srgbClr val="002060"/>
              </a:solidFill>
              <a:latin typeface="NikoshBAN" panose="02000000000000000000" pitchFamily="2" charset="0"/>
              <a:cs typeface="NikoshBAN" panose="02000000000000000000" pitchFamily="2" charset="0"/>
            </a:endParaRPr>
          </a:p>
        </p:txBody>
      </p:sp>
      <p:sp>
        <p:nvSpPr>
          <p:cNvPr id="2" name="Rectangle 1"/>
          <p:cNvSpPr/>
          <p:nvPr/>
        </p:nvSpPr>
        <p:spPr>
          <a:xfrm>
            <a:off x="9134540" y="1700011"/>
            <a:ext cx="2173111" cy="1472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solidFill>
                  <a:schemeClr val="tx1"/>
                </a:solidFill>
                <a:latin typeface="NikoshBAN" panose="02000000000000000000" pitchFamily="2" charset="0"/>
                <a:cs typeface="NikoshBAN" panose="02000000000000000000" pitchFamily="2" charset="0"/>
              </a:rPr>
              <a:t>সপ্তম শ্রেণি</a:t>
            </a:r>
          </a:p>
          <a:p>
            <a:pPr algn="ctr"/>
            <a:r>
              <a:rPr lang="bn-BD" sz="3200" b="1" dirty="0" smtClean="0">
                <a:solidFill>
                  <a:schemeClr val="tx1"/>
                </a:solidFill>
                <a:latin typeface="NikoshBAN" panose="02000000000000000000" pitchFamily="2" charset="0"/>
                <a:cs typeface="NikoshBAN" panose="02000000000000000000" pitchFamily="2" charset="0"/>
              </a:rPr>
              <a:t> </a:t>
            </a:r>
            <a:r>
              <a:rPr lang="bn-BD" sz="3200" b="1" dirty="0" smtClean="0">
                <a:solidFill>
                  <a:srgbClr val="002060"/>
                </a:solidFill>
                <a:latin typeface="NikoshBAN" panose="02000000000000000000" pitchFamily="2" charset="0"/>
                <a:cs typeface="NikoshBAN" panose="02000000000000000000" pitchFamily="2" charset="0"/>
              </a:rPr>
              <a:t>বিজ্ঞান</a:t>
            </a:r>
          </a:p>
          <a:p>
            <a:pPr algn="ctr"/>
            <a:r>
              <a:rPr lang="en-US" sz="3200" b="1" dirty="0" err="1" smtClean="0">
                <a:solidFill>
                  <a:schemeClr val="tx1"/>
                </a:solidFill>
                <a:latin typeface="NikoshBAN" panose="02000000000000000000" pitchFamily="2" charset="0"/>
                <a:cs typeface="NikoshBAN" panose="02000000000000000000" pitchFamily="2" charset="0"/>
              </a:rPr>
              <a:t>তৃতীয়</a:t>
            </a:r>
            <a:r>
              <a:rPr lang="en-US" sz="3200" b="1" dirty="0" smtClean="0">
                <a:solidFill>
                  <a:schemeClr val="tx1"/>
                </a:solidFill>
                <a:latin typeface="NikoshBAN" panose="02000000000000000000" pitchFamily="2" charset="0"/>
                <a:cs typeface="NikoshBAN" panose="02000000000000000000" pitchFamily="2" charset="0"/>
              </a:rPr>
              <a:t> </a:t>
            </a:r>
            <a:r>
              <a:rPr lang="bn-BD" sz="3200" b="1" dirty="0" smtClean="0">
                <a:solidFill>
                  <a:schemeClr val="tx1"/>
                </a:solidFill>
                <a:latin typeface="NikoshBAN" panose="02000000000000000000" pitchFamily="2" charset="0"/>
                <a:cs typeface="NikoshBAN" panose="02000000000000000000" pitchFamily="2" charset="0"/>
              </a:rPr>
              <a:t>অধ্যায় </a:t>
            </a:r>
            <a:endParaRPr lang="en-US" sz="3200" b="1" dirty="0">
              <a:solidFill>
                <a:srgbClr val="FF0000"/>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5886" y="3331801"/>
            <a:ext cx="1971765" cy="219846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425" y="1480457"/>
            <a:ext cx="5387662" cy="5167086"/>
          </a:xfrm>
          <a:prstGeom prst="rect">
            <a:avLst/>
          </a:prstGeom>
        </p:spPr>
      </p:pic>
      <p:pic>
        <p:nvPicPr>
          <p:cNvPr id="14" name="Picture 13"/>
          <p:cNvPicPr>
            <a:picLocks noChangeAspect="1"/>
          </p:cNvPicPr>
          <p:nvPr/>
        </p:nvPicPr>
        <p:blipFill>
          <a:blip r:embed="rId6"/>
          <a:stretch>
            <a:fillRect/>
          </a:stretch>
        </p:blipFill>
        <p:spPr>
          <a:xfrm>
            <a:off x="267450" y="1678035"/>
            <a:ext cx="2436102" cy="4812917"/>
          </a:xfrm>
          <a:prstGeom prst="rect">
            <a:avLst/>
          </a:prstGeom>
          <a:solidFill>
            <a:schemeClr val="accent1"/>
          </a:solidFill>
          <a:ln w="38100">
            <a:noFill/>
          </a:ln>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28555" y="2839828"/>
            <a:ext cx="2001528" cy="2656115"/>
          </a:xfrm>
          <a:prstGeom prst="ellipse">
            <a:avLst/>
          </a:prstGeom>
          <a:ln>
            <a:noFill/>
          </a:ln>
          <a:effectLst>
            <a:softEdge rad="112500"/>
          </a:effectLst>
        </p:spPr>
      </p:pic>
    </p:spTree>
    <p:extLst>
      <p:ext uri="{BB962C8B-B14F-4D97-AF65-F5344CB8AC3E}">
        <p14:creationId xmlns:p14="http://schemas.microsoft.com/office/powerpoint/2010/main" val="2910718148"/>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push.wav"/>
          </p:stSnd>
        </p:sndAc>
      </p:transition>
    </mc:Choice>
    <mc:Fallback xmlns="">
      <p:transition spd="slow">
        <p:fade/>
        <p:sndAc>
          <p:stSnd>
            <p:snd r:embed="rId9"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nodeType="clickEffect">
                                  <p:stCondLst>
                                    <p:cond delay="0"/>
                                  </p:stCondLst>
                                  <p:iterate type="lt">
                                    <p:tmPct val="50000"/>
                                  </p:iterate>
                                  <p:childTnLst>
                                    <p:set>
                                      <p:cBhvr>
                                        <p:cTn id="13" dur="1" fill="hold">
                                          <p:stCondLst>
                                            <p:cond delay="0"/>
                                          </p:stCondLst>
                                        </p:cTn>
                                        <p:tgtEl>
                                          <p:spTgt spid="5">
                                            <p:txEl>
                                              <p:pRg st="0" end="0"/>
                                            </p:txEl>
                                          </p:spTgt>
                                        </p:tgtEl>
                                        <p:attrNameLst>
                                          <p:attrName>style.visibility</p:attrName>
                                        </p:attrNameLst>
                                      </p:cBhvr>
                                      <p:to>
                                        <p:strVal val="visible"/>
                                      </p:to>
                                    </p:set>
                                    <p:set>
                                      <p:cBhvr>
                                        <p:cTn id="14" dur="455" fill="hold">
                                          <p:stCondLst>
                                            <p:cond delay="0"/>
                                          </p:stCondLst>
                                        </p:cTn>
                                        <p:tgtEl>
                                          <p:spTgt spid="5">
                                            <p:txEl>
                                              <p:pRg st="0" end="0"/>
                                            </p:txEl>
                                          </p:spTgt>
                                        </p:tgtEl>
                                        <p:attrNameLst>
                                          <p:attrName>style.rotation</p:attrName>
                                        </p:attrNameLst>
                                      </p:cBhvr>
                                      <p:to>
                                        <p:strVal val="-45.0"/>
                                      </p:to>
                                    </p:set>
                                    <p:anim calcmode="lin" valueType="num">
                                      <p:cBhvr>
                                        <p:cTn id="15" dur="455" fill="hold">
                                          <p:stCondLst>
                                            <p:cond delay="455"/>
                                          </p:stCondLst>
                                        </p:cTn>
                                        <p:tgtEl>
                                          <p:spTgt spid="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5">
                                            <p:txEl>
                                              <p:pRg st="0" end="0"/>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5">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80">
                                          <p:stCondLst>
                                            <p:cond delay="0"/>
                                          </p:stCondLst>
                                        </p:cTn>
                                        <p:tgtEl>
                                          <p:spTgt spid="6"/>
                                        </p:tgtEl>
                                      </p:cBhvr>
                                    </p:animEffect>
                                    <p:anim calcmode="lin" valueType="num">
                                      <p:cBhvr>
                                        <p:cTn id="3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gtEl>
                                      </p:cBhvr>
                                      <p:to x="100000" y="60000"/>
                                    </p:animScale>
                                    <p:animScale>
                                      <p:cBhvr>
                                        <p:cTn id="37" dur="166" decel="50000">
                                          <p:stCondLst>
                                            <p:cond delay="676"/>
                                          </p:stCondLst>
                                        </p:cTn>
                                        <p:tgtEl>
                                          <p:spTgt spid="6"/>
                                        </p:tgtEl>
                                      </p:cBhvr>
                                      <p:to x="100000" y="100000"/>
                                    </p:animScale>
                                    <p:animScale>
                                      <p:cBhvr>
                                        <p:cTn id="38" dur="26">
                                          <p:stCondLst>
                                            <p:cond delay="1312"/>
                                          </p:stCondLst>
                                        </p:cTn>
                                        <p:tgtEl>
                                          <p:spTgt spid="6"/>
                                        </p:tgtEl>
                                      </p:cBhvr>
                                      <p:to x="100000" y="80000"/>
                                    </p:animScale>
                                    <p:animScale>
                                      <p:cBhvr>
                                        <p:cTn id="39" dur="166" decel="50000">
                                          <p:stCondLst>
                                            <p:cond delay="1338"/>
                                          </p:stCondLst>
                                        </p:cTn>
                                        <p:tgtEl>
                                          <p:spTgt spid="6"/>
                                        </p:tgtEl>
                                      </p:cBhvr>
                                      <p:to x="100000" y="100000"/>
                                    </p:animScale>
                                    <p:animScale>
                                      <p:cBhvr>
                                        <p:cTn id="40" dur="26">
                                          <p:stCondLst>
                                            <p:cond delay="1642"/>
                                          </p:stCondLst>
                                        </p:cTn>
                                        <p:tgtEl>
                                          <p:spTgt spid="6"/>
                                        </p:tgtEl>
                                      </p:cBhvr>
                                      <p:to x="100000" y="90000"/>
                                    </p:animScale>
                                    <p:animScale>
                                      <p:cBhvr>
                                        <p:cTn id="41" dur="166" decel="50000">
                                          <p:stCondLst>
                                            <p:cond delay="1668"/>
                                          </p:stCondLst>
                                        </p:cTn>
                                        <p:tgtEl>
                                          <p:spTgt spid="6"/>
                                        </p:tgtEl>
                                      </p:cBhvr>
                                      <p:to x="100000" y="100000"/>
                                    </p:animScale>
                                    <p:animScale>
                                      <p:cBhvr>
                                        <p:cTn id="42" dur="26">
                                          <p:stCondLst>
                                            <p:cond delay="1808"/>
                                          </p:stCondLst>
                                        </p:cTn>
                                        <p:tgtEl>
                                          <p:spTgt spid="6"/>
                                        </p:tgtEl>
                                      </p:cBhvr>
                                      <p:to x="100000" y="95000"/>
                                    </p:animScale>
                                    <p:animScale>
                                      <p:cBhvr>
                                        <p:cTn id="43" dur="166" decel="50000">
                                          <p:stCondLst>
                                            <p:cond delay="1834"/>
                                          </p:stCondLst>
                                        </p:cTn>
                                        <p:tgtEl>
                                          <p:spTgt spid="6"/>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diamond(in)">
                                      <p:cBhvr>
                                        <p:cTn id="55" dur="20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heel(1)">
                                      <p:cBhvr>
                                        <p:cTn id="60" dur="20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barn(inVertical)">
                                      <p:cBhvr>
                                        <p:cTn id="65" dur="500"/>
                                        <p:tgtEl>
                                          <p:spTgt spid="3"/>
                                        </p:tgtEl>
                                      </p:cBhvr>
                                    </p:animEffect>
                                  </p:childTnLst>
                                </p:cTn>
                              </p:par>
                            </p:childTnLst>
                          </p:cTn>
                        </p:par>
                      </p:childTnLst>
                    </p:cTn>
                  </p:par>
                  <p:par>
                    <p:cTn id="66" fill="hold">
                      <p:stCondLst>
                        <p:cond delay="indefinite"/>
                      </p:stCondLst>
                      <p:childTnLst>
                        <p:par>
                          <p:cTn id="67" fill="hold">
                            <p:stCondLst>
                              <p:cond delay="0"/>
                            </p:stCondLst>
                            <p:childTnLst>
                              <p:par>
                                <p:cTn id="68" presetID="56" presetClass="entr" presetSubtype="0" fill="hold" grpId="0" nodeType="clickEffect">
                                  <p:stCondLst>
                                    <p:cond delay="0"/>
                                  </p:stCondLst>
                                  <p:iterate type="lt">
                                    <p:tmPct val="10000"/>
                                  </p:iterate>
                                  <p:childTnLst>
                                    <p:set>
                                      <p:cBhvr>
                                        <p:cTn id="69" dur="1" fill="hold">
                                          <p:stCondLst>
                                            <p:cond delay="0"/>
                                          </p:stCondLst>
                                        </p:cTn>
                                        <p:tgtEl>
                                          <p:spTgt spid="2"/>
                                        </p:tgtEl>
                                        <p:attrNameLst>
                                          <p:attrName>style.visibility</p:attrName>
                                        </p:attrNameLst>
                                      </p:cBhvr>
                                      <p:to>
                                        <p:strVal val="visible"/>
                                      </p:to>
                                    </p:set>
                                    <p:anim by="(-#ppt_w*2)" calcmode="lin" valueType="num">
                                      <p:cBhvr rctx="PPT">
                                        <p:cTn id="70" dur="500" autoRev="1" fill="hold">
                                          <p:stCondLst>
                                            <p:cond delay="0"/>
                                          </p:stCondLst>
                                        </p:cTn>
                                        <p:tgtEl>
                                          <p:spTgt spid="2"/>
                                        </p:tgtEl>
                                        <p:attrNameLst>
                                          <p:attrName>ppt_w</p:attrName>
                                        </p:attrNameLst>
                                      </p:cBhvr>
                                    </p:anim>
                                    <p:anim by="(#ppt_w*0.50)" calcmode="lin" valueType="num">
                                      <p:cBhvr>
                                        <p:cTn id="71" dur="500" decel="50000" autoRev="1" fill="hold">
                                          <p:stCondLst>
                                            <p:cond delay="0"/>
                                          </p:stCondLst>
                                        </p:cTn>
                                        <p:tgtEl>
                                          <p:spTgt spid="2"/>
                                        </p:tgtEl>
                                        <p:attrNameLst>
                                          <p:attrName>ppt_x</p:attrName>
                                        </p:attrNameLst>
                                      </p:cBhvr>
                                    </p:anim>
                                    <p:anim from="(-#ppt_h/2)" to="(#ppt_y)" calcmode="lin" valueType="num">
                                      <p:cBhvr>
                                        <p:cTn id="72" dur="1000" fill="hold">
                                          <p:stCondLst>
                                            <p:cond delay="0"/>
                                          </p:stCondLst>
                                        </p:cTn>
                                        <p:tgtEl>
                                          <p:spTgt spid="2"/>
                                        </p:tgtEl>
                                        <p:attrNameLst>
                                          <p:attrName>ppt_y</p:attrName>
                                        </p:attrNameLst>
                                      </p:cBhvr>
                                    </p:anim>
                                    <p:animRot by="21600000">
                                      <p:cBhvr>
                                        <p:cTn id="73" dur="1000" fill="hold">
                                          <p:stCondLst>
                                            <p:cond delay="0"/>
                                          </p:stCondLst>
                                        </p:cTn>
                                        <p:tgtEl>
                                          <p:spTgt spid="2"/>
                                        </p:tgtEl>
                                        <p:attrNameLst>
                                          <p:attrName>r</p:attrName>
                                        </p:attrNameLst>
                                      </p:cBhvr>
                                    </p:animRot>
                                  </p:childTnLst>
                                </p:cTn>
                              </p:par>
                            </p:childTnLst>
                          </p:cTn>
                        </p:par>
                      </p:childTnLst>
                    </p:cTn>
                  </p:par>
                  <p:par>
                    <p:cTn id="74" fill="hold">
                      <p:stCondLst>
                        <p:cond delay="indefinite"/>
                      </p:stCondLst>
                      <p:childTnLst>
                        <p:par>
                          <p:cTn id="75" fill="hold">
                            <p:stCondLst>
                              <p:cond delay="0"/>
                            </p:stCondLst>
                            <p:childTnLst>
                              <p:par>
                                <p:cTn id="76" presetID="49" presetClass="entr" presetSubtype="0" decel="100000" fill="hold" grpId="0" nodeType="click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p:cTn id="78" dur="500" fill="hold"/>
                                        <p:tgtEl>
                                          <p:spTgt spid="12"/>
                                        </p:tgtEl>
                                        <p:attrNameLst>
                                          <p:attrName>ppt_w</p:attrName>
                                        </p:attrNameLst>
                                      </p:cBhvr>
                                      <p:tavLst>
                                        <p:tav tm="0">
                                          <p:val>
                                            <p:fltVal val="0"/>
                                          </p:val>
                                        </p:tav>
                                        <p:tav tm="100000">
                                          <p:val>
                                            <p:strVal val="#ppt_w"/>
                                          </p:val>
                                        </p:tav>
                                      </p:tavLst>
                                    </p:anim>
                                    <p:anim calcmode="lin" valueType="num">
                                      <p:cBhvr>
                                        <p:cTn id="79" dur="500" fill="hold"/>
                                        <p:tgtEl>
                                          <p:spTgt spid="12"/>
                                        </p:tgtEl>
                                        <p:attrNameLst>
                                          <p:attrName>ppt_h</p:attrName>
                                        </p:attrNameLst>
                                      </p:cBhvr>
                                      <p:tavLst>
                                        <p:tav tm="0">
                                          <p:val>
                                            <p:fltVal val="0"/>
                                          </p:val>
                                        </p:tav>
                                        <p:tav tm="100000">
                                          <p:val>
                                            <p:strVal val="#ppt_h"/>
                                          </p:val>
                                        </p:tav>
                                      </p:tavLst>
                                    </p:anim>
                                    <p:anim calcmode="lin" valueType="num">
                                      <p:cBhvr>
                                        <p:cTn id="80" dur="500" fill="hold"/>
                                        <p:tgtEl>
                                          <p:spTgt spid="12"/>
                                        </p:tgtEl>
                                        <p:attrNameLst>
                                          <p:attrName>style.rotation</p:attrName>
                                        </p:attrNameLst>
                                      </p:cBhvr>
                                      <p:tavLst>
                                        <p:tav tm="0">
                                          <p:val>
                                            <p:fltVal val="360"/>
                                          </p:val>
                                        </p:tav>
                                        <p:tav tm="100000">
                                          <p:val>
                                            <p:fltVal val="0"/>
                                          </p:val>
                                        </p:tav>
                                      </p:tavLst>
                                    </p:anim>
                                    <p:animEffect transition="in" filter="fade">
                                      <p:cBhvr>
                                        <p:cTn id="81" dur="500"/>
                                        <p:tgtEl>
                                          <p:spTgt spid="12"/>
                                        </p:tgtEl>
                                      </p:cBhvr>
                                    </p:animEffect>
                                  </p:childTnLst>
                                </p:cTn>
                              </p:par>
                            </p:childTnLst>
                          </p:cTn>
                        </p:par>
                      </p:childTnLst>
                    </p:cTn>
                  </p:par>
                  <p:par>
                    <p:cTn id="82" fill="hold">
                      <p:stCondLst>
                        <p:cond delay="indefinite"/>
                      </p:stCondLst>
                      <p:childTnLst>
                        <p:par>
                          <p:cTn id="83" fill="hold">
                            <p:stCondLst>
                              <p:cond delay="0"/>
                            </p:stCondLst>
                            <p:childTnLst>
                              <p:par>
                                <p:cTn id="84" presetID="38" presetClass="entr" presetSubtype="0" accel="50000" fill="hold" nodeType="clickEffect">
                                  <p:stCondLst>
                                    <p:cond delay="0"/>
                                  </p:stCondLst>
                                  <p:iterate type="lt">
                                    <p:tmPct val="50000"/>
                                  </p:iterate>
                                  <p:childTnLst>
                                    <p:set>
                                      <p:cBhvr>
                                        <p:cTn id="85" dur="1" fill="hold">
                                          <p:stCondLst>
                                            <p:cond delay="0"/>
                                          </p:stCondLst>
                                        </p:cTn>
                                        <p:tgtEl>
                                          <p:spTgt spid="12">
                                            <p:txEl>
                                              <p:pRg st="0" end="0"/>
                                            </p:txEl>
                                          </p:spTgt>
                                        </p:tgtEl>
                                        <p:attrNameLst>
                                          <p:attrName>style.visibility</p:attrName>
                                        </p:attrNameLst>
                                      </p:cBhvr>
                                      <p:to>
                                        <p:strVal val="visible"/>
                                      </p:to>
                                    </p:set>
                                    <p:set>
                                      <p:cBhvr>
                                        <p:cTn id="86" dur="455" fill="hold">
                                          <p:stCondLst>
                                            <p:cond delay="0"/>
                                          </p:stCondLst>
                                        </p:cTn>
                                        <p:tgtEl>
                                          <p:spTgt spid="12">
                                            <p:txEl>
                                              <p:pRg st="0" end="0"/>
                                            </p:txEl>
                                          </p:spTgt>
                                        </p:tgtEl>
                                        <p:attrNameLst>
                                          <p:attrName>style.rotation</p:attrName>
                                        </p:attrNameLst>
                                      </p:cBhvr>
                                      <p:to>
                                        <p:strVal val="-45.0"/>
                                      </p:to>
                                    </p:set>
                                    <p:anim calcmode="lin" valueType="num">
                                      <p:cBhvr>
                                        <p:cTn id="87" dur="455" fill="hold">
                                          <p:stCondLst>
                                            <p:cond delay="455"/>
                                          </p:stCondLst>
                                        </p:cTn>
                                        <p:tgtEl>
                                          <p:spTgt spid="1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88" dur="455" fill="hold">
                                          <p:stCondLst>
                                            <p:cond delay="0"/>
                                          </p:stCondLst>
                                        </p:cTn>
                                        <p:tgtEl>
                                          <p:spTgt spid="12">
                                            <p:txEl>
                                              <p:pRg st="0" end="0"/>
                                            </p:txEl>
                                          </p:spTgt>
                                        </p:tgtEl>
                                        <p:attrNameLst>
                                          <p:attrName>ppt_y</p:attrName>
                                        </p:attrNameLst>
                                      </p:cBhvr>
                                      <p:tavLst>
                                        <p:tav tm="0">
                                          <p:val>
                                            <p:strVal val="#ppt_y-1"/>
                                          </p:val>
                                        </p:tav>
                                        <p:tav tm="100000">
                                          <p:val>
                                            <p:strVal val="#ppt_y-(0.354*#ppt_w-0.172*#ppt_h)"/>
                                          </p:val>
                                        </p:tav>
                                      </p:tavLst>
                                    </p:anim>
                                    <p:anim calcmode="lin" valueType="num">
                                      <p:cBhvr>
                                        <p:cTn id="89" dur="156" decel="50000" autoRev="1" fill="hold">
                                          <p:stCondLst>
                                            <p:cond delay="455"/>
                                          </p:stCondLst>
                                        </p:cTn>
                                        <p:tgtEl>
                                          <p:spTgt spid="1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90" dur="136" fill="hold">
                                          <p:stCondLst>
                                            <p:cond delay="864"/>
                                          </p:stCondLst>
                                        </p:cTn>
                                        <p:tgtEl>
                                          <p:spTgt spid="12">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2"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3487" y="642800"/>
            <a:ext cx="6130344" cy="769441"/>
          </a:xfrm>
          <a:prstGeom prst="rect">
            <a:avLst/>
          </a:prstGeom>
        </p:spPr>
        <p:txBody>
          <a:bodyPr wrap="square">
            <a:spAutoFit/>
          </a:bodyPr>
          <a:lstStyle/>
          <a:p>
            <a:pPr algn="ctr"/>
            <a:r>
              <a:rPr lang="bn-BD" sz="4400" b="1" i="1" dirty="0" smtClean="0">
                <a:solidFill>
                  <a:schemeClr val="accent2">
                    <a:lumMod val="50000"/>
                  </a:schemeClr>
                </a:solidFill>
                <a:latin typeface="NikoshBAN" panose="02000000000000000000" pitchFamily="2" charset="0"/>
                <a:cs typeface="NikoshBAN" panose="02000000000000000000" pitchFamily="2" charset="0"/>
              </a:rPr>
              <a:t>এই পাঠ শেষে শিক্ষার্থীরা ..........</a:t>
            </a:r>
            <a:r>
              <a:rPr lang="en-US" sz="4400" b="1" i="1" dirty="0" smtClean="0">
                <a:solidFill>
                  <a:schemeClr val="accent2">
                    <a:lumMod val="50000"/>
                  </a:schemeClr>
                </a:solidFill>
                <a:latin typeface="NikoshBAN" panose="02000000000000000000" pitchFamily="2" charset="0"/>
                <a:cs typeface="NikoshBAN" panose="02000000000000000000" pitchFamily="2" charset="0"/>
              </a:rPr>
              <a:t> </a:t>
            </a:r>
            <a:endParaRPr lang="bn-BD" sz="4400" b="1" i="1" dirty="0">
              <a:solidFill>
                <a:schemeClr val="accent2">
                  <a:lumMod val="50000"/>
                </a:schemeClr>
              </a:solidFill>
              <a:latin typeface="NikoshBAN" panose="02000000000000000000" pitchFamily="2" charset="0"/>
              <a:cs typeface="NikoshBAN" panose="02000000000000000000" pitchFamily="2" charset="0"/>
            </a:endParaRPr>
          </a:p>
        </p:txBody>
      </p:sp>
      <p:sp>
        <p:nvSpPr>
          <p:cNvPr id="14" name="Curved Right Arrow 13"/>
          <p:cNvSpPr/>
          <p:nvPr/>
        </p:nvSpPr>
        <p:spPr>
          <a:xfrm>
            <a:off x="459505" y="1557201"/>
            <a:ext cx="585299" cy="769441"/>
          </a:xfrm>
          <a:prstGeom prst="curved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Right Arrow 15"/>
          <p:cNvSpPr/>
          <p:nvPr/>
        </p:nvSpPr>
        <p:spPr>
          <a:xfrm>
            <a:off x="459505" y="2600391"/>
            <a:ext cx="585299" cy="769441"/>
          </a:xfrm>
          <a:prstGeom prst="curved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urved Right Arrow 17"/>
          <p:cNvSpPr/>
          <p:nvPr/>
        </p:nvSpPr>
        <p:spPr>
          <a:xfrm>
            <a:off x="459504" y="4826792"/>
            <a:ext cx="585299" cy="769441"/>
          </a:xfrm>
          <a:prstGeom prst="curved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urved Right Arrow 18"/>
          <p:cNvSpPr/>
          <p:nvPr/>
        </p:nvSpPr>
        <p:spPr>
          <a:xfrm>
            <a:off x="459505" y="3770721"/>
            <a:ext cx="585299" cy="769441"/>
          </a:xfrm>
          <a:prstGeom prst="curved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9"/>
          <p:cNvSpPr/>
          <p:nvPr/>
        </p:nvSpPr>
        <p:spPr>
          <a:xfrm>
            <a:off x="1336954" y="1833677"/>
            <a:ext cx="6495689" cy="646331"/>
          </a:xfrm>
          <a:prstGeom prst="rect">
            <a:avLst/>
          </a:prstGeom>
        </p:spPr>
        <p:txBody>
          <a:bodyPr wrap="none">
            <a:spAutoFit/>
          </a:bodyPr>
          <a:lstStyle/>
          <a:p>
            <a:r>
              <a:rPr lang="bn-BD" sz="3600" b="1" dirty="0" smtClean="0">
                <a:latin typeface="NikoshBAN" panose="02000000000000000000" pitchFamily="2" charset="0"/>
                <a:cs typeface="NikoshBAN" panose="02000000000000000000" pitchFamily="2" charset="0"/>
              </a:rPr>
              <a:t>রূপান্তরিত </a:t>
            </a:r>
            <a:r>
              <a:rPr lang="bn-BD" sz="3600" b="1" dirty="0">
                <a:latin typeface="NikoshBAN" panose="02000000000000000000" pitchFamily="2" charset="0"/>
                <a:cs typeface="NikoshBAN" panose="02000000000000000000" pitchFamily="2" charset="0"/>
              </a:rPr>
              <a:t>মূলের গঠন </a:t>
            </a:r>
            <a:r>
              <a:rPr lang="bn-BD" sz="3600" b="1" dirty="0" smtClean="0">
                <a:latin typeface="NikoshBAN" panose="02000000000000000000" pitchFamily="2" charset="0"/>
                <a:cs typeface="NikoshBAN" panose="02000000000000000000" pitchFamily="2" charset="0"/>
              </a:rPr>
              <a:t>ব্যাখ্যা করতে পারবে।  </a:t>
            </a:r>
            <a:endParaRPr lang="en-US" sz="3600" dirty="0"/>
          </a:p>
        </p:txBody>
      </p:sp>
      <p:sp>
        <p:nvSpPr>
          <p:cNvPr id="21" name="Rectangle 20"/>
          <p:cNvSpPr/>
          <p:nvPr/>
        </p:nvSpPr>
        <p:spPr>
          <a:xfrm>
            <a:off x="1314512" y="2899774"/>
            <a:ext cx="6463629" cy="646331"/>
          </a:xfrm>
          <a:prstGeom prst="rect">
            <a:avLst/>
          </a:prstGeom>
        </p:spPr>
        <p:txBody>
          <a:bodyPr wrap="none">
            <a:spAutoFit/>
          </a:bodyPr>
          <a:lstStyle/>
          <a:p>
            <a:r>
              <a:rPr lang="bn-BD" sz="3600" b="1" dirty="0" smtClean="0">
                <a:latin typeface="NikoshBAN" panose="02000000000000000000" pitchFamily="2" charset="0"/>
                <a:cs typeface="NikoshBAN" panose="02000000000000000000" pitchFamily="2" charset="0"/>
              </a:rPr>
              <a:t>রূপান্তরিত </a:t>
            </a:r>
            <a:r>
              <a:rPr lang="bn-BD" sz="3600" b="1" dirty="0">
                <a:latin typeface="NikoshBAN" panose="02000000000000000000" pitchFamily="2" charset="0"/>
                <a:cs typeface="NikoshBAN" panose="02000000000000000000" pitchFamily="2" charset="0"/>
              </a:rPr>
              <a:t>মূলের </a:t>
            </a:r>
            <a:r>
              <a:rPr lang="bn-BD" sz="3600" b="1" dirty="0" smtClean="0">
                <a:latin typeface="NikoshBAN" panose="02000000000000000000" pitchFamily="2" charset="0"/>
                <a:cs typeface="NikoshBAN" panose="02000000000000000000" pitchFamily="2" charset="0"/>
              </a:rPr>
              <a:t>গুরুত্ব ব্যাখ্যা করতে পারবে। </a:t>
            </a:r>
            <a:endParaRPr lang="en-US" sz="3600" dirty="0"/>
          </a:p>
        </p:txBody>
      </p:sp>
      <p:sp>
        <p:nvSpPr>
          <p:cNvPr id="22" name="Rectangle 21"/>
          <p:cNvSpPr/>
          <p:nvPr/>
        </p:nvSpPr>
        <p:spPr>
          <a:xfrm>
            <a:off x="1314512" y="4035500"/>
            <a:ext cx="6404317" cy="646331"/>
          </a:xfrm>
          <a:prstGeom prst="rect">
            <a:avLst/>
          </a:prstGeom>
        </p:spPr>
        <p:txBody>
          <a:bodyPr wrap="none">
            <a:spAutoFit/>
          </a:bodyPr>
          <a:lstStyle/>
          <a:p>
            <a:r>
              <a:rPr lang="bn-BD" sz="3600" b="1" dirty="0">
                <a:latin typeface="NikoshBAN" panose="02000000000000000000" pitchFamily="2" charset="0"/>
                <a:cs typeface="NikoshBAN" panose="02000000000000000000" pitchFamily="2" charset="0"/>
              </a:rPr>
              <a:t>রূপান্তরিত </a:t>
            </a:r>
            <a:r>
              <a:rPr lang="bn-BD" sz="3600" b="1" dirty="0">
                <a:latin typeface="NikoshBAN" panose="02000000000000000000" pitchFamily="2" charset="0"/>
                <a:cs typeface="NikoshBAN" panose="02000000000000000000" pitchFamily="2" charset="0"/>
              </a:rPr>
              <a:t>মূলের চিত্র </a:t>
            </a:r>
            <a:r>
              <a:rPr lang="bn-BD" sz="3600" b="1" dirty="0" smtClean="0">
                <a:latin typeface="NikoshBAN" panose="02000000000000000000" pitchFamily="2" charset="0"/>
                <a:cs typeface="NikoshBAN" panose="02000000000000000000" pitchFamily="2" charset="0"/>
              </a:rPr>
              <a:t>অঙ্কন করতে পারবে।  </a:t>
            </a:r>
            <a:endParaRPr lang="en-US" sz="3600" dirty="0"/>
          </a:p>
        </p:txBody>
      </p:sp>
      <p:sp>
        <p:nvSpPr>
          <p:cNvPr id="23" name="Rectangle 22"/>
          <p:cNvSpPr/>
          <p:nvPr/>
        </p:nvSpPr>
        <p:spPr>
          <a:xfrm>
            <a:off x="1314512" y="5171226"/>
            <a:ext cx="7629012" cy="646331"/>
          </a:xfrm>
          <a:prstGeom prst="rect">
            <a:avLst/>
          </a:prstGeom>
        </p:spPr>
        <p:txBody>
          <a:bodyPr wrap="none">
            <a:spAutoFit/>
          </a:bodyPr>
          <a:lstStyle/>
          <a:p>
            <a:r>
              <a:rPr lang="bn-BD" sz="3600" b="1" dirty="0" smtClean="0">
                <a:latin typeface="NikoshBAN" panose="02000000000000000000" pitchFamily="2" charset="0"/>
                <a:cs typeface="NikoshBAN" panose="02000000000000000000" pitchFamily="2" charset="0"/>
              </a:rPr>
              <a:t>প্রধান </a:t>
            </a:r>
            <a:r>
              <a:rPr lang="bn-BD" sz="3600" b="1" dirty="0">
                <a:latin typeface="NikoshBAN" panose="02000000000000000000" pitchFamily="2" charset="0"/>
                <a:cs typeface="NikoshBAN" panose="02000000000000000000" pitchFamily="2" charset="0"/>
              </a:rPr>
              <a:t>মূলের </a:t>
            </a:r>
            <a:r>
              <a:rPr lang="bn-BD" sz="3600" b="1" dirty="0" smtClean="0">
                <a:latin typeface="NikoshBAN" panose="02000000000000000000" pitchFamily="2" charset="0"/>
                <a:cs typeface="NikoshBAN" panose="02000000000000000000" pitchFamily="2" charset="0"/>
              </a:rPr>
              <a:t>প্রকারভেদ সম্পর্কে</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বর্ণনা</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করতে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পারবে</a:t>
            </a:r>
            <a:r>
              <a:rPr lang="en-US" sz="3600" b="1" dirty="0" smtClean="0">
                <a:latin typeface="NikoshBAN" panose="02000000000000000000" pitchFamily="2" charset="0"/>
                <a:cs typeface="NikoshBAN" panose="02000000000000000000" pitchFamily="2" charset="0"/>
              </a:rPr>
              <a:t> ।</a:t>
            </a:r>
            <a:endParaRPr lang="en-US" sz="3600" dirty="0"/>
          </a:p>
        </p:txBody>
      </p:sp>
      <p:grpSp>
        <p:nvGrpSpPr>
          <p:cNvPr id="28" name="Group 27"/>
          <p:cNvGrpSpPr/>
          <p:nvPr/>
        </p:nvGrpSpPr>
        <p:grpSpPr>
          <a:xfrm>
            <a:off x="8412174" y="1557201"/>
            <a:ext cx="3462148" cy="1988904"/>
            <a:chOff x="5804301" y="1281112"/>
            <a:chExt cx="5606380" cy="4649274"/>
          </a:xfrm>
        </p:grpSpPr>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l="7022" t="4756" r="9257" b="6202"/>
            <a:stretch/>
          </p:blipFill>
          <p:spPr>
            <a:xfrm>
              <a:off x="5804301" y="1281112"/>
              <a:ext cx="2842505" cy="4649274"/>
            </a:xfrm>
            <a:prstGeom prst="rect">
              <a:avLst/>
            </a:prstGeom>
            <a:ln w="57150">
              <a:solidFill>
                <a:srgbClr val="00B050"/>
              </a:solidFill>
            </a:ln>
          </p:spPr>
        </p:pic>
        <p:pic>
          <p:nvPicPr>
            <p:cNvPr id="27" name="Picture 26"/>
            <p:cNvPicPr>
              <a:picLocks noChangeAspect="1"/>
            </p:cNvPicPr>
            <p:nvPr/>
          </p:nvPicPr>
          <p:blipFill rotWithShape="1">
            <a:blip r:embed="rId4">
              <a:extLst>
                <a:ext uri="{28A0092B-C50C-407E-A947-70E740481C1C}">
                  <a14:useLocalDpi xmlns:a14="http://schemas.microsoft.com/office/drawing/2010/main" val="0"/>
                </a:ext>
              </a:extLst>
            </a:blip>
            <a:srcRect l="13009" t="3687" r="13159" b="5077"/>
            <a:stretch/>
          </p:blipFill>
          <p:spPr>
            <a:xfrm>
              <a:off x="8706118" y="1281112"/>
              <a:ext cx="2704563" cy="4649274"/>
            </a:xfrm>
            <a:prstGeom prst="rect">
              <a:avLst/>
            </a:prstGeom>
            <a:ln w="57150">
              <a:solidFill>
                <a:srgbClr val="00B050"/>
              </a:solidFill>
            </a:ln>
          </p:spPr>
        </p:pic>
      </p:gr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8125" t="41814" r="8341" b="14794"/>
          <a:stretch/>
        </p:blipFill>
        <p:spPr>
          <a:xfrm>
            <a:off x="8306874" y="3548489"/>
            <a:ext cx="3567448" cy="1378040"/>
          </a:xfrm>
          <a:prstGeom prst="rect">
            <a:avLst/>
          </a:prstGeom>
        </p:spPr>
      </p:pic>
    </p:spTree>
    <p:extLst>
      <p:ext uri="{BB962C8B-B14F-4D97-AF65-F5344CB8AC3E}">
        <p14:creationId xmlns:p14="http://schemas.microsoft.com/office/powerpoint/2010/main" val="1917644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wind.wav"/>
          </p:stSnd>
        </p:sndAc>
      </p:transition>
    </mc:Choice>
    <mc:Fallback xmlns="">
      <p:transition spd="slow">
        <p:fade/>
        <p:sndAc>
          <p:stSnd>
            <p:snd r:embed="rId6"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style.rotation</p:attrName>
                                        </p:attrNameLst>
                                      </p:cBhvr>
                                      <p:tavLst>
                                        <p:tav tm="0">
                                          <p:val>
                                            <p:fltVal val="90"/>
                                          </p:val>
                                        </p:tav>
                                        <p:tav tm="100000">
                                          <p:val>
                                            <p:fltVal val="0"/>
                                          </p:val>
                                        </p:tav>
                                      </p:tavLst>
                                    </p:anim>
                                    <p:animEffect transition="in" filter="fade">
                                      <p:cBhvr>
                                        <p:cTn id="10" dur="10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Scale>
                                      <p:cBhvr>
                                        <p:cTn id="22"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6">
                                            <p:txEl>
                                              <p:pRg st="0" end="0"/>
                                            </p:txEl>
                                          </p:spTgt>
                                        </p:tgtEl>
                                        <p:attrNameLst>
                                          <p:attrName>ppt_x</p:attrName>
                                          <p:attrName>ppt_y</p:attrName>
                                        </p:attrNameLst>
                                      </p:cBhvr>
                                    </p:animMotion>
                                    <p:animEffect transition="in" filter="fade">
                                      <p:cBhvr>
                                        <p:cTn id="24" dur="10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 calcmode="lin" valueType="num">
                                      <p:cBhvr>
                                        <p:cTn id="31" dur="500" fill="hold"/>
                                        <p:tgtEl>
                                          <p:spTgt spid="14"/>
                                        </p:tgtEl>
                                        <p:attrNameLst>
                                          <p:attrName>style.rotation</p:attrName>
                                        </p:attrNameLst>
                                      </p:cBhvr>
                                      <p:tavLst>
                                        <p:tav tm="0">
                                          <p:val>
                                            <p:fltVal val="360"/>
                                          </p:val>
                                        </p:tav>
                                        <p:tav tm="100000">
                                          <p:val>
                                            <p:fltVal val="0"/>
                                          </p:val>
                                        </p:tav>
                                      </p:tavLst>
                                    </p:anim>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1" presetClass="entr" presetSubtype="0" fill="hold" nodeType="clickEffect">
                                  <p:stCondLst>
                                    <p:cond delay="0"/>
                                  </p:stCondLst>
                                  <p:iterate type="lt">
                                    <p:tmPct val="10000"/>
                                  </p:iterate>
                                  <p:childTnLst>
                                    <p:set>
                                      <p:cBhvr>
                                        <p:cTn id="36" dur="1" fill="hold">
                                          <p:stCondLst>
                                            <p:cond delay="0"/>
                                          </p:stCondLst>
                                        </p:cTn>
                                        <p:tgtEl>
                                          <p:spTgt spid="20">
                                            <p:txEl>
                                              <p:pRg st="0" end="0"/>
                                            </p:txEl>
                                          </p:spTgt>
                                        </p:tgtEl>
                                        <p:attrNameLst>
                                          <p:attrName>style.visibility</p:attrName>
                                        </p:attrNameLst>
                                      </p:cBhvr>
                                      <p:to>
                                        <p:strVal val="visible"/>
                                      </p:to>
                                    </p:set>
                                    <p:anim calcmode="lin" valueType="num">
                                      <p:cBhvr>
                                        <p:cTn id="37" dur="500" fill="hold"/>
                                        <p:tgtEl>
                                          <p:spTgt spid="2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20">
                                            <p:txEl>
                                              <p:pRg st="0" end="0"/>
                                            </p:txEl>
                                          </p:spTgt>
                                        </p:tgtEl>
                                        <p:attrNameLst>
                                          <p:attrName>ppt_y</p:attrName>
                                        </p:attrNameLst>
                                      </p:cBhvr>
                                      <p:tavLst>
                                        <p:tav tm="0">
                                          <p:val>
                                            <p:strVal val="#ppt_y"/>
                                          </p:val>
                                        </p:tav>
                                        <p:tav tm="100000">
                                          <p:val>
                                            <p:strVal val="#ppt_y"/>
                                          </p:val>
                                        </p:tav>
                                      </p:tavLst>
                                    </p:anim>
                                    <p:anim calcmode="lin" valueType="num">
                                      <p:cBhvr>
                                        <p:cTn id="39" dur="500" fill="hold"/>
                                        <p:tgtEl>
                                          <p:spTgt spid="2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2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20">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 calcmode="lin" valueType="num">
                                      <p:cBhvr>
                                        <p:cTn id="48" dur="500" fill="hold"/>
                                        <p:tgtEl>
                                          <p:spTgt spid="16"/>
                                        </p:tgtEl>
                                        <p:attrNameLst>
                                          <p:attrName>style.rotation</p:attrName>
                                        </p:attrNameLst>
                                      </p:cBhvr>
                                      <p:tavLst>
                                        <p:tav tm="0">
                                          <p:val>
                                            <p:fltVal val="360"/>
                                          </p:val>
                                        </p:tav>
                                        <p:tav tm="100000">
                                          <p:val>
                                            <p:fltVal val="0"/>
                                          </p:val>
                                        </p:tav>
                                      </p:tavLst>
                                    </p:anim>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41" presetClass="entr" presetSubtype="0" fill="hold" nodeType="clickEffect">
                                  <p:stCondLst>
                                    <p:cond delay="0"/>
                                  </p:stCondLst>
                                  <p:iterate type="lt">
                                    <p:tmPct val="10000"/>
                                  </p:iterate>
                                  <p:childTnLst>
                                    <p:set>
                                      <p:cBhvr>
                                        <p:cTn id="53" dur="1" fill="hold">
                                          <p:stCondLst>
                                            <p:cond delay="0"/>
                                          </p:stCondLst>
                                        </p:cTn>
                                        <p:tgtEl>
                                          <p:spTgt spid="21">
                                            <p:txEl>
                                              <p:pRg st="0" end="0"/>
                                            </p:txEl>
                                          </p:spTgt>
                                        </p:tgtEl>
                                        <p:attrNameLst>
                                          <p:attrName>style.visibility</p:attrName>
                                        </p:attrNameLst>
                                      </p:cBhvr>
                                      <p:to>
                                        <p:strVal val="visible"/>
                                      </p:to>
                                    </p:set>
                                    <p:anim calcmode="lin" valueType="num">
                                      <p:cBhvr>
                                        <p:cTn id="54" dur="500" fill="hold"/>
                                        <p:tgtEl>
                                          <p:spTgt spid="2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21">
                                            <p:txEl>
                                              <p:pRg st="0" end="0"/>
                                            </p:txEl>
                                          </p:spTgt>
                                        </p:tgtEl>
                                        <p:attrNameLst>
                                          <p:attrName>ppt_y</p:attrName>
                                        </p:attrNameLst>
                                      </p:cBhvr>
                                      <p:tavLst>
                                        <p:tav tm="0">
                                          <p:val>
                                            <p:strVal val="#ppt_y"/>
                                          </p:val>
                                        </p:tav>
                                        <p:tav tm="100000">
                                          <p:val>
                                            <p:strVal val="#ppt_y"/>
                                          </p:val>
                                        </p:tav>
                                      </p:tavLst>
                                    </p:anim>
                                    <p:anim calcmode="lin" valueType="num">
                                      <p:cBhvr>
                                        <p:cTn id="56" dur="500" fill="hold"/>
                                        <p:tgtEl>
                                          <p:spTgt spid="2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2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21">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fltVal val="0"/>
                                          </p:val>
                                        </p:tav>
                                        <p:tav tm="100000">
                                          <p:val>
                                            <p:strVal val="#ppt_w"/>
                                          </p:val>
                                        </p:tav>
                                      </p:tavLst>
                                    </p:anim>
                                    <p:anim calcmode="lin" valueType="num">
                                      <p:cBhvr>
                                        <p:cTn id="64" dur="500" fill="hold"/>
                                        <p:tgtEl>
                                          <p:spTgt spid="19"/>
                                        </p:tgtEl>
                                        <p:attrNameLst>
                                          <p:attrName>ppt_h</p:attrName>
                                        </p:attrNameLst>
                                      </p:cBhvr>
                                      <p:tavLst>
                                        <p:tav tm="0">
                                          <p:val>
                                            <p:fltVal val="0"/>
                                          </p:val>
                                        </p:tav>
                                        <p:tav tm="100000">
                                          <p:val>
                                            <p:strVal val="#ppt_h"/>
                                          </p:val>
                                        </p:tav>
                                      </p:tavLst>
                                    </p:anim>
                                    <p:anim calcmode="lin" valueType="num">
                                      <p:cBhvr>
                                        <p:cTn id="65" dur="500" fill="hold"/>
                                        <p:tgtEl>
                                          <p:spTgt spid="19"/>
                                        </p:tgtEl>
                                        <p:attrNameLst>
                                          <p:attrName>style.rotation</p:attrName>
                                        </p:attrNameLst>
                                      </p:cBhvr>
                                      <p:tavLst>
                                        <p:tav tm="0">
                                          <p:val>
                                            <p:fltVal val="360"/>
                                          </p:val>
                                        </p:tav>
                                        <p:tav tm="100000">
                                          <p:val>
                                            <p:fltVal val="0"/>
                                          </p:val>
                                        </p:tav>
                                      </p:tavLst>
                                    </p:anim>
                                    <p:animEffect transition="in" filter="fade">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41" presetClass="entr" presetSubtype="0" fill="hold" nodeType="clickEffect">
                                  <p:stCondLst>
                                    <p:cond delay="0"/>
                                  </p:stCondLst>
                                  <p:iterate type="lt">
                                    <p:tmPct val="10000"/>
                                  </p:iterate>
                                  <p:childTnLst>
                                    <p:set>
                                      <p:cBhvr>
                                        <p:cTn id="70" dur="1" fill="hold">
                                          <p:stCondLst>
                                            <p:cond delay="0"/>
                                          </p:stCondLst>
                                        </p:cTn>
                                        <p:tgtEl>
                                          <p:spTgt spid="22">
                                            <p:txEl>
                                              <p:pRg st="0" end="0"/>
                                            </p:txEl>
                                          </p:spTgt>
                                        </p:tgtEl>
                                        <p:attrNameLst>
                                          <p:attrName>style.visibility</p:attrName>
                                        </p:attrNameLst>
                                      </p:cBhvr>
                                      <p:to>
                                        <p:strVal val="visible"/>
                                      </p:to>
                                    </p:set>
                                    <p:anim calcmode="lin" valueType="num">
                                      <p:cBhvr>
                                        <p:cTn id="71" dur="500" fill="hold"/>
                                        <p:tgtEl>
                                          <p:spTgt spid="2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22">
                                            <p:txEl>
                                              <p:pRg st="0" end="0"/>
                                            </p:txEl>
                                          </p:spTgt>
                                        </p:tgtEl>
                                        <p:attrNameLst>
                                          <p:attrName>ppt_y</p:attrName>
                                        </p:attrNameLst>
                                      </p:cBhvr>
                                      <p:tavLst>
                                        <p:tav tm="0">
                                          <p:val>
                                            <p:strVal val="#ppt_y"/>
                                          </p:val>
                                        </p:tav>
                                        <p:tav tm="100000">
                                          <p:val>
                                            <p:strVal val="#ppt_y"/>
                                          </p:val>
                                        </p:tav>
                                      </p:tavLst>
                                    </p:anim>
                                    <p:anim calcmode="lin" valueType="num">
                                      <p:cBhvr>
                                        <p:cTn id="73" dur="500" fill="hold"/>
                                        <p:tgtEl>
                                          <p:spTgt spid="2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2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22">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49" presetClass="entr" presetSubtype="0" decel="100000" fill="hold" grpId="0" nodeType="click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500" fill="hold"/>
                                        <p:tgtEl>
                                          <p:spTgt spid="18"/>
                                        </p:tgtEl>
                                        <p:attrNameLst>
                                          <p:attrName>ppt_w</p:attrName>
                                        </p:attrNameLst>
                                      </p:cBhvr>
                                      <p:tavLst>
                                        <p:tav tm="0">
                                          <p:val>
                                            <p:fltVal val="0"/>
                                          </p:val>
                                        </p:tav>
                                        <p:tav tm="100000">
                                          <p:val>
                                            <p:strVal val="#ppt_w"/>
                                          </p:val>
                                        </p:tav>
                                      </p:tavLst>
                                    </p:anim>
                                    <p:anim calcmode="lin" valueType="num">
                                      <p:cBhvr>
                                        <p:cTn id="81" dur="500" fill="hold"/>
                                        <p:tgtEl>
                                          <p:spTgt spid="18"/>
                                        </p:tgtEl>
                                        <p:attrNameLst>
                                          <p:attrName>ppt_h</p:attrName>
                                        </p:attrNameLst>
                                      </p:cBhvr>
                                      <p:tavLst>
                                        <p:tav tm="0">
                                          <p:val>
                                            <p:fltVal val="0"/>
                                          </p:val>
                                        </p:tav>
                                        <p:tav tm="100000">
                                          <p:val>
                                            <p:strVal val="#ppt_h"/>
                                          </p:val>
                                        </p:tav>
                                      </p:tavLst>
                                    </p:anim>
                                    <p:anim calcmode="lin" valueType="num">
                                      <p:cBhvr>
                                        <p:cTn id="82" dur="500" fill="hold"/>
                                        <p:tgtEl>
                                          <p:spTgt spid="18"/>
                                        </p:tgtEl>
                                        <p:attrNameLst>
                                          <p:attrName>style.rotation</p:attrName>
                                        </p:attrNameLst>
                                      </p:cBhvr>
                                      <p:tavLst>
                                        <p:tav tm="0">
                                          <p:val>
                                            <p:fltVal val="360"/>
                                          </p:val>
                                        </p:tav>
                                        <p:tav tm="100000">
                                          <p:val>
                                            <p:fltVal val="0"/>
                                          </p:val>
                                        </p:tav>
                                      </p:tavLst>
                                    </p:anim>
                                    <p:animEffect transition="in" filter="fade">
                                      <p:cBhvr>
                                        <p:cTn id="83" dur="500"/>
                                        <p:tgtEl>
                                          <p:spTgt spid="18"/>
                                        </p:tgtEl>
                                      </p:cBhvr>
                                    </p:animEffect>
                                  </p:childTnLst>
                                </p:cTn>
                              </p:par>
                            </p:childTnLst>
                          </p:cTn>
                        </p:par>
                      </p:childTnLst>
                    </p:cTn>
                  </p:par>
                  <p:par>
                    <p:cTn id="84" fill="hold">
                      <p:stCondLst>
                        <p:cond delay="indefinite"/>
                      </p:stCondLst>
                      <p:childTnLst>
                        <p:par>
                          <p:cTn id="85" fill="hold">
                            <p:stCondLst>
                              <p:cond delay="0"/>
                            </p:stCondLst>
                            <p:childTnLst>
                              <p:par>
                                <p:cTn id="86" presetID="41" presetClass="entr" presetSubtype="0" fill="hold" nodeType="clickEffect">
                                  <p:stCondLst>
                                    <p:cond delay="0"/>
                                  </p:stCondLst>
                                  <p:iterate type="lt">
                                    <p:tmPct val="10000"/>
                                  </p:iterate>
                                  <p:childTnLst>
                                    <p:set>
                                      <p:cBhvr>
                                        <p:cTn id="87" dur="1" fill="hold">
                                          <p:stCondLst>
                                            <p:cond delay="0"/>
                                          </p:stCondLst>
                                        </p:cTn>
                                        <p:tgtEl>
                                          <p:spTgt spid="23">
                                            <p:txEl>
                                              <p:pRg st="0" end="0"/>
                                            </p:txEl>
                                          </p:spTgt>
                                        </p:tgtEl>
                                        <p:attrNameLst>
                                          <p:attrName>style.visibility</p:attrName>
                                        </p:attrNameLst>
                                      </p:cBhvr>
                                      <p:to>
                                        <p:strVal val="visible"/>
                                      </p:to>
                                    </p:set>
                                    <p:anim calcmode="lin" valueType="num">
                                      <p:cBhvr>
                                        <p:cTn id="88" dur="500" fill="hold"/>
                                        <p:tgtEl>
                                          <p:spTgt spid="2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23">
                                            <p:txEl>
                                              <p:pRg st="0" end="0"/>
                                            </p:txEl>
                                          </p:spTgt>
                                        </p:tgtEl>
                                        <p:attrNameLst>
                                          <p:attrName>ppt_y</p:attrName>
                                        </p:attrNameLst>
                                      </p:cBhvr>
                                      <p:tavLst>
                                        <p:tav tm="0">
                                          <p:val>
                                            <p:strVal val="#ppt_y"/>
                                          </p:val>
                                        </p:tav>
                                        <p:tav tm="100000">
                                          <p:val>
                                            <p:strVal val="#ppt_y"/>
                                          </p:val>
                                        </p:tav>
                                      </p:tavLst>
                                    </p:anim>
                                    <p:anim calcmode="lin" valueType="num">
                                      <p:cBhvr>
                                        <p:cTn id="90" dur="500" fill="hold"/>
                                        <p:tgtEl>
                                          <p:spTgt spid="2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2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003673" y="5347140"/>
            <a:ext cx="1738650" cy="646331"/>
          </a:xfrm>
          <a:prstGeom prst="rect">
            <a:avLst/>
          </a:prstGeom>
        </p:spPr>
        <p:txBody>
          <a:bodyPr wrap="square">
            <a:spAutoFit/>
          </a:bodyPr>
          <a:lstStyle/>
          <a:p>
            <a:pPr algn="ctr"/>
            <a:endParaRPr lang="en-US" sz="3600" dirty="0">
              <a:solidFill>
                <a:srgbClr val="7030A0"/>
              </a:solidFill>
              <a:latin typeface="NikoshBAN" panose="02000000000000000000" pitchFamily="2" charset="0"/>
              <a:cs typeface="NikoshBAN" panose="02000000000000000000" pitchFamily="2" charset="0"/>
            </a:endParaRPr>
          </a:p>
        </p:txBody>
      </p:sp>
      <p:sp>
        <p:nvSpPr>
          <p:cNvPr id="2" name="Rectangle 1"/>
          <p:cNvSpPr/>
          <p:nvPr/>
        </p:nvSpPr>
        <p:spPr>
          <a:xfrm>
            <a:off x="231818" y="1440176"/>
            <a:ext cx="4726547" cy="584775"/>
          </a:xfrm>
          <a:prstGeom prst="rect">
            <a:avLst/>
          </a:prstGeom>
        </p:spPr>
        <p:txBody>
          <a:bodyPr wrap="square">
            <a:spAutoFit/>
          </a:bodyPr>
          <a:lstStyle/>
          <a:p>
            <a:r>
              <a:rPr lang="en-US" sz="3200" dirty="0" smtClean="0">
                <a:latin typeface="NikoshBAN" panose="02000000000000000000" pitchFamily="2" charset="0"/>
                <a:cs typeface="NikoshBAN" panose="02000000000000000000" pitchFamily="2" charset="0"/>
              </a:rPr>
              <a:t> </a:t>
            </a:r>
            <a:endParaRPr lang="en-US" sz="32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788" y="145834"/>
            <a:ext cx="5537915" cy="4622949"/>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2467" y="145834"/>
            <a:ext cx="5372673" cy="6074661"/>
          </a:xfrm>
          <a:prstGeom prst="rect">
            <a:avLst/>
          </a:prstGeom>
        </p:spPr>
      </p:pic>
      <p:pic>
        <p:nvPicPr>
          <p:cNvPr id="22" name="Picture 21"/>
          <p:cNvPicPr>
            <a:picLocks noChangeAspect="1"/>
          </p:cNvPicPr>
          <p:nvPr/>
        </p:nvPicPr>
        <p:blipFill rotWithShape="1">
          <a:blip r:embed="rId5">
            <a:extLst>
              <a:ext uri="{28A0092B-C50C-407E-A947-70E740481C1C}">
                <a14:useLocalDpi xmlns:a14="http://schemas.microsoft.com/office/drawing/2010/main" val="0"/>
              </a:ext>
            </a:extLst>
          </a:blip>
          <a:srcRect l="3514" t="3954" r="3723" b="25620"/>
          <a:stretch/>
        </p:blipFill>
        <p:spPr>
          <a:xfrm>
            <a:off x="1815920" y="4923330"/>
            <a:ext cx="3850783" cy="1493949"/>
          </a:xfrm>
          <a:prstGeom prst="rect">
            <a:avLst/>
          </a:prstGeom>
        </p:spPr>
      </p:pic>
    </p:spTree>
    <p:extLst>
      <p:ext uri="{BB962C8B-B14F-4D97-AF65-F5344CB8AC3E}">
        <p14:creationId xmlns:p14="http://schemas.microsoft.com/office/powerpoint/2010/main" val="3113571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sndAc>
          <p:stSnd>
            <p:snd r:embed="rId2" name="wind.wav"/>
          </p:stSnd>
        </p:sndAc>
      </p:transition>
    </mc:Choice>
    <mc:Fallback xmlns="">
      <p:transition spd="slow">
        <p:fade/>
        <p:sndAc>
          <p:stSnd>
            <p:snd r:embed="rId7"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228044" y="167425"/>
            <a:ext cx="6568226" cy="7856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smtClean="0">
                <a:solidFill>
                  <a:schemeClr val="tx1"/>
                </a:solidFill>
                <a:latin typeface="NikoshBAN" panose="02000000000000000000" pitchFamily="2" charset="0"/>
                <a:cs typeface="NikoshBAN" panose="02000000000000000000" pitchFamily="2" charset="0"/>
              </a:rPr>
              <a:t>প্রধান </a:t>
            </a:r>
            <a:r>
              <a:rPr lang="bn-BD" sz="3200" smtClean="0">
                <a:solidFill>
                  <a:schemeClr val="tx1"/>
                </a:solidFill>
                <a:latin typeface="NikoshBAN" panose="02000000000000000000" pitchFamily="2" charset="0"/>
                <a:cs typeface="NikoshBAN" panose="02000000000000000000" pitchFamily="2" charset="0"/>
              </a:rPr>
              <a:t>মূলের রূপান্তর  </a:t>
            </a:r>
            <a:endParaRPr lang="en-US" sz="3200"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198783" y="1040000"/>
            <a:ext cx="11847443" cy="3539430"/>
          </a:xfrm>
          <a:prstGeom prst="rect">
            <a:avLst/>
          </a:prstGeom>
        </p:spPr>
        <p:txBody>
          <a:bodyPr wrap="square">
            <a:spAutoFit/>
          </a:bodyPr>
          <a:lstStyle/>
          <a:p>
            <a:r>
              <a:rPr lang="bn-BD" sz="3200" dirty="0" smtClean="0">
                <a:latin typeface="NikoshBAN" panose="02000000000000000000" pitchFamily="2" charset="0"/>
                <a:cs typeface="NikoshBAN" panose="02000000000000000000" pitchFamily="2" charset="0"/>
              </a:rPr>
              <a:t>মূলের প্রধান কাজ হল গাছকে মাটির সঙ্গে আবদ্ধ রাখা। কিন্তু মূল কখনো বিশেষ কাজ সম্পাদনের জন্য রূপান্তরিত হতে পারে। এবার খাদ্য সঞ্চয়য়ের জন্য প্রধান মূলের রূপান্তর সম্পর্কে আলোচনা করবো। মুলা,গাজর ও শালগম আমরা সবাই দেখেছি এবং খাদ্য হিসেবে গ্রহণ করেছি। এগুলো মূল না কাণ্ড? একটু লক্ষ কর। এদের গায়ে কি কোনো গিট বা পর্ব আছে? পাতা আছে? মুকুল আছে? না নেই। মাটির উপরে যে পাতা দেখা যায় তা মুলের উপরে অবস্থিত ক্ষুদ্র কাণ্ডের গা থেকে বেরিয়েছে।  আকৃতিগত দিক থেকে এরা চার প্রকার, যথা-১।মূলাকৃতি মূল,২। গাজরাকৃতি মূল,৩।শালগমাকৃতির মূল এবং ৪। কন্দাকৃতি  মূল। </a:t>
            </a:r>
            <a:endParaRPr lang="bn-BD" sz="2800" dirty="0">
              <a:latin typeface="NikoshBAN" panose="02000000000000000000" pitchFamily="2" charset="0"/>
              <a:cs typeface="NikoshBAN" panose="02000000000000000000" pitchFamily="2" charset="0"/>
            </a:endParaRPr>
          </a:p>
        </p:txBody>
      </p:sp>
      <p:grpSp>
        <p:nvGrpSpPr>
          <p:cNvPr id="10" name="Group 9"/>
          <p:cNvGrpSpPr/>
          <p:nvPr/>
        </p:nvGrpSpPr>
        <p:grpSpPr>
          <a:xfrm>
            <a:off x="1249437" y="5035826"/>
            <a:ext cx="4479235" cy="1590261"/>
            <a:chOff x="1520371" y="3389539"/>
            <a:chExt cx="5239657" cy="2757714"/>
          </a:xfrm>
        </p:grpSpPr>
        <p:sp>
          <p:nvSpPr>
            <p:cNvPr id="8" name="Oval 7"/>
            <p:cNvSpPr/>
            <p:nvPr/>
          </p:nvSpPr>
          <p:spPr>
            <a:xfrm>
              <a:off x="1520371" y="3389539"/>
              <a:ext cx="5239657" cy="2757714"/>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44913" y="3904338"/>
              <a:ext cx="4470400" cy="1077218"/>
            </a:xfrm>
            <a:prstGeom prst="rect">
              <a:avLst/>
            </a:prstGeom>
          </p:spPr>
          <p:txBody>
            <a:bodyPr wrap="square">
              <a:spAutoFit/>
            </a:bodyPr>
            <a:lstStyle/>
            <a:p>
              <a:r>
                <a:rPr lang="bn-BD" sz="3200" dirty="0">
                  <a:latin typeface="NikoshBAN" panose="02000000000000000000" pitchFamily="2" charset="0"/>
                  <a:cs typeface="NikoshBAN" panose="02000000000000000000" pitchFamily="2" charset="0"/>
                </a:rPr>
                <a:t>এসো আমরা </a:t>
              </a:r>
              <a:r>
                <a:rPr lang="bn-BD" sz="3200" dirty="0" smtClean="0">
                  <a:latin typeface="NikoshBAN" panose="02000000000000000000" pitchFamily="2" charset="0"/>
                  <a:cs typeface="NikoshBAN" panose="02000000000000000000" pitchFamily="2" charset="0"/>
                </a:rPr>
                <a:t>বিভিন্ন প্রকার মূল সম্পর্কে জেনে নিই। </a:t>
              </a:r>
              <a:endParaRPr lang="en-US" sz="3200" dirty="0">
                <a:latin typeface="NikoshBAN" panose="02000000000000000000" pitchFamily="2" charset="0"/>
                <a:cs typeface="NikoshBAN" panose="02000000000000000000" pitchFamily="2" charset="0"/>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651" y="4108361"/>
            <a:ext cx="5310575" cy="2628012"/>
          </a:xfrm>
          <a:prstGeom prst="rect">
            <a:avLst/>
          </a:prstGeom>
        </p:spPr>
      </p:pic>
    </p:spTree>
    <p:extLst>
      <p:ext uri="{BB962C8B-B14F-4D97-AF65-F5344CB8AC3E}">
        <p14:creationId xmlns:p14="http://schemas.microsoft.com/office/powerpoint/2010/main" val="68201062"/>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2" name="camera.wav"/>
          </p:stSnd>
        </p:sndAc>
      </p:transition>
    </mc:Choice>
    <mc:Fallback xmlns="">
      <p:transition spd="slow">
        <p:fade/>
        <p:sndAc>
          <p:stSnd>
            <p:snd r:embed="rId4"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p:cTn id="21"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000"/>
                                        <p:tgtEl>
                                          <p:spTgt spid="5"/>
                                        </p:tgtEl>
                                      </p:cBhvr>
                                    </p:animEffect>
                                    <p:anim calcmode="lin" valueType="num">
                                      <p:cBhvr>
                                        <p:cTn id="31" dur="2000" fill="hold"/>
                                        <p:tgtEl>
                                          <p:spTgt spid="5"/>
                                        </p:tgtEl>
                                        <p:attrNameLst>
                                          <p:attrName>style.rotation</p:attrName>
                                        </p:attrNameLst>
                                      </p:cBhvr>
                                      <p:tavLst>
                                        <p:tav tm="0">
                                          <p:val>
                                            <p:fltVal val="720"/>
                                          </p:val>
                                        </p:tav>
                                        <p:tav tm="100000">
                                          <p:val>
                                            <p:fltVal val="0"/>
                                          </p:val>
                                        </p:tav>
                                      </p:tavLst>
                                    </p:anim>
                                    <p:anim calcmode="lin" valueType="num">
                                      <p:cBhvr>
                                        <p:cTn id="32" dur="2000" fill="hold"/>
                                        <p:tgtEl>
                                          <p:spTgt spid="5"/>
                                        </p:tgtEl>
                                        <p:attrNameLst>
                                          <p:attrName>ppt_h</p:attrName>
                                        </p:attrNameLst>
                                      </p:cBhvr>
                                      <p:tavLst>
                                        <p:tav tm="0">
                                          <p:val>
                                            <p:fltVal val="0"/>
                                          </p:val>
                                        </p:tav>
                                        <p:tav tm="100000">
                                          <p:val>
                                            <p:strVal val="#ppt_h"/>
                                          </p:val>
                                        </p:tav>
                                      </p:tavLst>
                                    </p:anim>
                                    <p:anim calcmode="lin" valueType="num">
                                      <p:cBhvr>
                                        <p:cTn id="33"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diamond(in)">
                                      <p:cBhvr>
                                        <p:cTn id="3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227941" y="177443"/>
            <a:ext cx="3876645" cy="827313"/>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latin typeface="NikoshBAN" panose="02000000000000000000" pitchFamily="2" charset="0"/>
                <a:cs typeface="NikoshBAN" panose="02000000000000000000" pitchFamily="2" charset="0"/>
              </a:rPr>
              <a:t>১</a:t>
            </a:r>
            <a:r>
              <a:rPr lang="bn-BD" sz="5400" dirty="0">
                <a:latin typeface="NikoshBAN" panose="02000000000000000000" pitchFamily="2" charset="0"/>
                <a:cs typeface="NikoshBAN" panose="02000000000000000000" pitchFamily="2" charset="0"/>
              </a:rPr>
              <a:t>।মূলাকৃতি </a:t>
            </a:r>
            <a:r>
              <a:rPr lang="bn-BD" sz="5400" dirty="0" smtClean="0">
                <a:latin typeface="NikoshBAN" panose="02000000000000000000" pitchFamily="2" charset="0"/>
                <a:cs typeface="NikoshBAN" panose="02000000000000000000" pitchFamily="2" charset="0"/>
              </a:rPr>
              <a:t>মূল</a:t>
            </a:r>
            <a:endParaRPr lang="en-US" sz="54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2641352" y="1447305"/>
            <a:ext cx="3786388" cy="2554545"/>
          </a:xfrm>
          <a:prstGeom prst="rect">
            <a:avLst/>
          </a:prstGeom>
        </p:spPr>
        <p:txBody>
          <a:bodyPr wrap="square">
            <a:spAutoFit/>
          </a:bodyPr>
          <a:lstStyle/>
          <a:p>
            <a:r>
              <a:rPr lang="bn-BD" sz="3200" dirty="0" smtClean="0">
                <a:latin typeface="NikoshBAN" panose="02000000000000000000" pitchFamily="2" charset="0"/>
                <a:cs typeface="NikoshBAN" panose="02000000000000000000" pitchFamily="2" charset="0"/>
              </a:rPr>
              <a:t>এরা খাদ্য সঞ্চয় করে। তাই প্রধান মূল মোটা ও রসাল হয়।এই মূলের মধ্যভাগ মোটা কিন্তু দুই প্রান্ত ক্রমশ সরু। </a:t>
            </a:r>
            <a:r>
              <a:rPr lang="bn-BD" sz="3200" dirty="0" smtClean="0">
                <a:latin typeface="NikoshBAN" panose="02000000000000000000" pitchFamily="2" charset="0"/>
                <a:cs typeface="NikoshBAN" panose="02000000000000000000" pitchFamily="2" charset="0"/>
              </a:rPr>
              <a:t>যেমন- </a:t>
            </a:r>
            <a:r>
              <a:rPr lang="bn-BD" sz="3200" dirty="0" smtClean="0">
                <a:latin typeface="NikoshBAN" panose="02000000000000000000" pitchFamily="2" charset="0"/>
                <a:cs typeface="NikoshBAN" panose="02000000000000000000" pitchFamily="2" charset="0"/>
              </a:rPr>
              <a:t>মূলা।  </a:t>
            </a:r>
            <a:r>
              <a:rPr lang="bn-BD" sz="32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7998" y="4204741"/>
            <a:ext cx="1943100" cy="23431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5247" y="287022"/>
            <a:ext cx="3248791" cy="2320565"/>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5408" y="3605065"/>
            <a:ext cx="2550950" cy="3232048"/>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18463" t="-1998" r="18463" b="1998"/>
          <a:stretch/>
        </p:blipFill>
        <p:spPr>
          <a:xfrm>
            <a:off x="9679344" y="2455613"/>
            <a:ext cx="2371725" cy="1933575"/>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1041" y="4389188"/>
            <a:ext cx="1866900" cy="2447925"/>
          </a:xfrm>
          <a:prstGeom prst="rect">
            <a:avLst/>
          </a:prstGeom>
        </p:spPr>
      </p:pic>
      <p:pic>
        <p:nvPicPr>
          <p:cNvPr id="16" name="Picture 15"/>
          <p:cNvPicPr>
            <a:picLocks noChangeAspect="1"/>
          </p:cNvPicPr>
          <p:nvPr/>
        </p:nvPicPr>
        <p:blipFill rotWithShape="1">
          <a:blip r:embed="rId8">
            <a:extLst>
              <a:ext uri="{28A0092B-C50C-407E-A947-70E740481C1C}">
                <a14:useLocalDpi xmlns:a14="http://schemas.microsoft.com/office/drawing/2010/main" val="0"/>
              </a:ext>
            </a:extLst>
          </a:blip>
          <a:srcRect l="13804" t="12519" r="11544" b="12209"/>
          <a:stretch/>
        </p:blipFill>
        <p:spPr>
          <a:xfrm rot="19302031">
            <a:off x="369320" y="1793111"/>
            <a:ext cx="1841679" cy="1390919"/>
          </a:xfrm>
          <a:prstGeom prst="rect">
            <a:avLst/>
          </a:prstGeom>
        </p:spPr>
      </p:pic>
    </p:spTree>
    <p:extLst>
      <p:ext uri="{BB962C8B-B14F-4D97-AF65-F5344CB8AC3E}">
        <p14:creationId xmlns:p14="http://schemas.microsoft.com/office/powerpoint/2010/main" val="978517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sndAc>
          <p:stSnd>
            <p:snd r:embed="rId2" name="explode.wav"/>
          </p:stSnd>
        </p:sndAc>
      </p:transition>
    </mc:Choice>
    <mc:Fallback xmlns="">
      <p:transition spd="slow">
        <p:fade/>
        <p:sndAc>
          <p:stSnd>
            <p:snd r:embed="rId9"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anim calcmode="lin" valueType="num">
                                      <p:cBhvr>
                                        <p:cTn id="26" dur="2000" fill="hold"/>
                                        <p:tgtEl>
                                          <p:spTgt spid="7"/>
                                        </p:tgtEl>
                                        <p:attrNameLst>
                                          <p:attrName>ppt_w</p:attrName>
                                        </p:attrNameLst>
                                      </p:cBhvr>
                                      <p:tavLst>
                                        <p:tav tm="0" fmla="#ppt_w*sin(2.5*pi*$)">
                                          <p:val>
                                            <p:fltVal val="0"/>
                                          </p:val>
                                        </p:tav>
                                        <p:tav tm="100000">
                                          <p:val>
                                            <p:fltVal val="1"/>
                                          </p:val>
                                        </p:tav>
                                      </p:tavLst>
                                    </p:anim>
                                    <p:anim calcmode="lin" valueType="num">
                                      <p:cBhvr>
                                        <p:cTn id="27"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8" presetClass="entr" presetSubtype="0" accel="50000" fill="hold" nodeType="clickEffect">
                                  <p:stCondLst>
                                    <p:cond delay="0"/>
                                  </p:stCondLst>
                                  <p:iterate type="lt">
                                    <p:tmPct val="50000"/>
                                  </p:iterate>
                                  <p:childTnLst>
                                    <p:set>
                                      <p:cBhvr>
                                        <p:cTn id="31" dur="1" fill="hold">
                                          <p:stCondLst>
                                            <p:cond delay="0"/>
                                          </p:stCondLst>
                                        </p:cTn>
                                        <p:tgtEl>
                                          <p:spTgt spid="7">
                                            <p:txEl>
                                              <p:pRg st="0" end="0"/>
                                            </p:txEl>
                                          </p:spTgt>
                                        </p:tgtEl>
                                        <p:attrNameLst>
                                          <p:attrName>style.visibility</p:attrName>
                                        </p:attrNameLst>
                                      </p:cBhvr>
                                      <p:to>
                                        <p:strVal val="visible"/>
                                      </p:to>
                                    </p:set>
                                    <p:set>
                                      <p:cBhvr>
                                        <p:cTn id="32" dur="455" fill="hold">
                                          <p:stCondLst>
                                            <p:cond delay="0"/>
                                          </p:stCondLst>
                                        </p:cTn>
                                        <p:tgtEl>
                                          <p:spTgt spid="7">
                                            <p:txEl>
                                              <p:pRg st="0" end="0"/>
                                            </p:txEl>
                                          </p:spTgt>
                                        </p:tgtEl>
                                        <p:attrNameLst>
                                          <p:attrName>style.rotation</p:attrName>
                                        </p:attrNameLst>
                                      </p:cBhvr>
                                      <p:to>
                                        <p:strVal val="-45.0"/>
                                      </p:to>
                                    </p:set>
                                    <p:anim calcmode="lin" valueType="num">
                                      <p:cBhvr>
                                        <p:cTn id="33" dur="455" fill="hold">
                                          <p:stCondLst>
                                            <p:cond delay="455"/>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34" dur="455"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35" dur="156" decel="50000" autoRev="1" fill="hold">
                                          <p:stCondLst>
                                            <p:cond delay="455"/>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36" dur="136" fill="hold">
                                          <p:stCondLst>
                                            <p:cond delay="864"/>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circle(in)">
                                      <p:cBhvr>
                                        <p:cTn id="58" dur="20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circle(in)">
                                      <p:cBhvr>
                                        <p:cTn id="63" dur="20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35" presetClass="entr" presetSubtype="0"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2000"/>
                                        <p:tgtEl>
                                          <p:spTgt spid="9"/>
                                        </p:tgtEl>
                                      </p:cBhvr>
                                    </p:animEffect>
                                    <p:anim calcmode="lin" valueType="num">
                                      <p:cBhvr>
                                        <p:cTn id="69" dur="2000" fill="hold"/>
                                        <p:tgtEl>
                                          <p:spTgt spid="9"/>
                                        </p:tgtEl>
                                        <p:attrNameLst>
                                          <p:attrName>style.rotation</p:attrName>
                                        </p:attrNameLst>
                                      </p:cBhvr>
                                      <p:tavLst>
                                        <p:tav tm="0">
                                          <p:val>
                                            <p:fltVal val="720"/>
                                          </p:val>
                                        </p:tav>
                                        <p:tav tm="100000">
                                          <p:val>
                                            <p:fltVal val="0"/>
                                          </p:val>
                                        </p:tav>
                                      </p:tavLst>
                                    </p:anim>
                                    <p:anim calcmode="lin" valueType="num">
                                      <p:cBhvr>
                                        <p:cTn id="70" dur="2000" fill="hold"/>
                                        <p:tgtEl>
                                          <p:spTgt spid="9"/>
                                        </p:tgtEl>
                                        <p:attrNameLst>
                                          <p:attrName>ppt_h</p:attrName>
                                        </p:attrNameLst>
                                      </p:cBhvr>
                                      <p:tavLst>
                                        <p:tav tm="0">
                                          <p:val>
                                            <p:fltVal val="0"/>
                                          </p:val>
                                        </p:tav>
                                        <p:tav tm="100000">
                                          <p:val>
                                            <p:strVal val="#ppt_h"/>
                                          </p:val>
                                        </p:tav>
                                      </p:tavLst>
                                    </p:anim>
                                    <p:anim calcmode="lin" valueType="num">
                                      <p:cBhvr>
                                        <p:cTn id="71"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653050" y="769871"/>
            <a:ext cx="4404574" cy="827313"/>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800" dirty="0" smtClean="0">
                <a:latin typeface="NikoshBAN" panose="02000000000000000000" pitchFamily="2" charset="0"/>
                <a:cs typeface="NikoshBAN" panose="02000000000000000000" pitchFamily="2" charset="0"/>
              </a:rPr>
              <a:t>২</a:t>
            </a:r>
            <a:r>
              <a:rPr lang="bn-BD" sz="4800" dirty="0">
                <a:latin typeface="NikoshBAN" panose="02000000000000000000" pitchFamily="2" charset="0"/>
                <a:cs typeface="NikoshBAN" panose="02000000000000000000" pitchFamily="2" charset="0"/>
              </a:rPr>
              <a:t>। গাজরাকৃতি মূল</a:t>
            </a:r>
          </a:p>
        </p:txBody>
      </p:sp>
      <p:sp>
        <p:nvSpPr>
          <p:cNvPr id="5" name="Rectangle 4"/>
          <p:cNvSpPr/>
          <p:nvPr/>
        </p:nvSpPr>
        <p:spPr>
          <a:xfrm>
            <a:off x="2501304" y="2678809"/>
            <a:ext cx="4401772" cy="2862322"/>
          </a:xfrm>
          <a:prstGeom prst="rect">
            <a:avLst/>
          </a:prstGeom>
        </p:spPr>
        <p:txBody>
          <a:bodyPr wrap="square">
            <a:spAutoFit/>
          </a:bodyPr>
          <a:lstStyle/>
          <a:p>
            <a:r>
              <a:rPr lang="bn-BD" sz="3600" dirty="0">
                <a:latin typeface="NikoshBAN" panose="02000000000000000000" pitchFamily="2" charset="0"/>
                <a:cs typeface="NikoshBAN" panose="02000000000000000000" pitchFamily="2" charset="0"/>
              </a:rPr>
              <a:t>এরা খাদ্য সঞ্চয় করে। তাই প্রধান মূল মোটা ও রসাল হয়।এই মূলের </a:t>
            </a:r>
            <a:r>
              <a:rPr lang="bn-BD" sz="3600" dirty="0" smtClean="0">
                <a:latin typeface="NikoshBAN" panose="02000000000000000000" pitchFamily="2" charset="0"/>
                <a:cs typeface="NikoshBAN" panose="02000000000000000000" pitchFamily="2" charset="0"/>
              </a:rPr>
              <a:t>উপরের দিক  এবং নিচের দিকে ক্রমশ </a:t>
            </a:r>
            <a:r>
              <a:rPr lang="bn-BD" sz="3600" dirty="0">
                <a:latin typeface="NikoshBAN" panose="02000000000000000000" pitchFamily="2" charset="0"/>
                <a:cs typeface="NikoshBAN" panose="02000000000000000000" pitchFamily="2" charset="0"/>
              </a:rPr>
              <a:t>সরু। </a:t>
            </a:r>
            <a:r>
              <a:rPr lang="bn-BD" sz="3600" dirty="0" smtClean="0">
                <a:latin typeface="NikoshBAN" panose="02000000000000000000" pitchFamily="2" charset="0"/>
                <a:cs typeface="NikoshBAN" panose="02000000000000000000" pitchFamily="2" charset="0"/>
              </a:rPr>
              <a:t>যেমন</a:t>
            </a:r>
            <a:r>
              <a:rPr lang="en-US" sz="3600" dirty="0" smtClean="0">
                <a:latin typeface="NikoshBAN" panose="02000000000000000000" pitchFamily="2" charset="0"/>
                <a:cs typeface="NikoshBAN" panose="02000000000000000000" pitchFamily="2" charset="0"/>
              </a:rPr>
              <a:t>-</a:t>
            </a:r>
            <a:r>
              <a:rPr lang="bn-BD"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গাজর।    </a:t>
            </a:r>
            <a:endParaRPr lang="en-US" sz="40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779686">
            <a:off x="7845111" y="3400227"/>
            <a:ext cx="3009900" cy="244692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2432" y="591099"/>
            <a:ext cx="2019300" cy="233515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607248">
            <a:off x="49077" y="3090131"/>
            <a:ext cx="2110600" cy="1400175"/>
          </a:xfrm>
          <a:prstGeom prst="rect">
            <a:avLst/>
          </a:prstGeom>
        </p:spPr>
      </p:pic>
    </p:spTree>
    <p:extLst>
      <p:ext uri="{BB962C8B-B14F-4D97-AF65-F5344CB8AC3E}">
        <p14:creationId xmlns:p14="http://schemas.microsoft.com/office/powerpoint/2010/main" val="131225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nodeType="clickEffect">
                                  <p:stCondLst>
                                    <p:cond delay="0"/>
                                  </p:stCondLst>
                                  <p:iterate type="lt">
                                    <p:tmPct val="50000"/>
                                  </p:iterate>
                                  <p:childTnLst>
                                    <p:set>
                                      <p:cBhvr>
                                        <p:cTn id="13" dur="1" fill="hold">
                                          <p:stCondLst>
                                            <p:cond delay="0"/>
                                          </p:stCondLst>
                                        </p:cTn>
                                        <p:tgtEl>
                                          <p:spTgt spid="4">
                                            <p:txEl>
                                              <p:pRg st="0" end="0"/>
                                            </p:txEl>
                                          </p:spTgt>
                                        </p:tgtEl>
                                        <p:attrNameLst>
                                          <p:attrName>style.visibility</p:attrName>
                                        </p:attrNameLst>
                                      </p:cBhvr>
                                      <p:to>
                                        <p:strVal val="visible"/>
                                      </p:to>
                                    </p:set>
                                    <p:set>
                                      <p:cBhvr>
                                        <p:cTn id="14" dur="455" fill="hold">
                                          <p:stCondLst>
                                            <p:cond delay="0"/>
                                          </p:stCondLst>
                                        </p:cTn>
                                        <p:tgtEl>
                                          <p:spTgt spid="4">
                                            <p:txEl>
                                              <p:pRg st="0" end="0"/>
                                            </p:txEl>
                                          </p:spTgt>
                                        </p:tgtEl>
                                        <p:attrNameLst>
                                          <p:attrName>style.rotation</p:attrName>
                                        </p:attrNameLst>
                                      </p:cBhvr>
                                      <p:to>
                                        <p:strVal val="-45.0"/>
                                      </p:to>
                                    </p:set>
                                    <p:anim calcmode="lin" valueType="num">
                                      <p:cBhvr>
                                        <p:cTn id="15" dur="455" fill="hold">
                                          <p:stCondLst>
                                            <p:cond delay="455"/>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ircle(in)">
                                      <p:cBhvr>
                                        <p:cTn id="36" dur="2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56" presetClass="entr" presetSubtype="0" fill="hold" grpId="0" nodeType="clickEffect">
                                  <p:stCondLst>
                                    <p:cond delay="0"/>
                                  </p:stCondLst>
                                  <p:iterate type="lt">
                                    <p:tmPct val="10000"/>
                                  </p:iterate>
                                  <p:childTnLst>
                                    <p:set>
                                      <p:cBhvr>
                                        <p:cTn id="40" dur="1" fill="hold">
                                          <p:stCondLst>
                                            <p:cond delay="0"/>
                                          </p:stCondLst>
                                        </p:cTn>
                                        <p:tgtEl>
                                          <p:spTgt spid="5"/>
                                        </p:tgtEl>
                                        <p:attrNameLst>
                                          <p:attrName>style.visibility</p:attrName>
                                        </p:attrNameLst>
                                      </p:cBhvr>
                                      <p:to>
                                        <p:strVal val="visible"/>
                                      </p:to>
                                    </p:set>
                                    <p:anim by="(-#ppt_w*2)" calcmode="lin" valueType="num">
                                      <p:cBhvr rctx="PPT">
                                        <p:cTn id="41" dur="500" autoRev="1" fill="hold">
                                          <p:stCondLst>
                                            <p:cond delay="0"/>
                                          </p:stCondLst>
                                        </p:cTn>
                                        <p:tgtEl>
                                          <p:spTgt spid="5"/>
                                        </p:tgtEl>
                                        <p:attrNameLst>
                                          <p:attrName>ppt_w</p:attrName>
                                        </p:attrNameLst>
                                      </p:cBhvr>
                                    </p:anim>
                                    <p:anim by="(#ppt_w*0.50)" calcmode="lin" valueType="num">
                                      <p:cBhvr>
                                        <p:cTn id="42" dur="500" decel="50000" autoRev="1" fill="hold">
                                          <p:stCondLst>
                                            <p:cond delay="0"/>
                                          </p:stCondLst>
                                        </p:cTn>
                                        <p:tgtEl>
                                          <p:spTgt spid="5"/>
                                        </p:tgtEl>
                                        <p:attrNameLst>
                                          <p:attrName>ppt_x</p:attrName>
                                        </p:attrNameLst>
                                      </p:cBhvr>
                                    </p:anim>
                                    <p:anim from="(-#ppt_h/2)" to="(#ppt_y)" calcmode="lin" valueType="num">
                                      <p:cBhvr>
                                        <p:cTn id="43" dur="1000" fill="hold">
                                          <p:stCondLst>
                                            <p:cond delay="0"/>
                                          </p:stCondLst>
                                        </p:cTn>
                                        <p:tgtEl>
                                          <p:spTgt spid="5"/>
                                        </p:tgtEl>
                                        <p:attrNameLst>
                                          <p:attrName>ppt_y</p:attrName>
                                        </p:attrNameLst>
                                      </p:cBhvr>
                                    </p:anim>
                                    <p:animRot by="21600000">
                                      <p:cBhvr>
                                        <p:cTn id="44"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63557" y="177443"/>
            <a:ext cx="5087259" cy="827313"/>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latin typeface="NikoshBAN" panose="02000000000000000000" pitchFamily="2" charset="0"/>
                <a:cs typeface="NikoshBAN" panose="02000000000000000000" pitchFamily="2" charset="0"/>
              </a:rPr>
              <a:t>৩</a:t>
            </a:r>
            <a:r>
              <a:rPr lang="bn-BD" sz="5400" dirty="0">
                <a:latin typeface="NikoshBAN" panose="02000000000000000000" pitchFamily="2" charset="0"/>
                <a:cs typeface="NikoshBAN" panose="02000000000000000000" pitchFamily="2" charset="0"/>
              </a:rPr>
              <a:t>।শালগমাকৃতির মূল</a:t>
            </a:r>
            <a:endParaRPr lang="en-US" sz="5400"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1596983" y="2562897"/>
            <a:ext cx="5666704" cy="2308324"/>
          </a:xfrm>
          <a:prstGeom prst="rect">
            <a:avLst/>
          </a:prstGeom>
        </p:spPr>
        <p:txBody>
          <a:bodyPr wrap="square">
            <a:spAutoFit/>
          </a:bodyPr>
          <a:lstStyle/>
          <a:p>
            <a:r>
              <a:rPr lang="bn-BD" sz="3600" dirty="0" smtClean="0">
                <a:latin typeface="NikoshBAN" panose="02000000000000000000" pitchFamily="2" charset="0"/>
                <a:cs typeface="NikoshBAN" panose="02000000000000000000" pitchFamily="2" charset="0"/>
              </a:rPr>
              <a:t>এক্ষেত্রে প্রধান মূলটির উপরের অংশ খাদ্য </a:t>
            </a:r>
            <a:r>
              <a:rPr lang="bn-BD" sz="3600" dirty="0">
                <a:latin typeface="NikoshBAN" panose="02000000000000000000" pitchFamily="2" charset="0"/>
                <a:cs typeface="NikoshBAN" panose="02000000000000000000" pitchFamily="2" charset="0"/>
              </a:rPr>
              <a:t>সঞ্চয় </a:t>
            </a:r>
            <a:r>
              <a:rPr lang="bn-BD" sz="3600" dirty="0" smtClean="0">
                <a:latin typeface="NikoshBAN" panose="02000000000000000000" pitchFamily="2" charset="0"/>
                <a:cs typeface="NikoshBAN" panose="02000000000000000000" pitchFamily="2" charset="0"/>
              </a:rPr>
              <a:t>এর ফলে  গোলাকার এবং নিচের অংশ হঠাৎ করে সরু হয়ে যায়।  যেমন- শালগম ।   </a:t>
            </a:r>
            <a:endParaRPr lang="en-US" sz="40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490652">
            <a:off x="195600" y="925124"/>
            <a:ext cx="2876550" cy="159067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5523" y="2434107"/>
            <a:ext cx="4106836" cy="3735029"/>
          </a:xfrm>
          <a:prstGeom prst="rect">
            <a:avLst/>
          </a:prstGeom>
        </p:spPr>
      </p:pic>
    </p:spTree>
    <p:extLst>
      <p:ext uri="{BB962C8B-B14F-4D97-AF65-F5344CB8AC3E}">
        <p14:creationId xmlns:p14="http://schemas.microsoft.com/office/powerpoint/2010/main" val="334927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nodeType="clickEffect">
                                  <p:stCondLst>
                                    <p:cond delay="0"/>
                                  </p:stCondLst>
                                  <p:iterate type="lt">
                                    <p:tmPct val="50000"/>
                                  </p:iterate>
                                  <p:childTnLst>
                                    <p:set>
                                      <p:cBhvr>
                                        <p:cTn id="13" dur="1" fill="hold">
                                          <p:stCondLst>
                                            <p:cond delay="0"/>
                                          </p:stCondLst>
                                        </p:cTn>
                                        <p:tgtEl>
                                          <p:spTgt spid="4">
                                            <p:txEl>
                                              <p:pRg st="0" end="0"/>
                                            </p:txEl>
                                          </p:spTgt>
                                        </p:tgtEl>
                                        <p:attrNameLst>
                                          <p:attrName>style.visibility</p:attrName>
                                        </p:attrNameLst>
                                      </p:cBhvr>
                                      <p:to>
                                        <p:strVal val="visible"/>
                                      </p:to>
                                    </p:set>
                                    <p:set>
                                      <p:cBhvr>
                                        <p:cTn id="14" dur="455" fill="hold">
                                          <p:stCondLst>
                                            <p:cond delay="0"/>
                                          </p:stCondLst>
                                        </p:cTn>
                                        <p:tgtEl>
                                          <p:spTgt spid="4">
                                            <p:txEl>
                                              <p:pRg st="0" end="0"/>
                                            </p:txEl>
                                          </p:spTgt>
                                        </p:tgtEl>
                                        <p:attrNameLst>
                                          <p:attrName>style.rotation</p:attrName>
                                        </p:attrNameLst>
                                      </p:cBhvr>
                                      <p:to>
                                        <p:strVal val="-45.0"/>
                                      </p:to>
                                    </p:set>
                                    <p:anim calcmode="lin" valueType="num">
                                      <p:cBhvr>
                                        <p:cTn id="15" dur="455" fill="hold">
                                          <p:stCondLst>
                                            <p:cond delay="455"/>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5"/>
                                        </p:tgtEl>
                                        <p:attrNameLst>
                                          <p:attrName>style.visibility</p:attrName>
                                        </p:attrNameLst>
                                      </p:cBhvr>
                                      <p:to>
                                        <p:strVal val="visible"/>
                                      </p:to>
                                    </p:set>
                                    <p:anim by="(-#ppt_w*2)" calcmode="lin" valueType="num">
                                      <p:cBhvr rctx="PPT">
                                        <p:cTn id="33" dur="500" autoRev="1" fill="hold">
                                          <p:stCondLst>
                                            <p:cond delay="0"/>
                                          </p:stCondLst>
                                        </p:cTn>
                                        <p:tgtEl>
                                          <p:spTgt spid="5"/>
                                        </p:tgtEl>
                                        <p:attrNameLst>
                                          <p:attrName>ppt_w</p:attrName>
                                        </p:attrNameLst>
                                      </p:cBhvr>
                                    </p:anim>
                                    <p:anim by="(#ppt_w*0.50)" calcmode="lin" valueType="num">
                                      <p:cBhvr>
                                        <p:cTn id="34" dur="500" decel="50000" autoRev="1" fill="hold">
                                          <p:stCondLst>
                                            <p:cond delay="0"/>
                                          </p:stCondLst>
                                        </p:cTn>
                                        <p:tgtEl>
                                          <p:spTgt spid="5"/>
                                        </p:tgtEl>
                                        <p:attrNameLst>
                                          <p:attrName>ppt_x</p:attrName>
                                        </p:attrNameLst>
                                      </p:cBhvr>
                                    </p:anim>
                                    <p:anim from="(-#ppt_h/2)" to="(#ppt_y)" calcmode="lin" valueType="num">
                                      <p:cBhvr>
                                        <p:cTn id="35" dur="1000" fill="hold">
                                          <p:stCondLst>
                                            <p:cond delay="0"/>
                                          </p:stCondLst>
                                        </p:cTn>
                                        <p:tgtEl>
                                          <p:spTgt spid="5"/>
                                        </p:tgtEl>
                                        <p:attrNameLst>
                                          <p:attrName>ppt_y</p:attrName>
                                        </p:attrNameLst>
                                      </p:cBhvr>
                                    </p:anim>
                                    <p:animRot by="21600000">
                                      <p:cBhvr>
                                        <p:cTn id="36"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1439</TotalTime>
  <Words>312</Words>
  <Application>Microsoft Office PowerPoint</Application>
  <PresentationFormat>Widescreen</PresentationFormat>
  <Paragraphs>29</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NSimSun</vt:lpstr>
      <vt:lpstr>Arial</vt:lpstr>
      <vt:lpstr>NikoshBAN</vt:lpstr>
      <vt:lpstr>Trebuchet MS</vt:lpstr>
      <vt:lpstr>Wingdings 2</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191</cp:revision>
  <dcterms:created xsi:type="dcterms:W3CDTF">2020-08-13T10:06:27Z</dcterms:created>
  <dcterms:modified xsi:type="dcterms:W3CDTF">2020-09-15T17:52:04Z</dcterms:modified>
</cp:coreProperties>
</file>