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9"/>
  </p:notesMasterIdLst>
  <p:sldIdLst>
    <p:sldId id="256" r:id="rId2"/>
    <p:sldId id="268" r:id="rId3"/>
    <p:sldId id="269" r:id="rId4"/>
    <p:sldId id="354" r:id="rId5"/>
    <p:sldId id="355" r:id="rId6"/>
    <p:sldId id="356" r:id="rId7"/>
    <p:sldId id="357" r:id="rId8"/>
    <p:sldId id="315" r:id="rId9"/>
    <p:sldId id="334" r:id="rId10"/>
    <p:sldId id="343" r:id="rId11"/>
    <p:sldId id="358" r:id="rId12"/>
    <p:sldId id="359" r:id="rId13"/>
    <p:sldId id="301" r:id="rId14"/>
    <p:sldId id="348" r:id="rId15"/>
    <p:sldId id="360" r:id="rId16"/>
    <p:sldId id="350" r:id="rId17"/>
    <p:sldId id="35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66"/>
    <a:srgbClr val="FF0000"/>
    <a:srgbClr val="82EE8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60" autoAdjust="0"/>
  </p:normalViewPr>
  <p:slideViewPr>
    <p:cSldViewPr>
      <p:cViewPr varScale="1">
        <p:scale>
          <a:sx n="67" d="100"/>
          <a:sy n="67" d="100"/>
        </p:scale>
        <p:origin x="147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Documents%20and%20Settings\Delower\My%20Documents\Book1%20(Autosaved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tx>
        <c:rich>
          <a:bodyPr/>
          <a:lstStyle/>
          <a:p>
            <a:pPr>
              <a:defRPr sz="3200">
                <a:latin typeface="NikoshBAN" pitchFamily="2" charset="0"/>
                <a:cs typeface="NikoshBAN" pitchFamily="2" charset="0"/>
              </a:defRPr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বাংলাদেশের জনসংখ্যা বৃদ্ধির হার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Sheet2!$A$1</c:f>
              <c:strCache>
                <c:ptCount val="1"/>
              </c:strCache>
            </c:strRef>
          </c:tx>
          <c:invertIfNegative val="0"/>
          <c:cat>
            <c:numLit>
              <c:formatCode>General</c:formatCode>
              <c:ptCount val="8"/>
              <c:pt idx="0">
                <c:v>1860</c:v>
              </c:pt>
              <c:pt idx="1">
                <c:v>1941</c:v>
              </c:pt>
              <c:pt idx="2">
                <c:v>1961</c:v>
              </c:pt>
              <c:pt idx="3">
                <c:v>1974</c:v>
              </c:pt>
              <c:pt idx="4">
                <c:v>1991</c:v>
              </c:pt>
              <c:pt idx="5">
                <c:v>2001</c:v>
              </c:pt>
              <c:pt idx="6">
                <c:v>2007</c:v>
              </c:pt>
              <c:pt idx="7">
                <c:v>2014</c:v>
              </c:pt>
            </c:numLit>
          </c:cat>
          <c:val>
            <c:numRef>
              <c:f>Sheet2!$B$1:$I$1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0-0ECA-402F-B6DD-E85E67AA8AB1}"/>
            </c:ext>
          </c:extLst>
        </c:ser>
        <c:ser>
          <c:idx val="1"/>
          <c:order val="1"/>
          <c:tx>
            <c:strRef>
              <c:f>Sheet2!$A$2</c:f>
              <c:strCache>
                <c:ptCount val="1"/>
                <c:pt idx="0">
                  <c:v>জনসংখ্যা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8"/>
              <c:pt idx="0">
                <c:v>1860</c:v>
              </c:pt>
              <c:pt idx="1">
                <c:v>1941</c:v>
              </c:pt>
              <c:pt idx="2">
                <c:v>1961</c:v>
              </c:pt>
              <c:pt idx="3">
                <c:v>1974</c:v>
              </c:pt>
              <c:pt idx="4">
                <c:v>1991</c:v>
              </c:pt>
              <c:pt idx="5">
                <c:v>2001</c:v>
              </c:pt>
              <c:pt idx="6">
                <c:v>2007</c:v>
              </c:pt>
              <c:pt idx="7">
                <c:v>2014</c:v>
              </c:pt>
            </c:numLit>
          </c:cat>
          <c:val>
            <c:numRef>
              <c:f>Sheet2!$B$2:$I$2</c:f>
              <c:numCache>
                <c:formatCode>0.00</c:formatCode>
                <c:ptCount val="8"/>
                <c:pt idx="0">
                  <c:v>2</c:v>
                </c:pt>
                <c:pt idx="1">
                  <c:v>4.2</c:v>
                </c:pt>
                <c:pt idx="2">
                  <c:v>5.52</c:v>
                </c:pt>
                <c:pt idx="3">
                  <c:v>7.64</c:v>
                </c:pt>
                <c:pt idx="4">
                  <c:v>11.15</c:v>
                </c:pt>
                <c:pt idx="5">
                  <c:v>12.93</c:v>
                </c:pt>
                <c:pt idx="6">
                  <c:v>14.6</c:v>
                </c:pt>
                <c:pt idx="7">
                  <c:v>14.98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CA-402F-B6DD-E85E67AA8A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311217536"/>
        <c:axId val="49526272"/>
      </c:barChart>
      <c:catAx>
        <c:axId val="311217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latin typeface="NikoshBAN" pitchFamily="2" charset="0"/>
                    <a:cs typeface="NikoshBAN" pitchFamily="2" charset="0"/>
                  </a:defRPr>
                </a:pPr>
                <a:r>
                  <a:rPr lang="bn-BD" sz="2000">
                    <a:latin typeface="NikoshBAN" pitchFamily="2" charset="0"/>
                    <a:cs typeface="NikoshBAN" pitchFamily="2" charset="0"/>
                  </a:rPr>
                  <a:t>====&gt; সাল</a:t>
                </a:r>
                <a:endParaRPr lang="en-US" sz="2000">
                  <a:latin typeface="NikoshBAN" pitchFamily="2" charset="0"/>
                  <a:cs typeface="NikoshBAN" pitchFamily="2" charset="0"/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49526272"/>
        <c:crosses val="autoZero"/>
        <c:auto val="1"/>
        <c:lblAlgn val="ctr"/>
        <c:lblOffset val="100"/>
        <c:noMultiLvlLbl val="0"/>
      </c:catAx>
      <c:valAx>
        <c:axId val="4952627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000">
                    <a:latin typeface="NikoshBAN" pitchFamily="2" charset="0"/>
                    <a:cs typeface="NikoshBAN" pitchFamily="2" charset="0"/>
                  </a:defRPr>
                </a:pPr>
                <a:r>
                  <a:rPr lang="bn-BD" sz="2000">
                    <a:latin typeface="NikoshBAN" pitchFamily="2" charset="0"/>
                    <a:cs typeface="NikoshBAN" pitchFamily="2" charset="0"/>
                  </a:rPr>
                  <a:t>=====&gt; জনসংখ্যা কোটিতে</a:t>
                </a:r>
                <a:endParaRPr lang="en-US" sz="2000">
                  <a:latin typeface="NikoshBAN" pitchFamily="2" charset="0"/>
                  <a:cs typeface="NikoshBAN" pitchFamily="2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11217536"/>
        <c:crosses val="autoZero"/>
        <c:crossBetween val="between"/>
      </c:valAx>
      <c:spPr>
        <a:solidFill>
          <a:srgbClr val="7030A0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Frame 1">
          <a:extLst xmlns:a="http://schemas.openxmlformats.org/drawingml/2006/main">
            <a:ext uri="{FF2B5EF4-FFF2-40B4-BE49-F238E27FC236}">
              <a16:creationId xmlns:a16="http://schemas.microsoft.com/office/drawing/2014/main" id="{07B592B0-11A1-42F1-B69F-E4B3A97CC5BD}"/>
            </a:ext>
          </a:extLst>
        </cdr:cNvPr>
        <cdr:cNvSpPr/>
      </cdr:nvSpPr>
      <cdr:spPr>
        <a:xfrm xmlns:a="http://schemas.openxmlformats.org/drawingml/2006/main">
          <a:off x="-253999" y="-96838"/>
          <a:ext cx="9753600" cy="6838950"/>
        </a:xfrm>
        <a:prstGeom xmlns:a="http://schemas.openxmlformats.org/drawingml/2006/main" prst="frame">
          <a:avLst>
            <a:gd name="adj1" fmla="val 1667"/>
          </a:avLst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3" name="Frame 2">
          <a:extLst xmlns:a="http://schemas.openxmlformats.org/drawingml/2006/main">
            <a:ext uri="{FF2B5EF4-FFF2-40B4-BE49-F238E27FC236}">
              <a16:creationId xmlns:a16="http://schemas.microsoft.com/office/drawing/2014/main" id="{0CE968B6-CC28-4310-93B5-03CE787A7A85}"/>
            </a:ext>
          </a:extLst>
        </cdr:cNvPr>
        <cdr:cNvSpPr/>
      </cdr:nvSpPr>
      <cdr:spPr>
        <a:xfrm xmlns:a="http://schemas.openxmlformats.org/drawingml/2006/main">
          <a:off x="-406400" y="-254000"/>
          <a:ext cx="10058400" cy="7148512"/>
        </a:xfrm>
        <a:prstGeom xmlns:a="http://schemas.openxmlformats.org/drawingml/2006/main" prst="frame">
          <a:avLst>
            <a:gd name="adj1" fmla="val 1667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4" name="Frame 3">
          <a:extLst xmlns:a="http://schemas.openxmlformats.org/drawingml/2006/main">
            <a:ext uri="{FF2B5EF4-FFF2-40B4-BE49-F238E27FC236}">
              <a16:creationId xmlns:a16="http://schemas.microsoft.com/office/drawing/2014/main" id="{EA236222-032C-4178-A857-9E981284FE7D}"/>
            </a:ext>
          </a:extLst>
        </cdr:cNvPr>
        <cdr:cNvSpPr/>
      </cdr:nvSpPr>
      <cdr:spPr>
        <a:xfrm xmlns:a="http://schemas.openxmlformats.org/drawingml/2006/main">
          <a:off x="-101600" y="55562"/>
          <a:ext cx="9448800" cy="6534150"/>
        </a:xfrm>
        <a:prstGeom xmlns:a="http://schemas.openxmlformats.org/drawingml/2006/main" prst="frame">
          <a:avLst>
            <a:gd name="adj1" fmla="val 1667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02627-275D-4BB5-B114-0B4B7A905792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84703-3462-429A-A8FA-99F1A4AFA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18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CD97E-0088-41DF-910C-20688D9E6CB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64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1A68DD-CF90-4A20-B8B7-CBEDA720667B}" type="slidenum">
              <a:rPr lang="en-US"/>
              <a:pPr/>
              <a:t>13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8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8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30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67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7323F4D-F2B3-41ED-820C-0ECA1BC400E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AKRAMUL  JOYPURHAT</a:t>
            </a:r>
          </a:p>
        </p:txBody>
      </p:sp>
    </p:spTree>
    <p:extLst>
      <p:ext uri="{BB962C8B-B14F-4D97-AF65-F5344CB8AC3E}">
        <p14:creationId xmlns:p14="http://schemas.microsoft.com/office/powerpoint/2010/main" val="755393809"/>
      </p:ext>
    </p:extLst>
  </p:cSld>
  <p:clrMapOvr>
    <a:masterClrMapping/>
  </p:clrMapOvr>
  <p:transition spd="slow">
    <p:random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0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5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1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6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1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0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06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5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0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2EBFE66-F0D3-41E6-85CA-B80B82B7ABD9}"/>
              </a:ext>
            </a:extLst>
          </p:cNvPr>
          <p:cNvSpPr/>
          <p:nvPr/>
        </p:nvSpPr>
        <p:spPr>
          <a:xfrm>
            <a:off x="-304799" y="-147638"/>
            <a:ext cx="9753600" cy="6838950"/>
          </a:xfrm>
          <a:prstGeom prst="frame">
            <a:avLst>
              <a:gd name="adj1" fmla="val 1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5EB0426-ECA2-424B-B2A5-DD37451C8C4D}"/>
              </a:ext>
            </a:extLst>
          </p:cNvPr>
          <p:cNvSpPr/>
          <p:nvPr/>
        </p:nvSpPr>
        <p:spPr>
          <a:xfrm>
            <a:off x="-457200" y="-304800"/>
            <a:ext cx="10058400" cy="7148512"/>
          </a:xfrm>
          <a:prstGeom prst="frame">
            <a:avLst>
              <a:gd name="adj1" fmla="val 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3211221E-4246-4486-A70F-67E014EA4A5C}"/>
              </a:ext>
            </a:extLst>
          </p:cNvPr>
          <p:cNvSpPr/>
          <p:nvPr/>
        </p:nvSpPr>
        <p:spPr>
          <a:xfrm>
            <a:off x="-152400" y="4762"/>
            <a:ext cx="9448800" cy="6534150"/>
          </a:xfrm>
          <a:prstGeom prst="frame">
            <a:avLst>
              <a:gd name="adj1" fmla="val 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BA357C-BB8D-4AD5-B1FE-4731C6DEE4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592" y="2253106"/>
            <a:ext cx="4843072" cy="3632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F37635-8BB9-4B38-A262-A6A4E224CC59}"/>
              </a:ext>
            </a:extLst>
          </p:cNvPr>
          <p:cNvSpPr txBox="1"/>
          <p:nvPr/>
        </p:nvSpPr>
        <p:spPr>
          <a:xfrm>
            <a:off x="1214828" y="609600"/>
            <a:ext cx="7086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5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2730811-91E9-4138-81CE-3CCDA13C1C95}"/>
              </a:ext>
            </a:extLst>
          </p:cNvPr>
          <p:cNvSpPr/>
          <p:nvPr/>
        </p:nvSpPr>
        <p:spPr>
          <a:xfrm>
            <a:off x="-304799" y="-147638"/>
            <a:ext cx="9753600" cy="6838950"/>
          </a:xfrm>
          <a:prstGeom prst="frame">
            <a:avLst>
              <a:gd name="adj1" fmla="val 1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7EADA55C-8A73-42A9-8F03-2EA03FED5200}"/>
              </a:ext>
            </a:extLst>
          </p:cNvPr>
          <p:cNvSpPr/>
          <p:nvPr/>
        </p:nvSpPr>
        <p:spPr>
          <a:xfrm>
            <a:off x="-457200" y="-304800"/>
            <a:ext cx="10058400" cy="7148512"/>
          </a:xfrm>
          <a:prstGeom prst="frame">
            <a:avLst>
              <a:gd name="adj1" fmla="val 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956EE7EF-C9CE-40AC-A6AE-8A2BD0909836}"/>
              </a:ext>
            </a:extLst>
          </p:cNvPr>
          <p:cNvSpPr/>
          <p:nvPr/>
        </p:nvSpPr>
        <p:spPr>
          <a:xfrm>
            <a:off x="-152400" y="4762"/>
            <a:ext cx="9448800" cy="6534150"/>
          </a:xfrm>
          <a:prstGeom prst="frame">
            <a:avLst>
              <a:gd name="adj1" fmla="val 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A51A4D2-5673-4B1E-B8E2-F35ABB248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1014" y="2623124"/>
            <a:ext cx="4207404" cy="3505720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458BD9-99E0-48A9-9453-82887695D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196" y="2623124"/>
            <a:ext cx="4098985" cy="3505720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E95312-C455-4A1B-B8C8-2E30CFAC6CA9}"/>
              </a:ext>
            </a:extLst>
          </p:cNvPr>
          <p:cNvSpPr txBox="1"/>
          <p:nvPr/>
        </p:nvSpPr>
        <p:spPr>
          <a:xfrm>
            <a:off x="1793009" y="1541723"/>
            <a:ext cx="5036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স্বাস্থ্য ও পুষ্টি কার্যক্রমের প্রসার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DA5D05-B97B-4694-B54E-CD9E03B4DA7B}"/>
              </a:ext>
            </a:extLst>
          </p:cNvPr>
          <p:cNvSpPr txBox="1"/>
          <p:nvPr/>
        </p:nvSpPr>
        <p:spPr>
          <a:xfrm>
            <a:off x="914400" y="460322"/>
            <a:ext cx="731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জনসংখ্যাকে জনসম্পদে রূপান্তরের প্রয়োজনীয়তা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FD91C7AB-9096-4240-B77A-C11E1408114E}"/>
              </a:ext>
            </a:extLst>
          </p:cNvPr>
          <p:cNvSpPr/>
          <p:nvPr/>
        </p:nvSpPr>
        <p:spPr>
          <a:xfrm>
            <a:off x="-304799" y="-147638"/>
            <a:ext cx="9753600" cy="6838950"/>
          </a:xfrm>
          <a:prstGeom prst="frame">
            <a:avLst>
              <a:gd name="adj1" fmla="val 1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804B0079-BAEF-40E9-8FD7-495AAD2807AD}"/>
              </a:ext>
            </a:extLst>
          </p:cNvPr>
          <p:cNvSpPr/>
          <p:nvPr/>
        </p:nvSpPr>
        <p:spPr>
          <a:xfrm>
            <a:off x="-457200" y="-304800"/>
            <a:ext cx="10058400" cy="7148512"/>
          </a:xfrm>
          <a:prstGeom prst="frame">
            <a:avLst>
              <a:gd name="adj1" fmla="val 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224FDBA0-14F3-49F7-A0E0-CEB2438CD223}"/>
              </a:ext>
            </a:extLst>
          </p:cNvPr>
          <p:cNvSpPr/>
          <p:nvPr/>
        </p:nvSpPr>
        <p:spPr>
          <a:xfrm>
            <a:off x="-152400" y="4762"/>
            <a:ext cx="9448800" cy="6534150"/>
          </a:xfrm>
          <a:prstGeom prst="frame">
            <a:avLst>
              <a:gd name="adj1" fmla="val 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D3312D5-9532-48A5-B201-3191BDCED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37" y="200024"/>
            <a:ext cx="4433890" cy="3228975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12B5D9C-7546-465D-8DA8-0BA9262A5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1796" y="3429000"/>
            <a:ext cx="4512204" cy="2971800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B27FED-E033-4795-9EE1-03268ADE51A7}"/>
              </a:ext>
            </a:extLst>
          </p:cNvPr>
          <p:cNvSpPr txBox="1"/>
          <p:nvPr/>
        </p:nvSpPr>
        <p:spPr>
          <a:xfrm>
            <a:off x="4858941" y="1066800"/>
            <a:ext cx="40457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নারী শিক্ষার প্রসার</a:t>
            </a:r>
          </a:p>
        </p:txBody>
      </p:sp>
    </p:spTree>
    <p:extLst>
      <p:ext uri="{BB962C8B-B14F-4D97-AF65-F5344CB8AC3E}">
        <p14:creationId xmlns:p14="http://schemas.microsoft.com/office/powerpoint/2010/main" val="55086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733D46BF-9C80-4DF8-ADD8-A6D91BCF2CCB}"/>
              </a:ext>
            </a:extLst>
          </p:cNvPr>
          <p:cNvSpPr/>
          <p:nvPr/>
        </p:nvSpPr>
        <p:spPr>
          <a:xfrm>
            <a:off x="-304799" y="-147638"/>
            <a:ext cx="9753600" cy="6838950"/>
          </a:xfrm>
          <a:prstGeom prst="frame">
            <a:avLst>
              <a:gd name="adj1" fmla="val 1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FE06C0A3-6369-4801-A361-AC244968C5CD}"/>
              </a:ext>
            </a:extLst>
          </p:cNvPr>
          <p:cNvSpPr/>
          <p:nvPr/>
        </p:nvSpPr>
        <p:spPr>
          <a:xfrm>
            <a:off x="-457200" y="-304800"/>
            <a:ext cx="10058400" cy="7148512"/>
          </a:xfrm>
          <a:prstGeom prst="frame">
            <a:avLst>
              <a:gd name="adj1" fmla="val 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63DD0E97-E08D-47B2-94BC-C80FF1ED99DF}"/>
              </a:ext>
            </a:extLst>
          </p:cNvPr>
          <p:cNvSpPr/>
          <p:nvPr/>
        </p:nvSpPr>
        <p:spPr>
          <a:xfrm>
            <a:off x="-152400" y="4762"/>
            <a:ext cx="9448800" cy="6534150"/>
          </a:xfrm>
          <a:prstGeom prst="frame">
            <a:avLst>
              <a:gd name="adj1" fmla="val 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C2B33B-830E-45B4-B190-EC51CDB67AB5}"/>
              </a:ext>
            </a:extLst>
          </p:cNvPr>
          <p:cNvSpPr txBox="1"/>
          <p:nvPr/>
        </p:nvSpPr>
        <p:spPr>
          <a:xfrm>
            <a:off x="1219200" y="166688"/>
            <a:ext cx="63210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জনসংখ্যাকে জনসম্পদে রূপান্তর কৌশল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DB2BDB9-E8D7-48D0-8043-2F38C735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874575"/>
            <a:ext cx="4114799" cy="2735576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4FC1D471-F877-4709-958F-C30139348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4424" y="845825"/>
            <a:ext cx="4207404" cy="2735575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7FED483-AA9E-4C13-8A52-F8232A5CA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773962"/>
            <a:ext cx="4305942" cy="2577743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BE239DE-8A09-4F9E-9076-E10C6C9D2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2822" y="3733800"/>
            <a:ext cx="4018859" cy="2617905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13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961538D5-4CA0-4E5E-BB30-20489AAAC62F}"/>
              </a:ext>
            </a:extLst>
          </p:cNvPr>
          <p:cNvSpPr/>
          <p:nvPr/>
        </p:nvSpPr>
        <p:spPr>
          <a:xfrm>
            <a:off x="-304799" y="-147638"/>
            <a:ext cx="9753600" cy="6838950"/>
          </a:xfrm>
          <a:prstGeom prst="frame">
            <a:avLst>
              <a:gd name="adj1" fmla="val 1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FC169054-A913-488C-9530-DAE1DC7167C1}"/>
              </a:ext>
            </a:extLst>
          </p:cNvPr>
          <p:cNvSpPr/>
          <p:nvPr/>
        </p:nvSpPr>
        <p:spPr>
          <a:xfrm>
            <a:off x="-457200" y="-304800"/>
            <a:ext cx="10058400" cy="7148512"/>
          </a:xfrm>
          <a:prstGeom prst="frame">
            <a:avLst>
              <a:gd name="adj1" fmla="val 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A64D1068-A442-43BF-86FA-7EF916F6A834}"/>
              </a:ext>
            </a:extLst>
          </p:cNvPr>
          <p:cNvSpPr/>
          <p:nvPr/>
        </p:nvSpPr>
        <p:spPr>
          <a:xfrm>
            <a:off x="-152400" y="4762"/>
            <a:ext cx="9448800" cy="6534150"/>
          </a:xfrm>
          <a:prstGeom prst="frame">
            <a:avLst>
              <a:gd name="adj1" fmla="val 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BAE7A3E9-08CC-4F2B-BCB0-D47B30790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533400"/>
            <a:ext cx="4114802" cy="2895600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E30616F-5D52-4B57-928A-372829295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1" y="533400"/>
            <a:ext cx="4419600" cy="2895600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9456196-33D0-42A5-BB9F-6146DA5FA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668418"/>
            <a:ext cx="4114802" cy="2631076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E8B53C57-9737-44ED-BF80-CAACE1FBD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3668418"/>
            <a:ext cx="4350065" cy="2624641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45483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Autofit/>
          </a:bodyPr>
          <a:lstStyle/>
          <a:p>
            <a:pPr algn="ctr"/>
            <a:r>
              <a:rPr lang="bn-IN" sz="8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8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6DA25308-E9D5-49A1-9DC8-29C3F3F926A3}"/>
              </a:ext>
            </a:extLst>
          </p:cNvPr>
          <p:cNvSpPr/>
          <p:nvPr/>
        </p:nvSpPr>
        <p:spPr>
          <a:xfrm>
            <a:off x="-304799" y="-147638"/>
            <a:ext cx="9753600" cy="6838950"/>
          </a:xfrm>
          <a:prstGeom prst="frame">
            <a:avLst>
              <a:gd name="adj1" fmla="val 1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C3920351-85BD-4FE5-AC49-66F45AB4DE23}"/>
              </a:ext>
            </a:extLst>
          </p:cNvPr>
          <p:cNvSpPr/>
          <p:nvPr/>
        </p:nvSpPr>
        <p:spPr>
          <a:xfrm>
            <a:off x="-457200" y="-304800"/>
            <a:ext cx="10058400" cy="7148512"/>
          </a:xfrm>
          <a:prstGeom prst="frame">
            <a:avLst>
              <a:gd name="adj1" fmla="val 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ECA74AAF-BA9A-4CC5-B315-0D7CD9405218}"/>
              </a:ext>
            </a:extLst>
          </p:cNvPr>
          <p:cNvSpPr/>
          <p:nvPr/>
        </p:nvSpPr>
        <p:spPr>
          <a:xfrm>
            <a:off x="-152400" y="4762"/>
            <a:ext cx="9448800" cy="6534150"/>
          </a:xfrm>
          <a:prstGeom prst="frame">
            <a:avLst>
              <a:gd name="adj1" fmla="val 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3471A3-A9B7-4CAC-8A75-F9C0FAA28BC8}"/>
              </a:ext>
            </a:extLst>
          </p:cNvPr>
          <p:cNvSpPr txBox="1"/>
          <p:nvPr/>
        </p:nvSpPr>
        <p:spPr>
          <a:xfrm>
            <a:off x="0" y="3429000"/>
            <a:ext cx="8839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দেশের এই বিশাল জনসংখ্যাকে জন সম্পদের রূপান্তর করা প্রয়োজন কেন?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02FE3EF7-7E45-4E60-92D6-CD7661442BE0}"/>
              </a:ext>
            </a:extLst>
          </p:cNvPr>
          <p:cNvSpPr/>
          <p:nvPr/>
        </p:nvSpPr>
        <p:spPr>
          <a:xfrm>
            <a:off x="-304799" y="-147638"/>
            <a:ext cx="9753600" cy="6838950"/>
          </a:xfrm>
          <a:prstGeom prst="frame">
            <a:avLst>
              <a:gd name="adj1" fmla="val 1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51BA0665-9C2A-442A-8E3B-A3E4DAF2DF4F}"/>
              </a:ext>
            </a:extLst>
          </p:cNvPr>
          <p:cNvSpPr/>
          <p:nvPr/>
        </p:nvSpPr>
        <p:spPr>
          <a:xfrm>
            <a:off x="-457200" y="-304800"/>
            <a:ext cx="10058400" cy="7148512"/>
          </a:xfrm>
          <a:prstGeom prst="frame">
            <a:avLst>
              <a:gd name="adj1" fmla="val 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531F17E2-2475-47D6-8C32-96E12FA67EDC}"/>
              </a:ext>
            </a:extLst>
          </p:cNvPr>
          <p:cNvSpPr/>
          <p:nvPr/>
        </p:nvSpPr>
        <p:spPr>
          <a:xfrm>
            <a:off x="-152400" y="4762"/>
            <a:ext cx="9448800" cy="6534150"/>
          </a:xfrm>
          <a:prstGeom prst="frame">
            <a:avLst>
              <a:gd name="adj1" fmla="val 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80802-1C77-4ABA-AB27-CAEB36B2F24F}"/>
              </a:ext>
            </a:extLst>
          </p:cNvPr>
          <p:cNvSpPr txBox="1"/>
          <p:nvPr/>
        </p:nvSpPr>
        <p:spPr>
          <a:xfrm>
            <a:off x="1338858" y="2491151"/>
            <a:ext cx="64662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95E78C-6585-45CA-AFBB-A0D794B3EB18}"/>
              </a:ext>
            </a:extLst>
          </p:cNvPr>
          <p:cNvSpPr txBox="1"/>
          <p:nvPr/>
        </p:nvSpPr>
        <p:spPr>
          <a:xfrm>
            <a:off x="1338858" y="3826673"/>
            <a:ext cx="7195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জনসংখ্যাকে জনসম্পদে রূপান্তরের প্রয়োজনীয়তা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A4739E-A8AC-4F8D-A0A8-3724E6C91984}"/>
              </a:ext>
            </a:extLst>
          </p:cNvPr>
          <p:cNvSpPr txBox="1"/>
          <p:nvPr/>
        </p:nvSpPr>
        <p:spPr>
          <a:xfrm>
            <a:off x="1368028" y="4563848"/>
            <a:ext cx="73902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bn-BD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জনসংখ্যাকে জনসম্পদে রূপান্তর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bn-BD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কৌশল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107230-2E55-4617-A0CE-4FB8B37BFAF6}"/>
              </a:ext>
            </a:extLst>
          </p:cNvPr>
          <p:cNvSpPr txBox="1"/>
          <p:nvPr/>
        </p:nvSpPr>
        <p:spPr>
          <a:xfrm>
            <a:off x="2618779" y="639197"/>
            <a:ext cx="1953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252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2819400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6000" b="1" dirty="0">
                <a:latin typeface="NikoshBAN" pitchFamily="2" charset="0"/>
                <a:cs typeface="NikoshBAN" pitchFamily="2" charset="0"/>
              </a:rPr>
              <a:t>জনসংখ্যা বৃদ্ধি একটি জাতীয় সমস্যা এর স্বপক্ষে তোমার যুক্তি দেখাও।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067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b="1" dirty="0">
                <a:ln w="38100">
                  <a:solidFill>
                    <a:schemeClr val="tx1"/>
                  </a:solidFill>
                  <a:prstDash val="sysDash"/>
                </a:ln>
                <a:noFill/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16600" b="1" dirty="0">
              <a:ln w="38100">
                <a:solidFill>
                  <a:schemeClr val="tx1"/>
                </a:solidFill>
                <a:prstDash val="sysDash"/>
              </a:ln>
              <a:noFill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1D64AC50-D02A-4142-BBCC-DF2703D1E99C}"/>
              </a:ext>
            </a:extLst>
          </p:cNvPr>
          <p:cNvSpPr/>
          <p:nvPr/>
        </p:nvSpPr>
        <p:spPr>
          <a:xfrm>
            <a:off x="-304799" y="-147638"/>
            <a:ext cx="9753600" cy="6838950"/>
          </a:xfrm>
          <a:prstGeom prst="frame">
            <a:avLst>
              <a:gd name="adj1" fmla="val 1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BF98C8B5-4CD4-45AF-A981-9C2B6F2FD0A5}"/>
              </a:ext>
            </a:extLst>
          </p:cNvPr>
          <p:cNvSpPr/>
          <p:nvPr/>
        </p:nvSpPr>
        <p:spPr>
          <a:xfrm>
            <a:off x="-457200" y="-304800"/>
            <a:ext cx="10058400" cy="7148512"/>
          </a:xfrm>
          <a:prstGeom prst="frame">
            <a:avLst>
              <a:gd name="adj1" fmla="val 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AC2BFDD2-2F76-45D1-B23C-C5E0B64371F1}"/>
              </a:ext>
            </a:extLst>
          </p:cNvPr>
          <p:cNvSpPr/>
          <p:nvPr/>
        </p:nvSpPr>
        <p:spPr>
          <a:xfrm>
            <a:off x="-152400" y="4762"/>
            <a:ext cx="9448800" cy="6534150"/>
          </a:xfrm>
          <a:prstGeom prst="frame">
            <a:avLst>
              <a:gd name="adj1" fmla="val 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C48D243-FA1E-44F1-8896-6A98CF7B7A61}"/>
              </a:ext>
            </a:extLst>
          </p:cNvPr>
          <p:cNvSpPr/>
          <p:nvPr/>
        </p:nvSpPr>
        <p:spPr>
          <a:xfrm>
            <a:off x="-304799" y="-147638"/>
            <a:ext cx="9753600" cy="6838950"/>
          </a:xfrm>
          <a:prstGeom prst="frame">
            <a:avLst>
              <a:gd name="adj1" fmla="val 1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16738F75-7342-4B24-BB5F-D87B98D3E324}"/>
              </a:ext>
            </a:extLst>
          </p:cNvPr>
          <p:cNvSpPr/>
          <p:nvPr/>
        </p:nvSpPr>
        <p:spPr>
          <a:xfrm>
            <a:off x="-457200" y="-304800"/>
            <a:ext cx="10058400" cy="7148512"/>
          </a:xfrm>
          <a:prstGeom prst="frame">
            <a:avLst>
              <a:gd name="adj1" fmla="val 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F3B7C760-62E8-46A4-A944-3F5E5858ACF9}"/>
              </a:ext>
            </a:extLst>
          </p:cNvPr>
          <p:cNvSpPr/>
          <p:nvPr/>
        </p:nvSpPr>
        <p:spPr>
          <a:xfrm>
            <a:off x="-152400" y="4762"/>
            <a:ext cx="9448800" cy="6534150"/>
          </a:xfrm>
          <a:prstGeom prst="frame">
            <a:avLst>
              <a:gd name="adj1" fmla="val 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4477A3-6BEB-4788-B80C-84BEEB16EC3A}"/>
              </a:ext>
            </a:extLst>
          </p:cNvPr>
          <p:cNvSpPr txBox="1"/>
          <p:nvPr/>
        </p:nvSpPr>
        <p:spPr>
          <a:xfrm>
            <a:off x="1219200" y="2161460"/>
            <a:ext cx="503634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ea typeface="Segoe UI" pitchFamily="34" charset="0"/>
                <a:cs typeface="NikoshBAN" pitchFamily="2" charset="0"/>
              </a:rPr>
              <a:t>ধন্যবাদ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ea typeface="Segoe UI" pitchFamily="34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E856AA-230E-43A4-8DF8-40E6D5A44A01}"/>
              </a:ext>
            </a:extLst>
          </p:cNvPr>
          <p:cNvSpPr txBox="1"/>
          <p:nvPr/>
        </p:nvSpPr>
        <p:spPr>
          <a:xfrm>
            <a:off x="4191000" y="3429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EB4608A-8B76-405C-8A16-D83643BE2A96}"/>
              </a:ext>
            </a:extLst>
          </p:cNvPr>
          <p:cNvSpPr/>
          <p:nvPr/>
        </p:nvSpPr>
        <p:spPr>
          <a:xfrm>
            <a:off x="-304799" y="-147638"/>
            <a:ext cx="9753600" cy="6838950"/>
          </a:xfrm>
          <a:prstGeom prst="frame">
            <a:avLst>
              <a:gd name="adj1" fmla="val 1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8B944BB8-E419-4EA5-9288-7ADB8348FDA4}"/>
              </a:ext>
            </a:extLst>
          </p:cNvPr>
          <p:cNvSpPr/>
          <p:nvPr/>
        </p:nvSpPr>
        <p:spPr>
          <a:xfrm>
            <a:off x="-457200" y="-304800"/>
            <a:ext cx="10058400" cy="7148512"/>
          </a:xfrm>
          <a:prstGeom prst="frame">
            <a:avLst>
              <a:gd name="adj1" fmla="val 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F88E57F8-C99C-4222-975C-C2B6C659646A}"/>
              </a:ext>
            </a:extLst>
          </p:cNvPr>
          <p:cNvSpPr/>
          <p:nvPr/>
        </p:nvSpPr>
        <p:spPr>
          <a:xfrm>
            <a:off x="-152400" y="4762"/>
            <a:ext cx="9448800" cy="6534150"/>
          </a:xfrm>
          <a:prstGeom prst="frame">
            <a:avLst>
              <a:gd name="adj1" fmla="val 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4FC650-60D1-4C91-946A-54940B47BD22}"/>
              </a:ext>
            </a:extLst>
          </p:cNvPr>
          <p:cNvSpPr txBox="1"/>
          <p:nvPr/>
        </p:nvSpPr>
        <p:spPr>
          <a:xfrm>
            <a:off x="3200400" y="457200"/>
            <a:ext cx="22062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1361F3-AF0B-4C9D-933F-67F428F38C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591" y="1351954"/>
            <a:ext cx="2009180" cy="19088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3B127B-323B-4E6E-88E1-F503718C55E8}"/>
              </a:ext>
            </a:extLst>
          </p:cNvPr>
          <p:cNvSpPr txBox="1"/>
          <p:nvPr/>
        </p:nvSpPr>
        <p:spPr>
          <a:xfrm>
            <a:off x="322362" y="3597168"/>
            <a:ext cx="42496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42938"/>
            <a:r>
              <a:rPr lang="en-US" altLang="en-US" sz="24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altLang="en-US" sz="24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altLang="en-US" sz="24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as-IN" altLang="en-US" sz="24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altLang="en-US" sz="24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altLang="en-US" sz="2400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শাহানাজ</a:t>
            </a:r>
            <a:r>
              <a:rPr lang="en-US" sz="24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পারভীন</a:t>
            </a:r>
            <a:endParaRPr lang="bn-BD" sz="24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pPr algn="ctr" defTabSz="642938"/>
            <a:r>
              <a:rPr lang="en-US" sz="2400" dirty="0" err="1">
                <a:solidFill>
                  <a:srgbClr val="F7155B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BD" sz="2400" dirty="0">
                <a:solidFill>
                  <a:srgbClr val="F7155B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 defTabSz="642938"/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as-IN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ৌ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</a:t>
            </a:r>
            <a:r>
              <a:rPr lang="as-IN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 </a:t>
            </a:r>
            <a:r>
              <a:rPr lang="as-IN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এ্ন্ড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bn-BD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642938"/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defTabSz="642938"/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Email-shahanajpa69@gmail.com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B17E79-00D0-4766-86AB-32122D7841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475" y="1351954"/>
            <a:ext cx="2055466" cy="239559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8D2402C-DDB0-4E31-AA13-6FF6BBE7602F}"/>
              </a:ext>
            </a:extLst>
          </p:cNvPr>
          <p:cNvSpPr txBox="1"/>
          <p:nvPr/>
        </p:nvSpPr>
        <p:spPr>
          <a:xfrm>
            <a:off x="5046762" y="3937557"/>
            <a:ext cx="3927275" cy="1988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2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28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8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kumimoji="0" lang="bn-BD" sz="2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kumimoji="0" lang="bn-BD" sz="2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: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dirty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৯</a:t>
            </a:r>
            <a:r>
              <a:rPr lang="en-US" sz="2800" b="1" noProof="0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kumimoji="0" lang="en-US" sz="2800" b="1" i="0" u="none" strike="noStrike" kern="1200" cap="none" spc="0" normalizeH="0" noProof="0" dirty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 err="1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>
                <a:ln/>
                <a:latin typeface="NikoshBAN" pitchFamily="2" charset="0"/>
                <a:cs typeface="NikoshBAN" pitchFamily="2" charset="0"/>
              </a:rPr>
              <a:t>: 4০ </a:t>
            </a:r>
            <a:r>
              <a:rPr lang="en-US" sz="2800" b="1" dirty="0" err="1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b="1" dirty="0">
              <a:ln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4288" y="42863"/>
            <a:ext cx="9129712" cy="817562"/>
          </a:xfrm>
          <a:noFill/>
          <a:ln>
            <a:solidFill>
              <a:srgbClr val="FF0000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w="139700" prst="cross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>
                <a:ln w="11430">
                  <a:solidFill>
                    <a:srgbClr val="FFFF00"/>
                  </a:solidFill>
                </a:ln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 গুলো লক্ষ কর </a:t>
            </a:r>
            <a:endParaRPr lang="en-US" sz="6000" b="1" spc="50" dirty="0">
              <a:ln w="11430">
                <a:solidFill>
                  <a:srgbClr val="FFFF00"/>
                </a:solidFill>
              </a:ln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1bangladesh2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152400" y="1054893"/>
            <a:ext cx="4302124" cy="2755107"/>
          </a:xfrm>
          <a:ln w="6350">
            <a:solidFill>
              <a:schemeClr val="bg1"/>
            </a:solidFill>
          </a:ln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00203894-A7CC-4624-9671-85934F91CD30}"/>
              </a:ext>
            </a:extLst>
          </p:cNvPr>
          <p:cNvSpPr/>
          <p:nvPr/>
        </p:nvSpPr>
        <p:spPr>
          <a:xfrm>
            <a:off x="-304799" y="-147638"/>
            <a:ext cx="9753600" cy="6838950"/>
          </a:xfrm>
          <a:prstGeom prst="frame">
            <a:avLst>
              <a:gd name="adj1" fmla="val 1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E9C90F3C-0A4E-44D1-969D-D3CC659897CA}"/>
              </a:ext>
            </a:extLst>
          </p:cNvPr>
          <p:cNvSpPr/>
          <p:nvPr/>
        </p:nvSpPr>
        <p:spPr>
          <a:xfrm>
            <a:off x="-457200" y="-304800"/>
            <a:ext cx="10058400" cy="7148512"/>
          </a:xfrm>
          <a:prstGeom prst="frame">
            <a:avLst>
              <a:gd name="adj1" fmla="val 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72327815-4DD1-40C8-AA9B-336A86FFCDB4}"/>
              </a:ext>
            </a:extLst>
          </p:cNvPr>
          <p:cNvSpPr/>
          <p:nvPr/>
        </p:nvSpPr>
        <p:spPr>
          <a:xfrm>
            <a:off x="-152400" y="4762"/>
            <a:ext cx="9448800" cy="6534150"/>
          </a:xfrm>
          <a:prstGeom prst="frame">
            <a:avLst>
              <a:gd name="adj1" fmla="val 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E7268CA-4DFC-46DC-863F-16A4E61C6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9144" y="3269456"/>
            <a:ext cx="4550569" cy="2928942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398326A5-7E3F-4C0B-97F2-E13E0DC536C1}"/>
              </a:ext>
            </a:extLst>
          </p:cNvPr>
          <p:cNvSpPr/>
          <p:nvPr/>
        </p:nvSpPr>
        <p:spPr>
          <a:xfrm>
            <a:off x="-304799" y="-147638"/>
            <a:ext cx="9753600" cy="6838950"/>
          </a:xfrm>
          <a:prstGeom prst="frame">
            <a:avLst>
              <a:gd name="adj1" fmla="val 1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B33EFF70-2EBA-45A9-9356-DCDE05E2E9B9}"/>
              </a:ext>
            </a:extLst>
          </p:cNvPr>
          <p:cNvSpPr/>
          <p:nvPr/>
        </p:nvSpPr>
        <p:spPr>
          <a:xfrm>
            <a:off x="-457200" y="-304800"/>
            <a:ext cx="10058400" cy="7148512"/>
          </a:xfrm>
          <a:prstGeom prst="frame">
            <a:avLst>
              <a:gd name="adj1" fmla="val 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662746C5-A42A-4EE6-A3F8-2AD4153EF4D7}"/>
              </a:ext>
            </a:extLst>
          </p:cNvPr>
          <p:cNvSpPr/>
          <p:nvPr/>
        </p:nvSpPr>
        <p:spPr>
          <a:xfrm>
            <a:off x="-152400" y="4762"/>
            <a:ext cx="9448800" cy="6534150"/>
          </a:xfrm>
          <a:prstGeom prst="frame">
            <a:avLst>
              <a:gd name="adj1" fmla="val 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0775D4-CB49-4779-9F47-02FB08B70482}"/>
              </a:ext>
            </a:extLst>
          </p:cNvPr>
          <p:cNvSpPr txBox="1"/>
          <p:nvPr/>
        </p:nvSpPr>
        <p:spPr>
          <a:xfrm>
            <a:off x="1828800" y="894755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বিষ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2664D0-45DB-4DE6-8C9B-F6F47AB8747F}"/>
              </a:ext>
            </a:extLst>
          </p:cNvPr>
          <p:cNvSpPr txBox="1"/>
          <p:nvPr/>
        </p:nvSpPr>
        <p:spPr>
          <a:xfrm>
            <a:off x="914400" y="3269456"/>
            <a:ext cx="7010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জনসংখ্যা ও উন্ন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86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D45CB472-32E0-4210-8EAB-9A6455C68EA7}"/>
              </a:ext>
            </a:extLst>
          </p:cNvPr>
          <p:cNvSpPr/>
          <p:nvPr/>
        </p:nvSpPr>
        <p:spPr>
          <a:xfrm>
            <a:off x="-304799" y="-147638"/>
            <a:ext cx="9753600" cy="6838950"/>
          </a:xfrm>
          <a:prstGeom prst="frame">
            <a:avLst>
              <a:gd name="adj1" fmla="val 1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E86F2F52-EA43-415A-9AE6-FABAB9CC5F1D}"/>
              </a:ext>
            </a:extLst>
          </p:cNvPr>
          <p:cNvSpPr/>
          <p:nvPr/>
        </p:nvSpPr>
        <p:spPr>
          <a:xfrm>
            <a:off x="-457200" y="-304800"/>
            <a:ext cx="10058400" cy="7148512"/>
          </a:xfrm>
          <a:prstGeom prst="frame">
            <a:avLst>
              <a:gd name="adj1" fmla="val 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AA14F91-850D-40F5-B45E-F0D17A3034AC}"/>
              </a:ext>
            </a:extLst>
          </p:cNvPr>
          <p:cNvSpPr/>
          <p:nvPr/>
        </p:nvSpPr>
        <p:spPr>
          <a:xfrm>
            <a:off x="-152400" y="4762"/>
            <a:ext cx="9448800" cy="6534150"/>
          </a:xfrm>
          <a:prstGeom prst="frame">
            <a:avLst>
              <a:gd name="adj1" fmla="val 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942317-EC2C-45B7-858C-8983C4427697}"/>
              </a:ext>
            </a:extLst>
          </p:cNvPr>
          <p:cNvSpPr txBox="1"/>
          <p:nvPr/>
        </p:nvSpPr>
        <p:spPr>
          <a:xfrm>
            <a:off x="685800" y="533400"/>
            <a:ext cx="533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পাঠশেষে শিক্ষার্থীরা-----</a:t>
            </a:r>
            <a:endParaRPr lang="en-US" sz="44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0E2A51-E7FC-4A87-89AF-A3C56756829F}"/>
              </a:ext>
            </a:extLst>
          </p:cNvPr>
          <p:cNvSpPr txBox="1"/>
          <p:nvPr/>
        </p:nvSpPr>
        <p:spPr>
          <a:xfrm>
            <a:off x="531018" y="3452812"/>
            <a:ext cx="80819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indent="-628650" algn="just">
              <a:buFont typeface="Wingdings" panose="05000000000000000000" pitchFamily="2" charset="2"/>
              <a:buChar char="q"/>
              <a:defRPr/>
            </a:pPr>
            <a:r>
              <a:rPr lang="bn-BD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জনসংখ্যাকে জনসম্পদে রূপান্তরের প্রয়োজনীয়তা ব্যাখ্যা করতে পারবে</a:t>
            </a:r>
            <a:r>
              <a: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2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2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buFont typeface="Wingdings" panose="05000000000000000000" pitchFamily="2" charset="2"/>
              <a:buChar char="q"/>
              <a:defRPr/>
            </a:pPr>
            <a:r>
              <a:rPr lang="bn-BD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জনসংখ্যাকে জনসম্পদে রূপান্তর কৌশল বর্ণনা করতে পারবে।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CE3118-81D0-4A84-BB41-7357BC40C3B5}"/>
              </a:ext>
            </a:extLst>
          </p:cNvPr>
          <p:cNvSpPr txBox="1"/>
          <p:nvPr/>
        </p:nvSpPr>
        <p:spPr>
          <a:xfrm>
            <a:off x="569118" y="1831479"/>
            <a:ext cx="548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জনসংখ্যানীতি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F16640-18F2-4A13-A038-0BC1B21022CF}"/>
              </a:ext>
            </a:extLst>
          </p:cNvPr>
          <p:cNvSpPr txBox="1"/>
          <p:nvPr/>
        </p:nvSpPr>
        <p:spPr>
          <a:xfrm>
            <a:off x="531018" y="2614404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22934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07B592B0-11A1-42F1-B69F-E4B3A97CC5BD}"/>
              </a:ext>
            </a:extLst>
          </p:cNvPr>
          <p:cNvSpPr/>
          <p:nvPr/>
        </p:nvSpPr>
        <p:spPr>
          <a:xfrm>
            <a:off x="-304799" y="-147638"/>
            <a:ext cx="9753600" cy="6838950"/>
          </a:xfrm>
          <a:prstGeom prst="frame">
            <a:avLst>
              <a:gd name="adj1" fmla="val 1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CE968B6-CC28-4310-93B5-03CE787A7A85}"/>
              </a:ext>
            </a:extLst>
          </p:cNvPr>
          <p:cNvSpPr/>
          <p:nvPr/>
        </p:nvSpPr>
        <p:spPr>
          <a:xfrm>
            <a:off x="-457200" y="-304800"/>
            <a:ext cx="10058400" cy="7148512"/>
          </a:xfrm>
          <a:prstGeom prst="frame">
            <a:avLst>
              <a:gd name="adj1" fmla="val 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EA236222-032C-4178-A857-9E981284FE7D}"/>
              </a:ext>
            </a:extLst>
          </p:cNvPr>
          <p:cNvSpPr/>
          <p:nvPr/>
        </p:nvSpPr>
        <p:spPr>
          <a:xfrm>
            <a:off x="-152400" y="4762"/>
            <a:ext cx="9448800" cy="6534150"/>
          </a:xfrm>
          <a:prstGeom prst="frame">
            <a:avLst>
              <a:gd name="adj1" fmla="val 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EE5F9B-900E-465B-9332-72B7F9EE8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6688"/>
            <a:ext cx="9144001" cy="44652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6D386B-57C8-42FC-A529-A12FAFF94DC5}"/>
              </a:ext>
            </a:extLst>
          </p:cNvPr>
          <p:cNvSpPr txBox="1"/>
          <p:nvPr/>
        </p:nvSpPr>
        <p:spPr>
          <a:xfrm>
            <a:off x="200025" y="4800600"/>
            <a:ext cx="9067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সাধারণভাবে একটি দেশের জনসংখ্যা বিষ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জাতী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পর্যা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 গ্রহণ করার জন্য যে দিকনির্দেশনা দে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তাকেই বলা 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দেশটির জনসংখ্যা নীতি।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976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5B72DF3-9DC6-4CBF-B5F6-534E3DD488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983289"/>
              </p:ext>
            </p:extLst>
          </p:nvPr>
        </p:nvGraphicFramePr>
        <p:xfrm>
          <a:off x="323850" y="381000"/>
          <a:ext cx="84582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rame 4">
            <a:extLst>
              <a:ext uri="{FF2B5EF4-FFF2-40B4-BE49-F238E27FC236}">
                <a16:creationId xmlns:a16="http://schemas.microsoft.com/office/drawing/2014/main" id="{FF1DB7FE-6B38-4993-9400-D90C9084ACCF}"/>
              </a:ext>
            </a:extLst>
          </p:cNvPr>
          <p:cNvSpPr/>
          <p:nvPr/>
        </p:nvSpPr>
        <p:spPr>
          <a:xfrm>
            <a:off x="-304799" y="-147638"/>
            <a:ext cx="9753600" cy="6838950"/>
          </a:xfrm>
          <a:prstGeom prst="frame">
            <a:avLst>
              <a:gd name="adj1" fmla="val 1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9F0053D7-B710-4B64-BA8F-34C83280F8C2}"/>
              </a:ext>
            </a:extLst>
          </p:cNvPr>
          <p:cNvSpPr/>
          <p:nvPr/>
        </p:nvSpPr>
        <p:spPr>
          <a:xfrm>
            <a:off x="-457200" y="-304800"/>
            <a:ext cx="10058400" cy="7148512"/>
          </a:xfrm>
          <a:prstGeom prst="frame">
            <a:avLst>
              <a:gd name="adj1" fmla="val 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8BDCC4F2-FA7A-44E0-8BC4-AA93BDCD2B8B}"/>
              </a:ext>
            </a:extLst>
          </p:cNvPr>
          <p:cNvSpPr/>
          <p:nvPr/>
        </p:nvSpPr>
        <p:spPr>
          <a:xfrm>
            <a:off x="-152400" y="4762"/>
            <a:ext cx="9448800" cy="6534150"/>
          </a:xfrm>
          <a:prstGeom prst="frame">
            <a:avLst>
              <a:gd name="adj1" fmla="val 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76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64" y="3532416"/>
            <a:ext cx="4189111" cy="25815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 descr="13358005519824600716_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846" y="340518"/>
            <a:ext cx="4267200" cy="277163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 descr="PHO-09Jul27-1721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647796" y="3565754"/>
            <a:ext cx="4304490" cy="25815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26969" y="3766739"/>
            <a:ext cx="4191000" cy="584775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lvl="0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জীবন যাত্রার মান  নিম্ন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46901" y="421206"/>
            <a:ext cx="2032528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বাল্য বিবাহ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34358" y="3457434"/>
            <a:ext cx="3225563" cy="64718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মা ও শিশুর মৃতর আশংকা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A4D4C0F9-7A8E-49D0-A539-2514920CF233}"/>
              </a:ext>
            </a:extLst>
          </p:cNvPr>
          <p:cNvSpPr/>
          <p:nvPr/>
        </p:nvSpPr>
        <p:spPr>
          <a:xfrm>
            <a:off x="-304799" y="-147638"/>
            <a:ext cx="9753600" cy="6838950"/>
          </a:xfrm>
          <a:prstGeom prst="frame">
            <a:avLst>
              <a:gd name="adj1" fmla="val 1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1D9B2D6C-431E-4A24-8325-F44648F3284C}"/>
              </a:ext>
            </a:extLst>
          </p:cNvPr>
          <p:cNvSpPr/>
          <p:nvPr/>
        </p:nvSpPr>
        <p:spPr>
          <a:xfrm>
            <a:off x="-457200" y="-302419"/>
            <a:ext cx="10058400" cy="7148512"/>
          </a:xfrm>
          <a:prstGeom prst="frame">
            <a:avLst>
              <a:gd name="adj1" fmla="val 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E6F4EAD0-2302-41A7-AFCA-25A6B07AF984}"/>
              </a:ext>
            </a:extLst>
          </p:cNvPr>
          <p:cNvSpPr/>
          <p:nvPr/>
        </p:nvSpPr>
        <p:spPr>
          <a:xfrm>
            <a:off x="-152400" y="-16668"/>
            <a:ext cx="9448800" cy="6534150"/>
          </a:xfrm>
          <a:prstGeom prst="frame">
            <a:avLst>
              <a:gd name="adj1" fmla="val 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4D124A-2C84-4E9D-9757-01488E318DE7}"/>
              </a:ext>
            </a:extLst>
          </p:cNvPr>
          <p:cNvSpPr txBox="1"/>
          <p:nvPr/>
        </p:nvSpPr>
        <p:spPr>
          <a:xfrm>
            <a:off x="335369" y="1246828"/>
            <a:ext cx="3863699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s-IN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 কারণ সমূহ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014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c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" y="3602871"/>
            <a:ext cx="4518246" cy="2797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4636" y="3626347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আমদানি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85" y="254055"/>
            <a:ext cx="4252912" cy="317494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 descr="gra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36" y="155331"/>
            <a:ext cx="4537364" cy="3273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270" y="-60271"/>
            <a:ext cx="3665330" cy="8222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40325" y="155331"/>
            <a:ext cx="1501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ক্ষুধার্ত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4F29AAD1-5C82-42CF-BA0E-D381180BCEBC}"/>
              </a:ext>
            </a:extLst>
          </p:cNvPr>
          <p:cNvSpPr/>
          <p:nvPr/>
        </p:nvSpPr>
        <p:spPr>
          <a:xfrm>
            <a:off x="-304799" y="-147638"/>
            <a:ext cx="9753600" cy="6838950"/>
          </a:xfrm>
          <a:prstGeom prst="frame">
            <a:avLst>
              <a:gd name="adj1" fmla="val 1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8DBC2DFE-39E3-4F61-A8E4-F38FC9F63F8D}"/>
              </a:ext>
            </a:extLst>
          </p:cNvPr>
          <p:cNvSpPr/>
          <p:nvPr/>
        </p:nvSpPr>
        <p:spPr>
          <a:xfrm>
            <a:off x="-457200" y="-304800"/>
            <a:ext cx="10058400" cy="7148512"/>
          </a:xfrm>
          <a:prstGeom prst="frame">
            <a:avLst>
              <a:gd name="adj1" fmla="val 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3590FCEA-EBDD-46C4-BEA3-D2A635AFC77E}"/>
              </a:ext>
            </a:extLst>
          </p:cNvPr>
          <p:cNvSpPr/>
          <p:nvPr/>
        </p:nvSpPr>
        <p:spPr>
          <a:xfrm>
            <a:off x="-152400" y="4762"/>
            <a:ext cx="9448800" cy="6534150"/>
          </a:xfrm>
          <a:prstGeom prst="frame">
            <a:avLst>
              <a:gd name="adj1" fmla="val 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6DD972-012D-4986-A7D0-2315806BBD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798185" y="3610721"/>
            <a:ext cx="4252912" cy="279008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9F7B828-5559-43CE-A15B-3A521EDC2E90}"/>
              </a:ext>
            </a:extLst>
          </p:cNvPr>
          <p:cNvSpPr txBox="1"/>
          <p:nvPr/>
        </p:nvSpPr>
        <p:spPr>
          <a:xfrm>
            <a:off x="7524676" y="3599150"/>
            <a:ext cx="14173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0022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2344</TotalTime>
  <Words>233</Words>
  <Application>Microsoft Office PowerPoint</Application>
  <PresentationFormat>On-screen Show (4:3)</PresentationFormat>
  <Paragraphs>48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NikoshBAN</vt:lpstr>
      <vt:lpstr>Wingdings</vt:lpstr>
      <vt:lpstr>Office Theme</vt:lpstr>
      <vt:lpstr>PowerPoint Presentation</vt:lpstr>
      <vt:lpstr>PowerPoint Presentation</vt:lpstr>
      <vt:lpstr>নিচের ছবি গুলো লক্ষ কর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Doel-1612i3</dc:creator>
  <cp:lastModifiedBy>Shadman Labib</cp:lastModifiedBy>
  <cp:revision>526</cp:revision>
  <dcterms:created xsi:type="dcterms:W3CDTF">2006-08-16T00:00:00Z</dcterms:created>
  <dcterms:modified xsi:type="dcterms:W3CDTF">2020-09-16T11:26:40Z</dcterms:modified>
</cp:coreProperties>
</file>