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57" r:id="rId4"/>
    <p:sldId id="258" r:id="rId5"/>
    <p:sldId id="259" r:id="rId6"/>
    <p:sldId id="260" r:id="rId7"/>
    <p:sldId id="276" r:id="rId8"/>
    <p:sldId id="261" r:id="rId9"/>
    <p:sldId id="275" r:id="rId10"/>
    <p:sldId id="277" r:id="rId11"/>
    <p:sldId id="278" r:id="rId12"/>
    <p:sldId id="279" r:id="rId13"/>
    <p:sldId id="280" r:id="rId14"/>
    <p:sldId id="273" r:id="rId15"/>
    <p:sldId id="269" r:id="rId16"/>
    <p:sldId id="263" r:id="rId17"/>
    <p:sldId id="267" r:id="rId18"/>
    <p:sldId id="268" r:id="rId19"/>
    <p:sldId id="270" r:id="rId20"/>
    <p:sldId id="281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4" d="100"/>
          <a:sy n="64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206711" cy="655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11" y="152400"/>
            <a:ext cx="3644380" cy="655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00069"/>
      </p:ext>
    </p:extLst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01A02-21AF-4CE8-B5C4-1211C069A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4" b="9629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4" r="19874"/>
          <a:stretch/>
        </p:blipFill>
        <p:spPr>
          <a:xfrm>
            <a:off x="304800" y="1143000"/>
            <a:ext cx="4191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" y="261848"/>
            <a:ext cx="8915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Open page no.-68 and follow teacher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84299-B704-477D-A9E8-4487E225C2D2}"/>
              </a:ext>
            </a:extLst>
          </p:cNvPr>
          <p:cNvSpPr txBox="1"/>
          <p:nvPr/>
        </p:nvSpPr>
        <p:spPr>
          <a:xfrm>
            <a:off x="4495800" y="1254710"/>
            <a:ext cx="4419600" cy="526297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The Olympic games is the biggest sports competition in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The world. The Olympics are held every four years in a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different host city. More than 200 nations send a total of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about 13,000 athletes to compete in more than 30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different sports.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01A02-21AF-4CE8-B5C4-1211C069A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4" b="9629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4" r="19874"/>
          <a:stretch/>
        </p:blipFill>
        <p:spPr>
          <a:xfrm>
            <a:off x="304800" y="838200"/>
            <a:ext cx="4191000" cy="56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E98FA-95EE-4103-BA25-44A844D46DB4}"/>
              </a:ext>
            </a:extLst>
          </p:cNvPr>
          <p:cNvSpPr txBox="1"/>
          <p:nvPr/>
        </p:nvSpPr>
        <p:spPr>
          <a:xfrm>
            <a:off x="4343400" y="865239"/>
            <a:ext cx="4572000" cy="563231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The first Olympic Games were held in Greece almost</a:t>
            </a:r>
          </a:p>
          <a:p>
            <a:pPr algn="l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3,000 years ago. The modern Olympic Games started</a:t>
            </a:r>
          </a:p>
          <a:p>
            <a:pPr algn="l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in 1896, and there have been 31 Olympic competition</a:t>
            </a:r>
          </a:p>
          <a:p>
            <a:pPr algn="l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since then.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06" y="1025550"/>
            <a:ext cx="204557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New word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420433" y="1074854"/>
            <a:ext cx="533400" cy="597289"/>
          </a:xfrm>
          <a:prstGeom prst="rightArrow">
            <a:avLst>
              <a:gd name="adj1" fmla="val 50000"/>
              <a:gd name="adj2" fmla="val 748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3002057" y="1019555"/>
            <a:ext cx="243677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meaning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565646" y="1074854"/>
            <a:ext cx="530353" cy="628598"/>
          </a:xfrm>
          <a:prstGeom prst="rightArrow">
            <a:avLst>
              <a:gd name="adj1" fmla="val 50000"/>
              <a:gd name="adj2" fmla="val 682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203972" y="1040659"/>
            <a:ext cx="27521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NikoshBAN" pitchFamily="2" charset="0"/>
              </a:rPr>
              <a:t>Similar word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06" y="1915019"/>
            <a:ext cx="200409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Competition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46419" y="1946717"/>
            <a:ext cx="533400" cy="554981"/>
          </a:xfrm>
          <a:prstGeom prst="rightArrow">
            <a:avLst>
              <a:gd name="adj1" fmla="val 50000"/>
              <a:gd name="adj2" fmla="val 697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3002058" y="1952286"/>
            <a:ext cx="243677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প্রতিযোগীতা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200" dirty="0">
                <a:latin typeface="NikoshBAN" pitchFamily="2" charset="0"/>
                <a:cs typeface="NikoshBAN" pitchFamily="2" charset="0"/>
              </a:rPr>
              <a:t> 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573054" y="1915019"/>
            <a:ext cx="517714" cy="624157"/>
          </a:xfrm>
          <a:prstGeom prst="rightArrow">
            <a:avLst>
              <a:gd name="adj1" fmla="val 50000"/>
              <a:gd name="adj2" fmla="val 596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03720" y="1915019"/>
            <a:ext cx="275216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a contest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561" y="2793792"/>
            <a:ext cx="1981200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Different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362105" y="2775533"/>
            <a:ext cx="517714" cy="449146"/>
          </a:xfrm>
          <a:prstGeom prst="rightArrow">
            <a:avLst>
              <a:gd name="adj1" fmla="val 50000"/>
              <a:gd name="adj2" fmla="val 7955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03756" y="2793792"/>
            <a:ext cx="24350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bn-BD" sz="2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577293" y="2815501"/>
            <a:ext cx="517714" cy="511855"/>
          </a:xfrm>
          <a:prstGeom prst="rightArrow">
            <a:avLst>
              <a:gd name="adj1" fmla="val 50000"/>
              <a:gd name="adj2" fmla="val 664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33469" y="2769273"/>
            <a:ext cx="27224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not same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645" y="3621706"/>
            <a:ext cx="1981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Athlete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337313" y="3621706"/>
            <a:ext cx="597616" cy="611150"/>
          </a:xfrm>
          <a:prstGeom prst="rightArrow">
            <a:avLst>
              <a:gd name="adj1" fmla="val 50000"/>
              <a:gd name="adj2" fmla="val 6313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71800" y="3635298"/>
            <a:ext cx="24670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ক্রীড়াবিদ</a:t>
            </a:r>
            <a:r>
              <a:rPr lang="bn-IN" sz="2200" dirty="0">
                <a:latin typeface="NikoshBAN" pitchFamily="2" charset="0"/>
                <a:cs typeface="NikoshBAN" pitchFamily="2" charset="0"/>
              </a:rPr>
              <a:t> 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577970" y="3732175"/>
            <a:ext cx="517714" cy="44914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12684" y="3621706"/>
            <a:ext cx="274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NikoshBAN" pitchFamily="2" charset="0"/>
              </a:rPr>
              <a:t>S</a:t>
            </a:r>
            <a:r>
              <a:rPr lang="bn-BD" sz="2800" b="1" dirty="0">
                <a:latin typeface="Times New Roman" pitchFamily="18" charset="0"/>
                <a:cs typeface="NikoshBAN" pitchFamily="2" charset="0"/>
              </a:rPr>
              <a:t>ports</a:t>
            </a:r>
            <a:r>
              <a:rPr lang="en-US" sz="2800" b="1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800" b="1" dirty="0">
                <a:latin typeface="Times New Roman" pitchFamily="18" charset="0"/>
                <a:cs typeface="NikoshBAN" pitchFamily="2" charset="0"/>
              </a:rPr>
              <a:t>man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561" y="4465407"/>
            <a:ext cx="19812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Nation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318423" y="4434801"/>
            <a:ext cx="607434" cy="584442"/>
          </a:xfrm>
          <a:prstGeom prst="rightArrow">
            <a:avLst>
              <a:gd name="adj1" fmla="val 50000"/>
              <a:gd name="adj2" fmla="val 699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77214" y="4504504"/>
            <a:ext cx="246161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5388477" y="4544010"/>
            <a:ext cx="517714" cy="44914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911645" y="4507615"/>
            <a:ext cx="304423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Times New Roman" pitchFamily="18" charset="0"/>
                <a:cs typeface="NikoshBAN" pitchFamily="2" charset="0"/>
              </a:rPr>
              <a:t>the people of a country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446" y="5460226"/>
            <a:ext cx="1956315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Game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2306602" y="5497262"/>
            <a:ext cx="517714" cy="486183"/>
          </a:xfrm>
          <a:prstGeom prst="rightArrow">
            <a:avLst>
              <a:gd name="adj1" fmla="val 50000"/>
              <a:gd name="adj2" fmla="val 682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04570" y="5460226"/>
            <a:ext cx="175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/>
                <a:cs typeface="NikoshBAN" pitchFamily="2" charset="0"/>
              </a:rPr>
              <a:t>খেলা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5388477" y="5497261"/>
            <a:ext cx="593914" cy="486183"/>
          </a:xfrm>
          <a:prstGeom prst="rightArrow">
            <a:avLst>
              <a:gd name="adj1" fmla="val 50000"/>
              <a:gd name="adj2" fmla="val 807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6233469" y="5491003"/>
            <a:ext cx="272241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NikoshBAN" pitchFamily="2" charset="0"/>
              </a:rPr>
              <a:t>Sport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6445" y="1019554"/>
            <a:ext cx="2727387" cy="553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71800" y="1019554"/>
            <a:ext cx="3118968" cy="553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14165" y="1019554"/>
            <a:ext cx="2941720" cy="553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6184" y="152400"/>
            <a:ext cx="5410200" cy="7407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rgbClr val="990099"/>
                </a:solidFill>
              </a:rPr>
              <a:t>Word meaning: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65532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Today’s new word: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181600"/>
            <a:ext cx="8790749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Olympic game is the biggest sport in the world. 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105993" y="1886565"/>
            <a:ext cx="2667000" cy="2667000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18" y="1801761"/>
            <a:ext cx="3645163" cy="2989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6576031" y="1905000"/>
            <a:ext cx="2347453" cy="266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পৃথিবী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4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Make sentence with the following words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63443"/>
              </p:ext>
            </p:extLst>
          </p:nvPr>
        </p:nvGraphicFramePr>
        <p:xfrm>
          <a:off x="152400" y="1905000"/>
          <a:ext cx="8763000" cy="472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305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99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990099"/>
                          </a:solidFill>
                        </a:rPr>
                        <a:t>sentence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338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biggest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338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modern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338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athlete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338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competition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Make sentence with the following words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51664"/>
              </p:ext>
            </p:extLst>
          </p:nvPr>
        </p:nvGraphicFramePr>
        <p:xfrm>
          <a:off x="152400" y="1143001"/>
          <a:ext cx="8839200" cy="548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796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Times New Roman" pitchFamily="18" charset="0"/>
                          <a:cs typeface="Times New Roman" pitchFamily="18" charset="0"/>
                        </a:rPr>
                        <a:t>sentence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674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itchFamily="18" charset="0"/>
                          <a:cs typeface="Times New Roman" pitchFamily="18" charset="0"/>
                        </a:rPr>
                        <a:t>biggest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The </a:t>
                      </a:r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Padma</a:t>
                      </a:r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 is the biggest river.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674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itchFamily="18" charset="0"/>
                          <a:cs typeface="Times New Roman" pitchFamily="18" charset="0"/>
                        </a:rPr>
                        <a:t>modern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Computer is a modern technology.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674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Times New Roman" pitchFamily="18" charset="0"/>
                          <a:cs typeface="Times New Roman" pitchFamily="18" charset="0"/>
                        </a:rPr>
                        <a:t>athlete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Usine</a:t>
                      </a:r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 bolt is a great athlete.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4413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competition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The Olympic games is a popular sports competition.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899" y="93076"/>
            <a:ext cx="457200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700" y="1215479"/>
            <a:ext cx="7010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Answer the following question: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046982"/>
            <a:ext cx="8763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How often are the Olympics held ?</a:t>
            </a:r>
            <a:endParaRPr lang="bn-IN" sz="32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2) How many countries compete in the Olympics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352800"/>
            <a:ext cx="876300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3)How many athletes compete in the 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Olympics ?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4) How many sports are there in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theOlympics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135940"/>
            <a:ext cx="87630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Where was the first Olympics games held?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321438"/>
            <a:ext cx="868925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1)The Olympics are held every four years.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2) More than 200 countries compete in the Olympics.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276600"/>
            <a:ext cx="868925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3) There are 13000 athletes compete in the Olympics.  </a:t>
            </a:r>
          </a:p>
          <a:p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4)There are more than 30 sports in the Olympics.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1058" y="5029200"/>
            <a:ext cx="8686801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5)The first Olympic games were held in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greece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104940"/>
            <a:ext cx="64008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Match the answers:</a:t>
            </a:r>
            <a:r>
              <a:rPr lang="en-US" sz="54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2672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471" y="152400"/>
            <a:ext cx="86106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Now read the text silently: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84299-B704-477D-A9E8-4487E225C2D2}"/>
              </a:ext>
            </a:extLst>
          </p:cNvPr>
          <p:cNvSpPr txBox="1"/>
          <p:nvPr/>
        </p:nvSpPr>
        <p:spPr>
          <a:xfrm>
            <a:off x="4570771" y="1295400"/>
            <a:ext cx="4419600" cy="526297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The Olympic games is the biggest sports competition in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The world. The Olympics are held every four years in a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different host city. More than 200 nations send a total of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about 13,000 athletes to compete in more than 30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different sports.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1137"/>
            <a:ext cx="4419600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143000"/>
            <a:ext cx="8763000" cy="56323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Write a short composition about “The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OlympicGames”by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answering the following questions:</a:t>
            </a:r>
          </a:p>
          <a:p>
            <a:pPr marL="514350" indent="-514350">
              <a:buAutoNum type="alphaLcParenR"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What is the biggest sports competition in the world ?</a:t>
            </a:r>
          </a:p>
          <a:p>
            <a:pPr marL="514350" indent="-514350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b)How often are the Olympics held ?</a:t>
            </a:r>
          </a:p>
          <a:p>
            <a:pPr marL="514350" indent="-514350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How many countries and athletes compete in the Olympics ?</a:t>
            </a:r>
          </a:p>
          <a:p>
            <a:pPr marL="514350" indent="-514350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How many athletes compete in the Olympics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324599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 rot="18949015">
            <a:off x="-23224" y="1768702"/>
            <a:ext cx="45720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8800" b="1" i="1" dirty="0">
                <a:solidFill>
                  <a:srgbClr val="FFFF00"/>
                </a:solidFill>
              </a:rPr>
              <a:t>Welcome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1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ECB18525-4D73-4DDD-B3D1-489843A93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54824"/>
              </p:ext>
            </p:extLst>
          </p:nvPr>
        </p:nvGraphicFramePr>
        <p:xfrm>
          <a:off x="228600" y="2209800"/>
          <a:ext cx="8749862" cy="441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429">
                  <a:extLst>
                    <a:ext uri="{9D8B030D-6E8A-4147-A177-3AD203B41FA5}">
                      <a16:colId xmlns:a16="http://schemas.microsoft.com/office/drawing/2014/main" val="3949777015"/>
                    </a:ext>
                  </a:extLst>
                </a:gridCol>
                <a:gridCol w="4394433">
                  <a:extLst>
                    <a:ext uri="{9D8B030D-6E8A-4147-A177-3AD203B41FA5}">
                      <a16:colId xmlns:a16="http://schemas.microsoft.com/office/drawing/2014/main" val="2157711843"/>
                    </a:ext>
                  </a:extLst>
                </a:gridCol>
              </a:tblGrid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</a:rPr>
                        <a:t>Column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</a:rPr>
                        <a:t>Column B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77507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Games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Earth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25801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Biggest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Sportsman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95047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World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Sports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857108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Athlete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Before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53828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Ago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Largest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246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C14792-9E30-44B6-B3C7-78449F13BA2E}"/>
              </a:ext>
            </a:extLst>
          </p:cNvPr>
          <p:cNvSpPr txBox="1"/>
          <p:nvPr/>
        </p:nvSpPr>
        <p:spPr>
          <a:xfrm>
            <a:off x="231058" y="1132582"/>
            <a:ext cx="8749862" cy="10772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</a:rPr>
              <a:t>Match the words in column A with their meaning in column B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4231" y="119567"/>
            <a:ext cx="40386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/>
              <a:t>Match the words: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6CBFC1-6B98-4692-A603-D40D8077682B}"/>
              </a:ext>
            </a:extLst>
          </p:cNvPr>
          <p:cNvCxnSpPr>
            <a:cxnSpLocks/>
          </p:cNvCxnSpPr>
          <p:nvPr/>
        </p:nvCxnSpPr>
        <p:spPr>
          <a:xfrm>
            <a:off x="1608507" y="3429000"/>
            <a:ext cx="2995024" cy="1447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6CBFC1-6B98-4692-A603-D40D8077682B}"/>
              </a:ext>
            </a:extLst>
          </p:cNvPr>
          <p:cNvCxnSpPr>
            <a:cxnSpLocks/>
          </p:cNvCxnSpPr>
          <p:nvPr/>
        </p:nvCxnSpPr>
        <p:spPr>
          <a:xfrm>
            <a:off x="1752600" y="4167352"/>
            <a:ext cx="2850931" cy="1928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B1105A-054E-4E5E-8660-72C58FEC5F1E}"/>
              </a:ext>
            </a:extLst>
          </p:cNvPr>
          <p:cNvCxnSpPr>
            <a:cxnSpLocks/>
          </p:cNvCxnSpPr>
          <p:nvPr/>
        </p:nvCxnSpPr>
        <p:spPr>
          <a:xfrm flipV="1">
            <a:off x="1610541" y="3287018"/>
            <a:ext cx="3026979" cy="14819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F6CDB3-3987-4F89-A4C6-A6FC10AA2580}"/>
              </a:ext>
            </a:extLst>
          </p:cNvPr>
          <p:cNvCxnSpPr>
            <a:cxnSpLocks/>
          </p:cNvCxnSpPr>
          <p:nvPr/>
        </p:nvCxnSpPr>
        <p:spPr>
          <a:xfrm flipV="1">
            <a:off x="1732173" y="4105557"/>
            <a:ext cx="2932386" cy="1434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F6CDB3-3987-4F89-A4C6-A6FC10AA2580}"/>
              </a:ext>
            </a:extLst>
          </p:cNvPr>
          <p:cNvCxnSpPr>
            <a:cxnSpLocks/>
          </p:cNvCxnSpPr>
          <p:nvPr/>
        </p:nvCxnSpPr>
        <p:spPr>
          <a:xfrm flipV="1">
            <a:off x="1219200" y="5540221"/>
            <a:ext cx="3384331" cy="676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57200"/>
            <a:ext cx="6248400" cy="110799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19B9BFE6-7579-42A1-B9EE-523C90BEEC2B}"/>
              </a:ext>
            </a:extLst>
          </p:cNvPr>
          <p:cNvSpPr/>
          <p:nvPr/>
        </p:nvSpPr>
        <p:spPr>
          <a:xfrm>
            <a:off x="228600" y="2209800"/>
            <a:ext cx="8686800" cy="3760076"/>
          </a:xfrm>
          <a:prstGeom prst="plaqu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Write a short composition about “Olympic Games”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in 5 sentences.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447800"/>
            <a:ext cx="8839200" cy="29718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8768" y="228600"/>
            <a:ext cx="8696090" cy="6681490"/>
            <a:chOff x="66090" y="-1143000"/>
            <a:chExt cx="8922966" cy="6681490"/>
          </a:xfrm>
        </p:grpSpPr>
        <p:sp>
          <p:nvSpPr>
            <p:cNvPr id="3" name="TextBox 2"/>
            <p:cNvSpPr txBox="1"/>
            <p:nvPr/>
          </p:nvSpPr>
          <p:spPr>
            <a:xfrm>
              <a:off x="73656" y="-1143000"/>
              <a:ext cx="8915400" cy="101566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>
                  <a:ln w="3175">
                    <a:solidFill>
                      <a:schemeClr val="tx1"/>
                    </a:solidFill>
                  </a:ln>
                  <a:solidFill>
                    <a:srgbClr val="990099"/>
                  </a:solidFill>
                  <a:latin typeface="Times New Roman" pitchFamily="18" charset="0"/>
                  <a:cs typeface="Times New Roman" pitchFamily="18" charset="0"/>
                </a:rPr>
                <a:t>TEACHER’S IDENTITY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090" y="152400"/>
              <a:ext cx="5574028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n w="3175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Md</a:t>
              </a:r>
              <a:r>
                <a:rPr lang="en-US" sz="6000" b="1" dirty="0">
                  <a:ln w="3175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>
                  <a:ln w="3175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Sazzadur</a:t>
              </a:r>
              <a:r>
                <a:rPr lang="en-US" sz="6000" b="1" dirty="0">
                  <a:ln w="3175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Rahman</a:t>
              </a:r>
            </a:p>
            <a:p>
              <a:r>
                <a:rPr lang="en-US" sz="6000" b="1" dirty="0">
                  <a:ln w="3175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Assistant</a:t>
              </a:r>
              <a:r>
                <a:rPr lang="en-US" sz="4800" dirty="0">
                  <a:ln w="3175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teacher</a:t>
              </a:r>
            </a:p>
            <a:p>
              <a:r>
                <a:rPr lang="en-US" sz="4400" dirty="0" err="1">
                  <a:ln w="3175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Jaliurpur</a:t>
              </a:r>
              <a:r>
                <a:rPr lang="en-US" sz="4400" dirty="0">
                  <a:ln w="3175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ln w="3175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Govt.Primary</a:t>
              </a:r>
              <a:r>
                <a:rPr lang="en-US" sz="4400" dirty="0">
                  <a:ln w="3175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School</a:t>
              </a:r>
            </a:p>
            <a:p>
              <a:r>
                <a:rPr lang="en-US" sz="4400" dirty="0" err="1">
                  <a:ln w="3175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Companigonj,Sylhet</a:t>
              </a:r>
              <a:r>
                <a:rPr lang="en-US" sz="4400" dirty="0">
                  <a:ln w="3175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3200" dirty="0">
                  <a:ln w="3175">
                    <a:solidFill>
                      <a:schemeClr val="tx1"/>
                    </a:solidFill>
                  </a:ln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05000"/>
            <a:ext cx="3359632" cy="4414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52400"/>
            <a:ext cx="8610600" cy="6466046"/>
            <a:chOff x="152400" y="152400"/>
            <a:chExt cx="8610600" cy="6466046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152400"/>
              <a:ext cx="8610600" cy="110799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n w="3175">
                    <a:solidFill>
                      <a:schemeClr val="tx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LESSON</a:t>
              </a:r>
              <a:r>
                <a:rPr lang="en-US" sz="66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>
                  <a:ln w="3175">
                    <a:solidFill>
                      <a:schemeClr val="tx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IDENTITY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" y="1447800"/>
              <a:ext cx="457200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rgbClr val="990099"/>
                  </a:solidFill>
                  <a:latin typeface="Times New Roman" pitchFamily="18" charset="0"/>
                  <a:cs typeface="Times New Roman" pitchFamily="18" charset="0"/>
                </a:rPr>
                <a:t>Class: Five</a:t>
              </a:r>
            </a:p>
            <a:p>
              <a:r>
                <a:rPr lang="en-US" sz="6600" dirty="0" err="1">
                  <a:solidFill>
                    <a:srgbClr val="990099"/>
                  </a:solidFill>
                  <a:latin typeface="Times New Roman" pitchFamily="18" charset="0"/>
                  <a:cs typeface="Times New Roman" pitchFamily="18" charset="0"/>
                </a:rPr>
                <a:t>Sub:English</a:t>
              </a:r>
              <a:endParaRPr lang="en-US" sz="6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6600" dirty="0">
                  <a:solidFill>
                    <a:srgbClr val="990099"/>
                  </a:solidFill>
                  <a:latin typeface="Times New Roman" pitchFamily="18" charset="0"/>
                  <a:cs typeface="Times New Roman" pitchFamily="18" charset="0"/>
                </a:rPr>
                <a:t>Unite:17</a:t>
              </a:r>
            </a:p>
            <a:p>
              <a:r>
                <a:rPr lang="en-US" sz="6600" dirty="0">
                  <a:solidFill>
                    <a:srgbClr val="990099"/>
                  </a:solidFill>
                  <a:latin typeface="Times New Roman" pitchFamily="18" charset="0"/>
                  <a:cs typeface="Times New Roman" pitchFamily="18" charset="0"/>
                </a:rPr>
                <a:t>Lesson:5-6</a:t>
              </a:r>
            </a:p>
            <a:p>
              <a:endParaRPr lang="en-US" sz="6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600200"/>
            <a:ext cx="40386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991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n>
                  <a:solidFill>
                    <a:schemeClr val="tx1"/>
                  </a:solidFill>
                  <a:prstDash val="sysDot"/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073289"/>
            <a:ext cx="8915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  <a:p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4.2.1 understand and enjoy the topic. </a:t>
            </a:r>
          </a:p>
          <a:p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3.1.1 ask and answer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-questions.</a:t>
            </a:r>
          </a:p>
          <a:p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5.1.4 read the text with understanding.                             </a:t>
            </a:r>
          </a:p>
          <a:p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10.1.1 write a short composition by </a:t>
            </a:r>
          </a:p>
          <a:p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answering a set of questions.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82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Let’s go watch a  video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423120"/>
              </p:ext>
            </p:extLst>
          </p:nvPr>
        </p:nvGraphicFramePr>
        <p:xfrm>
          <a:off x="228600" y="2133600"/>
          <a:ext cx="8593394" cy="434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Packager Shell Object" showAsIcon="1" r:id="rId3" imgW="2493000" imgH="491040" progId="Package">
                  <p:embed/>
                </p:oleObj>
              </mc:Choice>
              <mc:Fallback>
                <p:oleObj name="Packager Shell Object" showAsIcon="1" r:id="rId3" imgW="2493000" imgH="49104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8593394" cy="4343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203842"/>
            <a:ext cx="71628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/>
              <a:t>Look at the pictures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23" y="2307489"/>
            <a:ext cx="3225064" cy="2389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80AD12-5BBB-4A4A-9539-363FA76062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/>
          <a:stretch/>
        </p:blipFill>
        <p:spPr>
          <a:xfrm>
            <a:off x="3379922" y="1297714"/>
            <a:ext cx="2895600" cy="2204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431FEF-F580-4076-A01F-C64299231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45" y="2385313"/>
            <a:ext cx="2622755" cy="220630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616023-F5A4-482D-9014-401C0EC8EEFE}"/>
              </a:ext>
            </a:extLst>
          </p:cNvPr>
          <p:cNvSpPr txBox="1"/>
          <p:nvPr/>
        </p:nvSpPr>
        <p:spPr>
          <a:xfrm>
            <a:off x="152400" y="4876800"/>
            <a:ext cx="89154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Can you guess, what are the pictures about?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AAE54-82D0-4C1A-B2C1-E5A97024090C}"/>
              </a:ext>
            </a:extLst>
          </p:cNvPr>
          <p:cNvSpPr txBox="1"/>
          <p:nvPr/>
        </p:nvSpPr>
        <p:spPr>
          <a:xfrm>
            <a:off x="1066800" y="5791200"/>
            <a:ext cx="723899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Yes, the pictures are about ‘Sports’.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_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98" y="3733800"/>
            <a:ext cx="3952584" cy="2895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8" y="152400"/>
            <a:ext cx="3952584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0EDF4F6-54E7-B543-8CEF-9DD8E19D3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152400"/>
            <a:ext cx="4619468" cy="33528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BA32E54-10F1-C44B-A1C6-3C3E0CCDF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1" y="3733801"/>
            <a:ext cx="4619468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247471"/>
            <a:ext cx="8839200" cy="6186309"/>
            <a:chOff x="304800" y="247471"/>
            <a:chExt cx="8839200" cy="6186309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247471"/>
              <a:ext cx="8839200" cy="6186309"/>
              <a:chOff x="152400" y="323671"/>
              <a:chExt cx="8839200" cy="6186309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57200" y="323671"/>
                <a:ext cx="8001000" cy="1200329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Lesson Declaration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52400" y="1524000"/>
                <a:ext cx="8839200" cy="4985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Today we learn-</a:t>
                </a:r>
              </a:p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Unit:17</a:t>
                </a:r>
              </a:p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Lesson:5-6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Topic: Sport ( The Olympic.</a:t>
                </a:r>
              </a:p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…….since then).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5" name="Picture 4" descr="images_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1429" y="1905001"/>
              <a:ext cx="3656371" cy="236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585</Words>
  <Application>Microsoft Office PowerPoint</Application>
  <PresentationFormat>On-screen Show (4:3)</PresentationFormat>
  <Paragraphs>127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server</dc:creator>
  <cp:lastModifiedBy>LENOVO</cp:lastModifiedBy>
  <cp:revision>192</cp:revision>
  <dcterms:created xsi:type="dcterms:W3CDTF">2006-08-16T00:00:00Z</dcterms:created>
  <dcterms:modified xsi:type="dcterms:W3CDTF">2020-09-16T04:50:28Z</dcterms:modified>
</cp:coreProperties>
</file>